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4" r:id="rId1"/>
  </p:sldMasterIdLst>
  <p:notesMasterIdLst>
    <p:notesMasterId r:id="rId135"/>
  </p:notesMasterIdLst>
  <p:handoutMasterIdLst>
    <p:handoutMasterId r:id="rId136"/>
  </p:handoutMasterIdLst>
  <p:sldIdLst>
    <p:sldId id="483" r:id="rId2"/>
    <p:sldId id="5966" r:id="rId3"/>
    <p:sldId id="5968" r:id="rId4"/>
    <p:sldId id="5969" r:id="rId5"/>
    <p:sldId id="5970" r:id="rId6"/>
    <p:sldId id="5971" r:id="rId7"/>
    <p:sldId id="5972" r:id="rId8"/>
    <p:sldId id="5973" r:id="rId9"/>
    <p:sldId id="5976" r:id="rId10"/>
    <p:sldId id="5977" r:id="rId11"/>
    <p:sldId id="5978" r:id="rId12"/>
    <p:sldId id="5979" r:id="rId13"/>
    <p:sldId id="5980" r:id="rId14"/>
    <p:sldId id="5981" r:id="rId15"/>
    <p:sldId id="5985" r:id="rId16"/>
    <p:sldId id="5986" r:id="rId17"/>
    <p:sldId id="5987" r:id="rId18"/>
    <p:sldId id="5983" r:id="rId19"/>
    <p:sldId id="5984" r:id="rId20"/>
    <p:sldId id="5988" r:id="rId21"/>
    <p:sldId id="5989" r:id="rId22"/>
    <p:sldId id="5990" r:id="rId23"/>
    <p:sldId id="5991" r:id="rId24"/>
    <p:sldId id="5992" r:id="rId25"/>
    <p:sldId id="5993" r:id="rId26"/>
    <p:sldId id="5994" r:id="rId27"/>
    <p:sldId id="5995" r:id="rId28"/>
    <p:sldId id="6074" r:id="rId29"/>
    <p:sldId id="5996" r:id="rId30"/>
    <p:sldId id="6001" r:id="rId31"/>
    <p:sldId id="5997" r:id="rId32"/>
    <p:sldId id="5998" r:id="rId33"/>
    <p:sldId id="6002" r:id="rId34"/>
    <p:sldId id="6003" r:id="rId35"/>
    <p:sldId id="6004" r:id="rId36"/>
    <p:sldId id="6005" r:id="rId37"/>
    <p:sldId id="6006" r:id="rId38"/>
    <p:sldId id="6007" r:id="rId39"/>
    <p:sldId id="6008" r:id="rId40"/>
    <p:sldId id="6009" r:id="rId41"/>
    <p:sldId id="6010" r:id="rId42"/>
    <p:sldId id="6011" r:id="rId43"/>
    <p:sldId id="6012" r:id="rId44"/>
    <p:sldId id="6058" r:id="rId45"/>
    <p:sldId id="6061" r:id="rId46"/>
    <p:sldId id="6062" r:id="rId47"/>
    <p:sldId id="6063" r:id="rId48"/>
    <p:sldId id="6065" r:id="rId49"/>
    <p:sldId id="6066" r:id="rId50"/>
    <p:sldId id="6067" r:id="rId51"/>
    <p:sldId id="6068" r:id="rId52"/>
    <p:sldId id="6070" r:id="rId53"/>
    <p:sldId id="6071" r:id="rId54"/>
    <p:sldId id="6072" r:id="rId55"/>
    <p:sldId id="6073" r:id="rId56"/>
    <p:sldId id="5999" r:id="rId57"/>
    <p:sldId id="6079" r:id="rId58"/>
    <p:sldId id="6000" r:id="rId59"/>
    <p:sldId id="6080" r:id="rId60"/>
    <p:sldId id="6081" r:id="rId61"/>
    <p:sldId id="6013" r:id="rId62"/>
    <p:sldId id="6014" r:id="rId63"/>
    <p:sldId id="6019" r:id="rId64"/>
    <p:sldId id="6075" r:id="rId65"/>
    <p:sldId id="6076" r:id="rId66"/>
    <p:sldId id="6077" r:id="rId67"/>
    <p:sldId id="6078" r:id="rId68"/>
    <p:sldId id="6024" r:id="rId69"/>
    <p:sldId id="6098" r:id="rId70"/>
    <p:sldId id="6103" r:id="rId71"/>
    <p:sldId id="6104" r:id="rId72"/>
    <p:sldId id="6105" r:id="rId73"/>
    <p:sldId id="6106" r:id="rId74"/>
    <p:sldId id="6107" r:id="rId75"/>
    <p:sldId id="6108" r:id="rId76"/>
    <p:sldId id="6109" r:id="rId77"/>
    <p:sldId id="6111" r:id="rId78"/>
    <p:sldId id="6112" r:id="rId79"/>
    <p:sldId id="6113" r:id="rId80"/>
    <p:sldId id="6115" r:id="rId81"/>
    <p:sldId id="6114" r:id="rId82"/>
    <p:sldId id="6116" r:id="rId83"/>
    <p:sldId id="6117" r:id="rId84"/>
    <p:sldId id="6015" r:id="rId85"/>
    <p:sldId id="6038" r:id="rId86"/>
    <p:sldId id="6040" r:id="rId87"/>
    <p:sldId id="6041" r:id="rId88"/>
    <p:sldId id="6046" r:id="rId89"/>
    <p:sldId id="6048" r:id="rId90"/>
    <p:sldId id="6047" r:id="rId91"/>
    <p:sldId id="6045" r:id="rId92"/>
    <p:sldId id="6049" r:id="rId93"/>
    <p:sldId id="6050" r:id="rId94"/>
    <p:sldId id="6051" r:id="rId95"/>
    <p:sldId id="6052" r:id="rId96"/>
    <p:sldId id="6043" r:id="rId97"/>
    <p:sldId id="6044" r:id="rId98"/>
    <p:sldId id="6054" r:id="rId99"/>
    <p:sldId id="6053" r:id="rId100"/>
    <p:sldId id="6055" r:id="rId101"/>
    <p:sldId id="6042" r:id="rId102"/>
    <p:sldId id="6056" r:id="rId103"/>
    <p:sldId id="6039" r:id="rId104"/>
    <p:sldId id="6057" r:id="rId105"/>
    <p:sldId id="6025" r:id="rId106"/>
    <p:sldId id="6082" r:id="rId107"/>
    <p:sldId id="6083" r:id="rId108"/>
    <p:sldId id="6084" r:id="rId109"/>
    <p:sldId id="6085" r:id="rId110"/>
    <p:sldId id="6026" r:id="rId111"/>
    <p:sldId id="6027" r:id="rId112"/>
    <p:sldId id="6028" r:id="rId113"/>
    <p:sldId id="6029" r:id="rId114"/>
    <p:sldId id="6030" r:id="rId115"/>
    <p:sldId id="6031" r:id="rId116"/>
    <p:sldId id="6032" r:id="rId117"/>
    <p:sldId id="6033" r:id="rId118"/>
    <p:sldId id="6086" r:id="rId119"/>
    <p:sldId id="6034" r:id="rId120"/>
    <p:sldId id="6035" r:id="rId121"/>
    <p:sldId id="6036" r:id="rId122"/>
    <p:sldId id="6087" r:id="rId123"/>
    <p:sldId id="6089" r:id="rId124"/>
    <p:sldId id="6088" r:id="rId125"/>
    <p:sldId id="6090" r:id="rId126"/>
    <p:sldId id="6091" r:id="rId127"/>
    <p:sldId id="6092" r:id="rId128"/>
    <p:sldId id="6093" r:id="rId129"/>
    <p:sldId id="6094" r:id="rId130"/>
    <p:sldId id="6095" r:id="rId131"/>
    <p:sldId id="6096" r:id="rId132"/>
    <p:sldId id="6097" r:id="rId133"/>
    <p:sldId id="5964" r:id="rId134"/>
  </p:sldIdLst>
  <p:sldSz cx="12192000" cy="6858000"/>
  <p:notesSz cx="99250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7" userDrawn="1">
          <p15:clr>
            <a:srgbClr val="A4A3A4"/>
          </p15:clr>
        </p15:guide>
        <p15:guide id="2"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曹将" initials="曹将" lastIdx="3" clrIdx="0">
    <p:extLst>
      <p:ext uri="{19B8F6BF-5375-455C-9EA6-DF929625EA0E}">
        <p15:presenceInfo xmlns:p15="http://schemas.microsoft.com/office/powerpoint/2012/main" userId="c4ed7d33dd594e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CA0"/>
    <a:srgbClr val="C65AC1"/>
    <a:srgbClr val="004CA0"/>
    <a:srgbClr val="0000FF"/>
    <a:srgbClr val="034DA1"/>
    <a:srgbClr val="0066FF"/>
    <a:srgbClr val="ED7D31"/>
    <a:srgbClr val="99FF99"/>
    <a:srgbClr val="CC99FF"/>
    <a:srgbClr val="A38A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81637" autoAdjust="0"/>
  </p:normalViewPr>
  <p:slideViewPr>
    <p:cSldViewPr snapToGrid="0" showGuides="1">
      <p:cViewPr varScale="1">
        <p:scale>
          <a:sx n="79" d="100"/>
          <a:sy n="79" d="100"/>
        </p:scale>
        <p:origin x="835" y="82"/>
      </p:cViewPr>
      <p:guideLst>
        <p:guide orient="horz" pos="2387"/>
        <p:guide pos="3817"/>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g Li" userId="993c76cd61c8fb8c" providerId="LiveId" clId="{69EC3067-F82E-4C31-8E6F-4FCDDB8B2E1F}"/>
    <pc:docChg chg="undo custSel modSld">
      <pc:chgData name="Cheng Li" userId="993c76cd61c8fb8c" providerId="LiveId" clId="{69EC3067-F82E-4C31-8E6F-4FCDDB8B2E1F}" dt="2025-03-13T04:00:18.468" v="19" actId="20577"/>
      <pc:docMkLst>
        <pc:docMk/>
      </pc:docMkLst>
      <pc:sldChg chg="modSp mod">
        <pc:chgData name="Cheng Li" userId="993c76cd61c8fb8c" providerId="LiveId" clId="{69EC3067-F82E-4C31-8E6F-4FCDDB8B2E1F}" dt="2025-03-13T04:00:09.199" v="11" actId="20577"/>
        <pc:sldMkLst>
          <pc:docMk/>
          <pc:sldMk cId="82017535" sldId="483"/>
        </pc:sldMkLst>
        <pc:spChg chg="mod">
          <ac:chgData name="Cheng Li" userId="993c76cd61c8fb8c" providerId="LiveId" clId="{69EC3067-F82E-4C31-8E6F-4FCDDB8B2E1F}" dt="2025-03-13T03:59:53.083" v="2"/>
          <ac:spMkLst>
            <pc:docMk/>
            <pc:sldMk cId="82017535" sldId="483"/>
            <ac:spMk id="5" creationId="{627B8996-59F5-4D20-9D42-7546CDAC1725}"/>
          </ac:spMkLst>
        </pc:spChg>
        <pc:spChg chg="mod">
          <ac:chgData name="Cheng Li" userId="993c76cd61c8fb8c" providerId="LiveId" clId="{69EC3067-F82E-4C31-8E6F-4FCDDB8B2E1F}" dt="2025-03-13T04:00:09.199" v="11" actId="20577"/>
          <ac:spMkLst>
            <pc:docMk/>
            <pc:sldMk cId="82017535" sldId="483"/>
            <ac:spMk id="7" creationId="{00000000-0000-0000-0000-000000000000}"/>
          </ac:spMkLst>
        </pc:spChg>
      </pc:sldChg>
      <pc:sldChg chg="modSp mod">
        <pc:chgData name="Cheng Li" userId="993c76cd61c8fb8c" providerId="LiveId" clId="{69EC3067-F82E-4C31-8E6F-4FCDDB8B2E1F}" dt="2025-03-13T04:00:18.468" v="19" actId="20577"/>
        <pc:sldMkLst>
          <pc:docMk/>
          <pc:sldMk cId="1218619173" sldId="5964"/>
        </pc:sldMkLst>
        <pc:spChg chg="mod">
          <ac:chgData name="Cheng Li" userId="993c76cd61c8fb8c" providerId="LiveId" clId="{69EC3067-F82E-4C31-8E6F-4FCDDB8B2E1F}" dt="2025-03-13T04:00:00.042" v="5"/>
          <ac:spMkLst>
            <pc:docMk/>
            <pc:sldMk cId="1218619173" sldId="5964"/>
            <ac:spMk id="5" creationId="{627B8996-59F5-4D20-9D42-7546CDAC1725}"/>
          </ac:spMkLst>
        </pc:spChg>
        <pc:spChg chg="mod">
          <ac:chgData name="Cheng Li" userId="993c76cd61c8fb8c" providerId="LiveId" clId="{69EC3067-F82E-4C31-8E6F-4FCDDB8B2E1F}" dt="2025-03-13T04:00:18.468" v="19" actId="20577"/>
          <ac:spMkLst>
            <pc:docMk/>
            <pc:sldMk cId="1218619173" sldId="5964"/>
            <ac:spMk id="7"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2257DB-6489-4AED-84A0-7403A47029E5}" type="doc">
      <dgm:prSet loTypeId="urn:microsoft.com/office/officeart/2005/8/layout/radial5" loCatId="cycle" qsTypeId="urn:microsoft.com/office/officeart/2005/8/quickstyle/simple1" qsCatId="simple" csTypeId="urn:microsoft.com/office/officeart/2005/8/colors/accent0_3" csCatId="mainScheme" phldr="1"/>
      <dgm:spPr/>
      <dgm:t>
        <a:bodyPr/>
        <a:lstStyle/>
        <a:p>
          <a:endParaRPr lang="en-US"/>
        </a:p>
      </dgm:t>
    </dgm:pt>
    <dgm:pt modelId="{2ECC5432-93C3-475E-B363-9D8E13568292}">
      <dgm:prSet phldrT="[文本]"/>
      <dgm:spPr/>
      <dgm:t>
        <a:bodyPr/>
        <a:lstStyle/>
        <a:p>
          <a:pPr>
            <a:lnSpc>
              <a:spcPct val="100000"/>
            </a:lnSpc>
            <a:spcAft>
              <a:spcPts val="0"/>
            </a:spcAft>
          </a:pPr>
          <a:r>
            <a:rPr lang="zh-CN" altLang="en-US" b="1" dirty="0"/>
            <a:t>编写</a:t>
          </a:r>
          <a:endParaRPr lang="en-US" altLang="zh-CN" b="1" dirty="0"/>
        </a:p>
        <a:p>
          <a:pPr>
            <a:lnSpc>
              <a:spcPct val="100000"/>
            </a:lnSpc>
            <a:spcAft>
              <a:spcPts val="0"/>
            </a:spcAft>
          </a:pPr>
          <a:r>
            <a:rPr lang="zh-CN" altLang="en-US" b="1" dirty="0"/>
            <a:t>编译器</a:t>
          </a:r>
          <a:endParaRPr lang="en-US" b="1" dirty="0"/>
        </a:p>
      </dgm:t>
    </dgm:pt>
    <dgm:pt modelId="{B2119D89-B352-40A9-A7EC-0AE7AF540D64}" type="parTrans" cxnId="{631EFDCD-E89D-4B56-8FF2-88C658AC9E68}">
      <dgm:prSet/>
      <dgm:spPr/>
      <dgm:t>
        <a:bodyPr/>
        <a:lstStyle/>
        <a:p>
          <a:endParaRPr lang="en-US"/>
        </a:p>
      </dgm:t>
    </dgm:pt>
    <dgm:pt modelId="{2E2C64B5-3244-4202-BC2B-CA0C009D5E09}" type="sibTrans" cxnId="{631EFDCD-E89D-4B56-8FF2-88C658AC9E68}">
      <dgm:prSet/>
      <dgm:spPr/>
      <dgm:t>
        <a:bodyPr/>
        <a:lstStyle/>
        <a:p>
          <a:endParaRPr lang="en-US"/>
        </a:p>
      </dgm:t>
    </dgm:pt>
    <dgm:pt modelId="{E8D044D9-722F-4C69-97E5-9BD1DA23DA34}">
      <dgm:prSet phldrT="[文本]"/>
      <dgm:spPr/>
      <dgm:t>
        <a:bodyPr/>
        <a:lstStyle/>
        <a:p>
          <a:pPr>
            <a:lnSpc>
              <a:spcPct val="100000"/>
            </a:lnSpc>
            <a:spcAft>
              <a:spcPts val="0"/>
            </a:spcAft>
          </a:pPr>
          <a:r>
            <a:rPr lang="zh-CN" altLang="en-US" dirty="0"/>
            <a:t>一定</a:t>
          </a:r>
          <a:endParaRPr lang="en-US" altLang="zh-CN" dirty="0"/>
        </a:p>
        <a:p>
          <a:pPr>
            <a:lnSpc>
              <a:spcPct val="100000"/>
            </a:lnSpc>
            <a:spcAft>
              <a:spcPts val="0"/>
            </a:spcAft>
          </a:pPr>
          <a:r>
            <a:rPr lang="zh-CN" altLang="en-US" dirty="0"/>
            <a:t>规模</a:t>
          </a:r>
          <a:endParaRPr lang="en-US" dirty="0"/>
        </a:p>
      </dgm:t>
    </dgm:pt>
    <dgm:pt modelId="{58BCAA37-3D84-44FD-84A0-F5C5EBD0B000}" type="parTrans" cxnId="{64AB24E3-40DD-44B6-AB6C-F428B5D7729B}">
      <dgm:prSet/>
      <dgm:spPr/>
      <dgm:t>
        <a:bodyPr/>
        <a:lstStyle/>
        <a:p>
          <a:endParaRPr lang="en-US"/>
        </a:p>
      </dgm:t>
    </dgm:pt>
    <dgm:pt modelId="{5263E10D-D8D5-454C-9BB4-1D8EA1507A87}" type="sibTrans" cxnId="{64AB24E3-40DD-44B6-AB6C-F428B5D7729B}">
      <dgm:prSet/>
      <dgm:spPr/>
      <dgm:t>
        <a:bodyPr/>
        <a:lstStyle/>
        <a:p>
          <a:endParaRPr lang="en-US"/>
        </a:p>
      </dgm:t>
    </dgm:pt>
    <dgm:pt modelId="{827EE6CE-C24A-4A01-B096-84BD3A4A1F5D}">
      <dgm:prSet phldrT="[文本]"/>
      <dgm:spPr/>
      <dgm:t>
        <a:bodyPr/>
        <a:lstStyle/>
        <a:p>
          <a:pPr>
            <a:lnSpc>
              <a:spcPct val="100000"/>
            </a:lnSpc>
            <a:spcAft>
              <a:spcPts val="0"/>
            </a:spcAft>
          </a:pPr>
          <a:r>
            <a:rPr lang="zh-CN" altLang="en-US" dirty="0"/>
            <a:t>性能</a:t>
          </a:r>
          <a:endParaRPr lang="en-US" altLang="zh-CN" dirty="0"/>
        </a:p>
        <a:p>
          <a:pPr>
            <a:lnSpc>
              <a:spcPct val="100000"/>
            </a:lnSpc>
            <a:spcAft>
              <a:spcPts val="0"/>
            </a:spcAft>
          </a:pPr>
          <a:r>
            <a:rPr lang="zh-CN" altLang="en-US" dirty="0"/>
            <a:t>较优</a:t>
          </a:r>
          <a:endParaRPr lang="en-US" dirty="0"/>
        </a:p>
      </dgm:t>
    </dgm:pt>
    <dgm:pt modelId="{7F34EDEC-755E-456E-9713-DEE934221AD3}" type="parTrans" cxnId="{1C4C5454-DD04-4479-89D8-AC15D8CEDC65}">
      <dgm:prSet/>
      <dgm:spPr/>
      <dgm:t>
        <a:bodyPr/>
        <a:lstStyle/>
        <a:p>
          <a:endParaRPr lang="en-US"/>
        </a:p>
      </dgm:t>
    </dgm:pt>
    <dgm:pt modelId="{5E215CCD-828B-4F2F-94FE-01025D98E3F7}" type="sibTrans" cxnId="{1C4C5454-DD04-4479-89D8-AC15D8CEDC65}">
      <dgm:prSet/>
      <dgm:spPr/>
      <dgm:t>
        <a:bodyPr/>
        <a:lstStyle/>
        <a:p>
          <a:endParaRPr lang="en-US"/>
        </a:p>
      </dgm:t>
    </dgm:pt>
    <dgm:pt modelId="{0C9F9516-605C-4E23-8CCD-F86B1B3895BB}">
      <dgm:prSet phldrT="[文本]"/>
      <dgm:spPr/>
      <dgm:t>
        <a:bodyPr/>
        <a:lstStyle/>
        <a:p>
          <a:r>
            <a:rPr lang="zh-CN" altLang="en-US" dirty="0"/>
            <a:t>功能较完备</a:t>
          </a:r>
          <a:endParaRPr lang="en-US" dirty="0"/>
        </a:p>
      </dgm:t>
    </dgm:pt>
    <dgm:pt modelId="{695658AF-612B-4426-9053-3AEC0CF24D87}" type="parTrans" cxnId="{4257DC54-F6A0-4319-97DD-AB7347A6ACBF}">
      <dgm:prSet/>
      <dgm:spPr/>
      <dgm:t>
        <a:bodyPr/>
        <a:lstStyle/>
        <a:p>
          <a:endParaRPr lang="en-US"/>
        </a:p>
      </dgm:t>
    </dgm:pt>
    <dgm:pt modelId="{7DD89D95-8EA4-4B69-843E-218550614169}" type="sibTrans" cxnId="{4257DC54-F6A0-4319-97DD-AB7347A6ACBF}">
      <dgm:prSet/>
      <dgm:spPr/>
      <dgm:t>
        <a:bodyPr/>
        <a:lstStyle/>
        <a:p>
          <a:endParaRPr lang="en-US"/>
        </a:p>
      </dgm:t>
    </dgm:pt>
    <dgm:pt modelId="{1B553371-2BCA-4BC6-841A-452B211E8721}" type="pres">
      <dgm:prSet presAssocID="{532257DB-6489-4AED-84A0-7403A47029E5}" presName="Name0" presStyleCnt="0">
        <dgm:presLayoutVars>
          <dgm:chMax val="1"/>
          <dgm:dir/>
          <dgm:animLvl val="ctr"/>
          <dgm:resizeHandles val="exact"/>
        </dgm:presLayoutVars>
      </dgm:prSet>
      <dgm:spPr/>
    </dgm:pt>
    <dgm:pt modelId="{70370C94-7799-4C21-9AA9-31F9C06E997B}" type="pres">
      <dgm:prSet presAssocID="{2ECC5432-93C3-475E-B363-9D8E13568292}" presName="centerShape" presStyleLbl="node0" presStyleIdx="0" presStyleCnt="1"/>
      <dgm:spPr/>
    </dgm:pt>
    <dgm:pt modelId="{C23DA338-D746-4CE8-AFBD-5B3DC7B4392E}" type="pres">
      <dgm:prSet presAssocID="{58BCAA37-3D84-44FD-84A0-F5C5EBD0B000}" presName="parTrans" presStyleLbl="sibTrans2D1" presStyleIdx="0" presStyleCnt="3"/>
      <dgm:spPr/>
    </dgm:pt>
    <dgm:pt modelId="{EFEDA77D-6C06-4A5F-8526-EB91CFF0A9A3}" type="pres">
      <dgm:prSet presAssocID="{58BCAA37-3D84-44FD-84A0-F5C5EBD0B000}" presName="connectorText" presStyleLbl="sibTrans2D1" presStyleIdx="0" presStyleCnt="3"/>
      <dgm:spPr/>
    </dgm:pt>
    <dgm:pt modelId="{5EDC023D-E321-4607-9C50-C4CD4731A486}" type="pres">
      <dgm:prSet presAssocID="{E8D044D9-722F-4C69-97E5-9BD1DA23DA34}" presName="node" presStyleLbl="node1" presStyleIdx="0" presStyleCnt="3">
        <dgm:presLayoutVars>
          <dgm:bulletEnabled val="1"/>
        </dgm:presLayoutVars>
      </dgm:prSet>
      <dgm:spPr/>
    </dgm:pt>
    <dgm:pt modelId="{B7B4EA57-447E-432E-B05C-F58C240000E2}" type="pres">
      <dgm:prSet presAssocID="{7F34EDEC-755E-456E-9713-DEE934221AD3}" presName="parTrans" presStyleLbl="sibTrans2D1" presStyleIdx="1" presStyleCnt="3"/>
      <dgm:spPr/>
    </dgm:pt>
    <dgm:pt modelId="{DAF71D0A-CCB4-4314-B19C-B91CE44A40B3}" type="pres">
      <dgm:prSet presAssocID="{7F34EDEC-755E-456E-9713-DEE934221AD3}" presName="connectorText" presStyleLbl="sibTrans2D1" presStyleIdx="1" presStyleCnt="3"/>
      <dgm:spPr/>
    </dgm:pt>
    <dgm:pt modelId="{9930B97B-4AD8-45B1-80C5-FB8CCD2DA3D8}" type="pres">
      <dgm:prSet presAssocID="{827EE6CE-C24A-4A01-B096-84BD3A4A1F5D}" presName="node" presStyleLbl="node1" presStyleIdx="1" presStyleCnt="3">
        <dgm:presLayoutVars>
          <dgm:bulletEnabled val="1"/>
        </dgm:presLayoutVars>
      </dgm:prSet>
      <dgm:spPr/>
    </dgm:pt>
    <dgm:pt modelId="{30A386CB-6F60-40A5-BD73-D73D8CD1037F}" type="pres">
      <dgm:prSet presAssocID="{695658AF-612B-4426-9053-3AEC0CF24D87}" presName="parTrans" presStyleLbl="sibTrans2D1" presStyleIdx="2" presStyleCnt="3"/>
      <dgm:spPr/>
    </dgm:pt>
    <dgm:pt modelId="{38932507-CCB5-4979-A14C-C3D124218D1E}" type="pres">
      <dgm:prSet presAssocID="{695658AF-612B-4426-9053-3AEC0CF24D87}" presName="connectorText" presStyleLbl="sibTrans2D1" presStyleIdx="2" presStyleCnt="3"/>
      <dgm:spPr/>
    </dgm:pt>
    <dgm:pt modelId="{B967CC02-EF93-4BCC-AAC7-C99E827B2AF7}" type="pres">
      <dgm:prSet presAssocID="{0C9F9516-605C-4E23-8CCD-F86B1B3895BB}" presName="node" presStyleLbl="node1" presStyleIdx="2" presStyleCnt="3">
        <dgm:presLayoutVars>
          <dgm:bulletEnabled val="1"/>
        </dgm:presLayoutVars>
      </dgm:prSet>
      <dgm:spPr/>
    </dgm:pt>
  </dgm:ptLst>
  <dgm:cxnLst>
    <dgm:cxn modelId="{0BC08731-8AE2-4991-AB01-60F41DE4B1B8}" type="presOf" srcId="{58BCAA37-3D84-44FD-84A0-F5C5EBD0B000}" destId="{EFEDA77D-6C06-4A5F-8526-EB91CFF0A9A3}" srcOrd="1" destOrd="0" presId="urn:microsoft.com/office/officeart/2005/8/layout/radial5"/>
    <dgm:cxn modelId="{39070A34-2C48-4A17-B95E-D624BAC27D9B}" type="presOf" srcId="{695658AF-612B-4426-9053-3AEC0CF24D87}" destId="{30A386CB-6F60-40A5-BD73-D73D8CD1037F}" srcOrd="0" destOrd="0" presId="urn:microsoft.com/office/officeart/2005/8/layout/radial5"/>
    <dgm:cxn modelId="{0449193E-A4AB-48B3-8D55-278556DC4D40}" type="presOf" srcId="{7F34EDEC-755E-456E-9713-DEE934221AD3}" destId="{B7B4EA57-447E-432E-B05C-F58C240000E2}" srcOrd="0" destOrd="0" presId="urn:microsoft.com/office/officeart/2005/8/layout/radial5"/>
    <dgm:cxn modelId="{D12C686F-54AA-4ECC-887F-7C3FD7EEB337}" type="presOf" srcId="{695658AF-612B-4426-9053-3AEC0CF24D87}" destId="{38932507-CCB5-4979-A14C-C3D124218D1E}" srcOrd="1" destOrd="0" presId="urn:microsoft.com/office/officeart/2005/8/layout/radial5"/>
    <dgm:cxn modelId="{78159C6F-5249-41AC-B9FD-4DAD034AEB0C}" type="presOf" srcId="{0C9F9516-605C-4E23-8CCD-F86B1B3895BB}" destId="{B967CC02-EF93-4BCC-AAC7-C99E827B2AF7}" srcOrd="0" destOrd="0" presId="urn:microsoft.com/office/officeart/2005/8/layout/radial5"/>
    <dgm:cxn modelId="{1C4C5454-DD04-4479-89D8-AC15D8CEDC65}" srcId="{2ECC5432-93C3-475E-B363-9D8E13568292}" destId="{827EE6CE-C24A-4A01-B096-84BD3A4A1F5D}" srcOrd="1" destOrd="0" parTransId="{7F34EDEC-755E-456E-9713-DEE934221AD3}" sibTransId="{5E215CCD-828B-4F2F-94FE-01025D98E3F7}"/>
    <dgm:cxn modelId="{4257DC54-F6A0-4319-97DD-AB7347A6ACBF}" srcId="{2ECC5432-93C3-475E-B363-9D8E13568292}" destId="{0C9F9516-605C-4E23-8CCD-F86B1B3895BB}" srcOrd="2" destOrd="0" parTransId="{695658AF-612B-4426-9053-3AEC0CF24D87}" sibTransId="{7DD89D95-8EA4-4B69-843E-218550614169}"/>
    <dgm:cxn modelId="{A8C52BA5-9341-4D4A-A9A4-605F2A65E79D}" type="presOf" srcId="{827EE6CE-C24A-4A01-B096-84BD3A4A1F5D}" destId="{9930B97B-4AD8-45B1-80C5-FB8CCD2DA3D8}" srcOrd="0" destOrd="0" presId="urn:microsoft.com/office/officeart/2005/8/layout/radial5"/>
    <dgm:cxn modelId="{8B9BDABC-775E-4079-A8AD-E72A62A35139}" type="presOf" srcId="{E8D044D9-722F-4C69-97E5-9BD1DA23DA34}" destId="{5EDC023D-E321-4607-9C50-C4CD4731A486}" srcOrd="0" destOrd="0" presId="urn:microsoft.com/office/officeart/2005/8/layout/radial5"/>
    <dgm:cxn modelId="{631EFDCD-E89D-4B56-8FF2-88C658AC9E68}" srcId="{532257DB-6489-4AED-84A0-7403A47029E5}" destId="{2ECC5432-93C3-475E-B363-9D8E13568292}" srcOrd="0" destOrd="0" parTransId="{B2119D89-B352-40A9-A7EC-0AE7AF540D64}" sibTransId="{2E2C64B5-3244-4202-BC2B-CA0C009D5E09}"/>
    <dgm:cxn modelId="{50519DD3-C021-48B4-9F1F-1667EF336FFB}" type="presOf" srcId="{532257DB-6489-4AED-84A0-7403A47029E5}" destId="{1B553371-2BCA-4BC6-841A-452B211E8721}" srcOrd="0" destOrd="0" presId="urn:microsoft.com/office/officeart/2005/8/layout/radial5"/>
    <dgm:cxn modelId="{64AB24E3-40DD-44B6-AB6C-F428B5D7729B}" srcId="{2ECC5432-93C3-475E-B363-9D8E13568292}" destId="{E8D044D9-722F-4C69-97E5-9BD1DA23DA34}" srcOrd="0" destOrd="0" parTransId="{58BCAA37-3D84-44FD-84A0-F5C5EBD0B000}" sibTransId="{5263E10D-D8D5-454C-9BB4-1D8EA1507A87}"/>
    <dgm:cxn modelId="{CE416DE5-A909-4E3F-BD6A-8BB349038B95}" type="presOf" srcId="{58BCAA37-3D84-44FD-84A0-F5C5EBD0B000}" destId="{C23DA338-D746-4CE8-AFBD-5B3DC7B4392E}" srcOrd="0" destOrd="0" presId="urn:microsoft.com/office/officeart/2005/8/layout/radial5"/>
    <dgm:cxn modelId="{0FDBA4E8-7D04-4733-8F34-4A81A412351B}" type="presOf" srcId="{7F34EDEC-755E-456E-9713-DEE934221AD3}" destId="{DAF71D0A-CCB4-4314-B19C-B91CE44A40B3}" srcOrd="1" destOrd="0" presId="urn:microsoft.com/office/officeart/2005/8/layout/radial5"/>
    <dgm:cxn modelId="{AB7821F6-6511-4708-A131-2C33F97BE321}" type="presOf" srcId="{2ECC5432-93C3-475E-B363-9D8E13568292}" destId="{70370C94-7799-4C21-9AA9-31F9C06E997B}" srcOrd="0" destOrd="0" presId="urn:microsoft.com/office/officeart/2005/8/layout/radial5"/>
    <dgm:cxn modelId="{A3B80878-7256-49A7-91F6-76CFDC95BA6F}" type="presParOf" srcId="{1B553371-2BCA-4BC6-841A-452B211E8721}" destId="{70370C94-7799-4C21-9AA9-31F9C06E997B}" srcOrd="0" destOrd="0" presId="urn:microsoft.com/office/officeart/2005/8/layout/radial5"/>
    <dgm:cxn modelId="{1131EE70-B31E-4821-9914-F81B2F8DC6D1}" type="presParOf" srcId="{1B553371-2BCA-4BC6-841A-452B211E8721}" destId="{C23DA338-D746-4CE8-AFBD-5B3DC7B4392E}" srcOrd="1" destOrd="0" presId="urn:microsoft.com/office/officeart/2005/8/layout/radial5"/>
    <dgm:cxn modelId="{2A32AF90-5943-4FC2-BB18-D594343C7C8D}" type="presParOf" srcId="{C23DA338-D746-4CE8-AFBD-5B3DC7B4392E}" destId="{EFEDA77D-6C06-4A5F-8526-EB91CFF0A9A3}" srcOrd="0" destOrd="0" presId="urn:microsoft.com/office/officeart/2005/8/layout/radial5"/>
    <dgm:cxn modelId="{D69DABD1-E83C-422D-8E7A-2125C7F3CA77}" type="presParOf" srcId="{1B553371-2BCA-4BC6-841A-452B211E8721}" destId="{5EDC023D-E321-4607-9C50-C4CD4731A486}" srcOrd="2" destOrd="0" presId="urn:microsoft.com/office/officeart/2005/8/layout/radial5"/>
    <dgm:cxn modelId="{CF44A06D-95F2-4194-A0C5-751DE617288A}" type="presParOf" srcId="{1B553371-2BCA-4BC6-841A-452B211E8721}" destId="{B7B4EA57-447E-432E-B05C-F58C240000E2}" srcOrd="3" destOrd="0" presId="urn:microsoft.com/office/officeart/2005/8/layout/radial5"/>
    <dgm:cxn modelId="{C75224E6-AE7D-49DF-AE81-22DF39BDD4B5}" type="presParOf" srcId="{B7B4EA57-447E-432E-B05C-F58C240000E2}" destId="{DAF71D0A-CCB4-4314-B19C-B91CE44A40B3}" srcOrd="0" destOrd="0" presId="urn:microsoft.com/office/officeart/2005/8/layout/radial5"/>
    <dgm:cxn modelId="{5C88D941-2340-4FC0-B509-2ED8939C7A96}" type="presParOf" srcId="{1B553371-2BCA-4BC6-841A-452B211E8721}" destId="{9930B97B-4AD8-45B1-80C5-FB8CCD2DA3D8}" srcOrd="4" destOrd="0" presId="urn:microsoft.com/office/officeart/2005/8/layout/radial5"/>
    <dgm:cxn modelId="{B6E01425-F431-4B3B-94B6-C695D1E75C0A}" type="presParOf" srcId="{1B553371-2BCA-4BC6-841A-452B211E8721}" destId="{30A386CB-6F60-40A5-BD73-D73D8CD1037F}" srcOrd="5" destOrd="0" presId="urn:microsoft.com/office/officeart/2005/8/layout/radial5"/>
    <dgm:cxn modelId="{D06DC4F0-7349-4F38-8DA5-3EB5901A3167}" type="presParOf" srcId="{30A386CB-6F60-40A5-BD73-D73D8CD1037F}" destId="{38932507-CCB5-4979-A14C-C3D124218D1E}" srcOrd="0" destOrd="0" presId="urn:microsoft.com/office/officeart/2005/8/layout/radial5"/>
    <dgm:cxn modelId="{C176ED94-667E-4B9D-A137-4F8E945F78DC}" type="presParOf" srcId="{1B553371-2BCA-4BC6-841A-452B211E8721}" destId="{B967CC02-EF93-4BCC-AAC7-C99E827B2AF7}" srcOrd="6"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2257DB-6489-4AED-84A0-7403A47029E5}" type="doc">
      <dgm:prSet loTypeId="urn:microsoft.com/office/officeart/2005/8/layout/radial5" loCatId="cycle" qsTypeId="urn:microsoft.com/office/officeart/2005/8/quickstyle/simple1" qsCatId="simple" csTypeId="urn:microsoft.com/office/officeart/2005/8/colors/accent0_3" csCatId="mainScheme" phldr="1"/>
      <dgm:spPr/>
      <dgm:t>
        <a:bodyPr/>
        <a:lstStyle/>
        <a:p>
          <a:endParaRPr lang="en-US"/>
        </a:p>
      </dgm:t>
    </dgm:pt>
    <dgm:pt modelId="{2ECC5432-93C3-475E-B363-9D8E13568292}">
      <dgm:prSet phldrT="[文本]" custT="1">
        <dgm:style>
          <a:lnRef idx="2">
            <a:schemeClr val="dk1"/>
          </a:lnRef>
          <a:fillRef idx="1">
            <a:schemeClr val="lt1"/>
          </a:fillRef>
          <a:effectRef idx="0">
            <a:schemeClr val="dk1"/>
          </a:effectRef>
          <a:fontRef idx="minor">
            <a:schemeClr val="dk1"/>
          </a:fontRef>
        </dgm:style>
      </dgm:prSet>
      <dgm:spPr/>
      <dgm:t>
        <a:bodyPr/>
        <a:lstStyle/>
        <a:p>
          <a:pPr>
            <a:lnSpc>
              <a:spcPct val="100000"/>
            </a:lnSpc>
            <a:spcAft>
              <a:spcPts val="0"/>
            </a:spcAft>
          </a:pPr>
          <a:r>
            <a:rPr lang="zh-CN" altLang="en-US" sz="1600" b="1" dirty="0">
              <a:latin typeface="+mn-ea"/>
              <a:ea typeface="+mn-ea"/>
            </a:rPr>
            <a:t>编写</a:t>
          </a:r>
          <a:endParaRPr lang="en-US" altLang="zh-CN" sz="1600" b="1" dirty="0">
            <a:latin typeface="+mn-ea"/>
            <a:ea typeface="+mn-ea"/>
          </a:endParaRPr>
        </a:p>
        <a:p>
          <a:pPr>
            <a:lnSpc>
              <a:spcPct val="100000"/>
            </a:lnSpc>
            <a:spcAft>
              <a:spcPts val="0"/>
            </a:spcAft>
          </a:pPr>
          <a:r>
            <a:rPr lang="zh-CN" altLang="en-US" sz="1600" b="1" dirty="0">
              <a:latin typeface="+mn-ea"/>
              <a:ea typeface="+mn-ea"/>
            </a:rPr>
            <a:t>编译器</a:t>
          </a:r>
          <a:endParaRPr lang="en-US" sz="1600" b="1" dirty="0">
            <a:latin typeface="+mn-ea"/>
            <a:ea typeface="+mn-ea"/>
          </a:endParaRPr>
        </a:p>
      </dgm:t>
    </dgm:pt>
    <dgm:pt modelId="{B2119D89-B352-40A9-A7EC-0AE7AF540D64}" type="parTrans" cxnId="{631EFDCD-E89D-4B56-8FF2-88C658AC9E68}">
      <dgm:prSet/>
      <dgm:spPr/>
      <dgm:t>
        <a:bodyPr/>
        <a:lstStyle/>
        <a:p>
          <a:endParaRPr lang="en-US" sz="1800">
            <a:latin typeface="+mn-ea"/>
            <a:ea typeface="+mn-ea"/>
          </a:endParaRPr>
        </a:p>
      </dgm:t>
    </dgm:pt>
    <dgm:pt modelId="{2E2C64B5-3244-4202-BC2B-CA0C009D5E09}" type="sibTrans" cxnId="{631EFDCD-E89D-4B56-8FF2-88C658AC9E68}">
      <dgm:prSet/>
      <dgm:spPr/>
      <dgm:t>
        <a:bodyPr/>
        <a:lstStyle/>
        <a:p>
          <a:endParaRPr lang="en-US" sz="1800">
            <a:latin typeface="+mn-ea"/>
            <a:ea typeface="+mn-ea"/>
          </a:endParaRPr>
        </a:p>
      </dgm:t>
    </dgm:pt>
    <dgm:pt modelId="{E8D044D9-722F-4C69-97E5-9BD1DA23DA34}">
      <dgm:prSet phldrT="[文本]" custT="1">
        <dgm:style>
          <a:lnRef idx="2">
            <a:schemeClr val="dk1"/>
          </a:lnRef>
          <a:fillRef idx="1">
            <a:schemeClr val="lt1"/>
          </a:fillRef>
          <a:effectRef idx="0">
            <a:schemeClr val="dk1"/>
          </a:effectRef>
          <a:fontRef idx="minor">
            <a:schemeClr val="dk1"/>
          </a:fontRef>
        </dgm:style>
      </dgm:prSet>
      <dgm:spPr/>
      <dgm:t>
        <a:bodyPr/>
        <a:lstStyle/>
        <a:p>
          <a:pPr>
            <a:lnSpc>
              <a:spcPct val="100000"/>
            </a:lnSpc>
            <a:spcAft>
              <a:spcPts val="0"/>
            </a:spcAft>
          </a:pPr>
          <a:r>
            <a:rPr lang="zh-CN" altLang="en-US" sz="1800" dirty="0">
              <a:latin typeface="+mn-ea"/>
              <a:ea typeface="+mn-ea"/>
            </a:rPr>
            <a:t>一定</a:t>
          </a:r>
          <a:endParaRPr lang="en-US" altLang="zh-CN" sz="1800" dirty="0">
            <a:latin typeface="+mn-ea"/>
            <a:ea typeface="+mn-ea"/>
          </a:endParaRPr>
        </a:p>
        <a:p>
          <a:pPr>
            <a:lnSpc>
              <a:spcPct val="100000"/>
            </a:lnSpc>
            <a:spcAft>
              <a:spcPts val="0"/>
            </a:spcAft>
          </a:pPr>
          <a:r>
            <a:rPr lang="zh-CN" altLang="en-US" sz="1800" dirty="0">
              <a:latin typeface="+mn-ea"/>
              <a:ea typeface="+mn-ea"/>
            </a:rPr>
            <a:t>规模</a:t>
          </a:r>
          <a:endParaRPr lang="en-US" sz="1800" dirty="0">
            <a:latin typeface="+mn-ea"/>
            <a:ea typeface="+mn-ea"/>
          </a:endParaRPr>
        </a:p>
      </dgm:t>
    </dgm:pt>
    <dgm:pt modelId="{58BCAA37-3D84-44FD-84A0-F5C5EBD0B000}" type="parTrans" cxnId="{64AB24E3-40DD-44B6-AB6C-F428B5D7729B}">
      <dgm:prSet custT="1"/>
      <dgm:spPr/>
      <dgm:t>
        <a:bodyPr/>
        <a:lstStyle/>
        <a:p>
          <a:endParaRPr lang="en-US" sz="1800">
            <a:latin typeface="+mn-ea"/>
            <a:ea typeface="+mn-ea"/>
          </a:endParaRPr>
        </a:p>
      </dgm:t>
    </dgm:pt>
    <dgm:pt modelId="{5263E10D-D8D5-454C-9BB4-1D8EA1507A87}" type="sibTrans" cxnId="{64AB24E3-40DD-44B6-AB6C-F428B5D7729B}">
      <dgm:prSet/>
      <dgm:spPr/>
      <dgm:t>
        <a:bodyPr/>
        <a:lstStyle/>
        <a:p>
          <a:endParaRPr lang="en-US" sz="1800">
            <a:latin typeface="+mn-ea"/>
            <a:ea typeface="+mn-ea"/>
          </a:endParaRPr>
        </a:p>
      </dgm:t>
    </dgm:pt>
    <dgm:pt modelId="{827EE6CE-C24A-4A01-B096-84BD3A4A1F5D}">
      <dgm:prSet phldrT="[文本]" custT="1">
        <dgm:style>
          <a:lnRef idx="2">
            <a:schemeClr val="dk1"/>
          </a:lnRef>
          <a:fillRef idx="1">
            <a:schemeClr val="lt1"/>
          </a:fillRef>
          <a:effectRef idx="0">
            <a:schemeClr val="dk1"/>
          </a:effectRef>
          <a:fontRef idx="minor">
            <a:schemeClr val="dk1"/>
          </a:fontRef>
        </dgm:style>
      </dgm:prSet>
      <dgm:spPr/>
      <dgm:t>
        <a:bodyPr/>
        <a:lstStyle/>
        <a:p>
          <a:pPr>
            <a:lnSpc>
              <a:spcPct val="100000"/>
            </a:lnSpc>
            <a:spcAft>
              <a:spcPts val="0"/>
            </a:spcAft>
          </a:pPr>
          <a:r>
            <a:rPr lang="zh-CN" altLang="en-US" sz="1800" dirty="0">
              <a:latin typeface="+mn-ea"/>
              <a:ea typeface="+mn-ea"/>
            </a:rPr>
            <a:t>性能</a:t>
          </a:r>
          <a:endParaRPr lang="en-US" altLang="zh-CN" sz="1800" dirty="0">
            <a:latin typeface="+mn-ea"/>
            <a:ea typeface="+mn-ea"/>
          </a:endParaRPr>
        </a:p>
        <a:p>
          <a:pPr>
            <a:lnSpc>
              <a:spcPct val="100000"/>
            </a:lnSpc>
            <a:spcAft>
              <a:spcPts val="0"/>
            </a:spcAft>
          </a:pPr>
          <a:r>
            <a:rPr lang="zh-CN" altLang="en-US" sz="1800" dirty="0">
              <a:latin typeface="+mn-ea"/>
              <a:ea typeface="+mn-ea"/>
            </a:rPr>
            <a:t>较优</a:t>
          </a:r>
          <a:endParaRPr lang="en-US" sz="1800" dirty="0">
            <a:latin typeface="+mn-ea"/>
            <a:ea typeface="+mn-ea"/>
          </a:endParaRPr>
        </a:p>
      </dgm:t>
    </dgm:pt>
    <dgm:pt modelId="{7F34EDEC-755E-456E-9713-DEE934221AD3}" type="parTrans" cxnId="{1C4C5454-DD04-4479-89D8-AC15D8CEDC65}">
      <dgm:prSet custT="1"/>
      <dgm:spPr/>
      <dgm:t>
        <a:bodyPr/>
        <a:lstStyle/>
        <a:p>
          <a:endParaRPr lang="en-US" sz="1800">
            <a:latin typeface="+mn-ea"/>
            <a:ea typeface="+mn-ea"/>
          </a:endParaRPr>
        </a:p>
      </dgm:t>
    </dgm:pt>
    <dgm:pt modelId="{5E215CCD-828B-4F2F-94FE-01025D98E3F7}" type="sibTrans" cxnId="{1C4C5454-DD04-4479-89D8-AC15D8CEDC65}">
      <dgm:prSet/>
      <dgm:spPr/>
      <dgm:t>
        <a:bodyPr/>
        <a:lstStyle/>
        <a:p>
          <a:endParaRPr lang="en-US" sz="1800">
            <a:latin typeface="+mn-ea"/>
            <a:ea typeface="+mn-ea"/>
          </a:endParaRPr>
        </a:p>
      </dgm:t>
    </dgm:pt>
    <dgm:pt modelId="{0C9F9516-605C-4E23-8CCD-F86B1B3895BB}">
      <dgm:prSet phldrT="[文本]" custT="1">
        <dgm:style>
          <a:lnRef idx="2">
            <a:schemeClr val="dk1"/>
          </a:lnRef>
          <a:fillRef idx="1">
            <a:schemeClr val="lt1"/>
          </a:fillRef>
          <a:effectRef idx="0">
            <a:schemeClr val="dk1"/>
          </a:effectRef>
          <a:fontRef idx="minor">
            <a:schemeClr val="dk1"/>
          </a:fontRef>
        </dgm:style>
      </dgm:prSet>
      <dgm:spPr/>
      <dgm:t>
        <a:bodyPr/>
        <a:lstStyle/>
        <a:p>
          <a:pPr>
            <a:lnSpc>
              <a:spcPct val="100000"/>
            </a:lnSpc>
            <a:spcAft>
              <a:spcPts val="0"/>
            </a:spcAft>
          </a:pPr>
          <a:r>
            <a:rPr lang="zh-CN" altLang="en-US" sz="1800" dirty="0">
              <a:latin typeface="+mn-ea"/>
              <a:ea typeface="+mn-ea"/>
            </a:rPr>
            <a:t>功能</a:t>
          </a:r>
          <a:endParaRPr lang="en-US" altLang="zh-CN" sz="1800" dirty="0">
            <a:latin typeface="+mn-ea"/>
            <a:ea typeface="+mn-ea"/>
          </a:endParaRPr>
        </a:p>
        <a:p>
          <a:pPr>
            <a:lnSpc>
              <a:spcPct val="100000"/>
            </a:lnSpc>
            <a:spcAft>
              <a:spcPts val="0"/>
            </a:spcAft>
          </a:pPr>
          <a:r>
            <a:rPr lang="zh-CN" altLang="en-US" sz="1800" dirty="0">
              <a:latin typeface="+mn-ea"/>
              <a:ea typeface="+mn-ea"/>
            </a:rPr>
            <a:t>齐全</a:t>
          </a:r>
          <a:endParaRPr lang="en-US" sz="1800" dirty="0">
            <a:latin typeface="+mn-ea"/>
            <a:ea typeface="+mn-ea"/>
          </a:endParaRPr>
        </a:p>
      </dgm:t>
    </dgm:pt>
    <dgm:pt modelId="{695658AF-612B-4426-9053-3AEC0CF24D87}" type="parTrans" cxnId="{4257DC54-F6A0-4319-97DD-AB7347A6ACBF}">
      <dgm:prSet custT="1"/>
      <dgm:spPr/>
      <dgm:t>
        <a:bodyPr/>
        <a:lstStyle/>
        <a:p>
          <a:endParaRPr lang="en-US" sz="1800">
            <a:latin typeface="+mn-ea"/>
            <a:ea typeface="+mn-ea"/>
          </a:endParaRPr>
        </a:p>
      </dgm:t>
    </dgm:pt>
    <dgm:pt modelId="{7DD89D95-8EA4-4B69-843E-218550614169}" type="sibTrans" cxnId="{4257DC54-F6A0-4319-97DD-AB7347A6ACBF}">
      <dgm:prSet/>
      <dgm:spPr/>
      <dgm:t>
        <a:bodyPr/>
        <a:lstStyle/>
        <a:p>
          <a:endParaRPr lang="en-US" sz="1800">
            <a:latin typeface="+mn-ea"/>
            <a:ea typeface="+mn-ea"/>
          </a:endParaRPr>
        </a:p>
      </dgm:t>
    </dgm:pt>
    <dgm:pt modelId="{1B553371-2BCA-4BC6-841A-452B211E8721}" type="pres">
      <dgm:prSet presAssocID="{532257DB-6489-4AED-84A0-7403A47029E5}" presName="Name0" presStyleCnt="0">
        <dgm:presLayoutVars>
          <dgm:chMax val="1"/>
          <dgm:dir/>
          <dgm:animLvl val="ctr"/>
          <dgm:resizeHandles val="exact"/>
        </dgm:presLayoutVars>
      </dgm:prSet>
      <dgm:spPr/>
    </dgm:pt>
    <dgm:pt modelId="{70370C94-7799-4C21-9AA9-31F9C06E997B}" type="pres">
      <dgm:prSet presAssocID="{2ECC5432-93C3-475E-B363-9D8E13568292}" presName="centerShape" presStyleLbl="node0" presStyleIdx="0" presStyleCnt="1"/>
      <dgm:spPr/>
    </dgm:pt>
    <dgm:pt modelId="{C23DA338-D746-4CE8-AFBD-5B3DC7B4392E}" type="pres">
      <dgm:prSet presAssocID="{58BCAA37-3D84-44FD-84A0-F5C5EBD0B000}" presName="parTrans" presStyleLbl="sibTrans2D1" presStyleIdx="0" presStyleCnt="3"/>
      <dgm:spPr/>
    </dgm:pt>
    <dgm:pt modelId="{EFEDA77D-6C06-4A5F-8526-EB91CFF0A9A3}" type="pres">
      <dgm:prSet presAssocID="{58BCAA37-3D84-44FD-84A0-F5C5EBD0B000}" presName="connectorText" presStyleLbl="sibTrans2D1" presStyleIdx="0" presStyleCnt="3"/>
      <dgm:spPr/>
    </dgm:pt>
    <dgm:pt modelId="{5EDC023D-E321-4607-9C50-C4CD4731A486}" type="pres">
      <dgm:prSet presAssocID="{E8D044D9-722F-4C69-97E5-9BD1DA23DA34}" presName="node" presStyleLbl="node1" presStyleIdx="0" presStyleCnt="3">
        <dgm:presLayoutVars>
          <dgm:bulletEnabled val="1"/>
        </dgm:presLayoutVars>
      </dgm:prSet>
      <dgm:spPr/>
    </dgm:pt>
    <dgm:pt modelId="{B7B4EA57-447E-432E-B05C-F58C240000E2}" type="pres">
      <dgm:prSet presAssocID="{7F34EDEC-755E-456E-9713-DEE934221AD3}" presName="parTrans" presStyleLbl="sibTrans2D1" presStyleIdx="1" presStyleCnt="3"/>
      <dgm:spPr/>
    </dgm:pt>
    <dgm:pt modelId="{DAF71D0A-CCB4-4314-B19C-B91CE44A40B3}" type="pres">
      <dgm:prSet presAssocID="{7F34EDEC-755E-456E-9713-DEE934221AD3}" presName="connectorText" presStyleLbl="sibTrans2D1" presStyleIdx="1" presStyleCnt="3"/>
      <dgm:spPr/>
    </dgm:pt>
    <dgm:pt modelId="{9930B97B-4AD8-45B1-80C5-FB8CCD2DA3D8}" type="pres">
      <dgm:prSet presAssocID="{827EE6CE-C24A-4A01-B096-84BD3A4A1F5D}" presName="node" presStyleLbl="node1" presStyleIdx="1" presStyleCnt="3">
        <dgm:presLayoutVars>
          <dgm:bulletEnabled val="1"/>
        </dgm:presLayoutVars>
      </dgm:prSet>
      <dgm:spPr/>
    </dgm:pt>
    <dgm:pt modelId="{30A386CB-6F60-40A5-BD73-D73D8CD1037F}" type="pres">
      <dgm:prSet presAssocID="{695658AF-612B-4426-9053-3AEC0CF24D87}" presName="parTrans" presStyleLbl="sibTrans2D1" presStyleIdx="2" presStyleCnt="3"/>
      <dgm:spPr/>
    </dgm:pt>
    <dgm:pt modelId="{38932507-CCB5-4979-A14C-C3D124218D1E}" type="pres">
      <dgm:prSet presAssocID="{695658AF-612B-4426-9053-3AEC0CF24D87}" presName="connectorText" presStyleLbl="sibTrans2D1" presStyleIdx="2" presStyleCnt="3"/>
      <dgm:spPr/>
    </dgm:pt>
    <dgm:pt modelId="{B967CC02-EF93-4BCC-AAC7-C99E827B2AF7}" type="pres">
      <dgm:prSet presAssocID="{0C9F9516-605C-4E23-8CCD-F86B1B3895BB}" presName="node" presStyleLbl="node1" presStyleIdx="2" presStyleCnt="3">
        <dgm:presLayoutVars>
          <dgm:bulletEnabled val="1"/>
        </dgm:presLayoutVars>
      </dgm:prSet>
      <dgm:spPr/>
    </dgm:pt>
  </dgm:ptLst>
  <dgm:cxnLst>
    <dgm:cxn modelId="{0BC08731-8AE2-4991-AB01-60F41DE4B1B8}" type="presOf" srcId="{58BCAA37-3D84-44FD-84A0-F5C5EBD0B000}" destId="{EFEDA77D-6C06-4A5F-8526-EB91CFF0A9A3}" srcOrd="1" destOrd="0" presId="urn:microsoft.com/office/officeart/2005/8/layout/radial5"/>
    <dgm:cxn modelId="{39070A34-2C48-4A17-B95E-D624BAC27D9B}" type="presOf" srcId="{695658AF-612B-4426-9053-3AEC0CF24D87}" destId="{30A386CB-6F60-40A5-BD73-D73D8CD1037F}" srcOrd="0" destOrd="0" presId="urn:microsoft.com/office/officeart/2005/8/layout/radial5"/>
    <dgm:cxn modelId="{0449193E-A4AB-48B3-8D55-278556DC4D40}" type="presOf" srcId="{7F34EDEC-755E-456E-9713-DEE934221AD3}" destId="{B7B4EA57-447E-432E-B05C-F58C240000E2}" srcOrd="0" destOrd="0" presId="urn:microsoft.com/office/officeart/2005/8/layout/radial5"/>
    <dgm:cxn modelId="{D12C686F-54AA-4ECC-887F-7C3FD7EEB337}" type="presOf" srcId="{695658AF-612B-4426-9053-3AEC0CF24D87}" destId="{38932507-CCB5-4979-A14C-C3D124218D1E}" srcOrd="1" destOrd="0" presId="urn:microsoft.com/office/officeart/2005/8/layout/radial5"/>
    <dgm:cxn modelId="{78159C6F-5249-41AC-B9FD-4DAD034AEB0C}" type="presOf" srcId="{0C9F9516-605C-4E23-8CCD-F86B1B3895BB}" destId="{B967CC02-EF93-4BCC-AAC7-C99E827B2AF7}" srcOrd="0" destOrd="0" presId="urn:microsoft.com/office/officeart/2005/8/layout/radial5"/>
    <dgm:cxn modelId="{1C4C5454-DD04-4479-89D8-AC15D8CEDC65}" srcId="{2ECC5432-93C3-475E-B363-9D8E13568292}" destId="{827EE6CE-C24A-4A01-B096-84BD3A4A1F5D}" srcOrd="1" destOrd="0" parTransId="{7F34EDEC-755E-456E-9713-DEE934221AD3}" sibTransId="{5E215CCD-828B-4F2F-94FE-01025D98E3F7}"/>
    <dgm:cxn modelId="{4257DC54-F6A0-4319-97DD-AB7347A6ACBF}" srcId="{2ECC5432-93C3-475E-B363-9D8E13568292}" destId="{0C9F9516-605C-4E23-8CCD-F86B1B3895BB}" srcOrd="2" destOrd="0" parTransId="{695658AF-612B-4426-9053-3AEC0CF24D87}" sibTransId="{7DD89D95-8EA4-4B69-843E-218550614169}"/>
    <dgm:cxn modelId="{A8C52BA5-9341-4D4A-A9A4-605F2A65E79D}" type="presOf" srcId="{827EE6CE-C24A-4A01-B096-84BD3A4A1F5D}" destId="{9930B97B-4AD8-45B1-80C5-FB8CCD2DA3D8}" srcOrd="0" destOrd="0" presId="urn:microsoft.com/office/officeart/2005/8/layout/radial5"/>
    <dgm:cxn modelId="{8B9BDABC-775E-4079-A8AD-E72A62A35139}" type="presOf" srcId="{E8D044D9-722F-4C69-97E5-9BD1DA23DA34}" destId="{5EDC023D-E321-4607-9C50-C4CD4731A486}" srcOrd="0" destOrd="0" presId="urn:microsoft.com/office/officeart/2005/8/layout/radial5"/>
    <dgm:cxn modelId="{631EFDCD-E89D-4B56-8FF2-88C658AC9E68}" srcId="{532257DB-6489-4AED-84A0-7403A47029E5}" destId="{2ECC5432-93C3-475E-B363-9D8E13568292}" srcOrd="0" destOrd="0" parTransId="{B2119D89-B352-40A9-A7EC-0AE7AF540D64}" sibTransId="{2E2C64B5-3244-4202-BC2B-CA0C009D5E09}"/>
    <dgm:cxn modelId="{50519DD3-C021-48B4-9F1F-1667EF336FFB}" type="presOf" srcId="{532257DB-6489-4AED-84A0-7403A47029E5}" destId="{1B553371-2BCA-4BC6-841A-452B211E8721}" srcOrd="0" destOrd="0" presId="urn:microsoft.com/office/officeart/2005/8/layout/radial5"/>
    <dgm:cxn modelId="{64AB24E3-40DD-44B6-AB6C-F428B5D7729B}" srcId="{2ECC5432-93C3-475E-B363-9D8E13568292}" destId="{E8D044D9-722F-4C69-97E5-9BD1DA23DA34}" srcOrd="0" destOrd="0" parTransId="{58BCAA37-3D84-44FD-84A0-F5C5EBD0B000}" sibTransId="{5263E10D-D8D5-454C-9BB4-1D8EA1507A87}"/>
    <dgm:cxn modelId="{CE416DE5-A909-4E3F-BD6A-8BB349038B95}" type="presOf" srcId="{58BCAA37-3D84-44FD-84A0-F5C5EBD0B000}" destId="{C23DA338-D746-4CE8-AFBD-5B3DC7B4392E}" srcOrd="0" destOrd="0" presId="urn:microsoft.com/office/officeart/2005/8/layout/radial5"/>
    <dgm:cxn modelId="{0FDBA4E8-7D04-4733-8F34-4A81A412351B}" type="presOf" srcId="{7F34EDEC-755E-456E-9713-DEE934221AD3}" destId="{DAF71D0A-CCB4-4314-B19C-B91CE44A40B3}" srcOrd="1" destOrd="0" presId="urn:microsoft.com/office/officeart/2005/8/layout/radial5"/>
    <dgm:cxn modelId="{AB7821F6-6511-4708-A131-2C33F97BE321}" type="presOf" srcId="{2ECC5432-93C3-475E-B363-9D8E13568292}" destId="{70370C94-7799-4C21-9AA9-31F9C06E997B}" srcOrd="0" destOrd="0" presId="urn:microsoft.com/office/officeart/2005/8/layout/radial5"/>
    <dgm:cxn modelId="{A3B80878-7256-49A7-91F6-76CFDC95BA6F}" type="presParOf" srcId="{1B553371-2BCA-4BC6-841A-452B211E8721}" destId="{70370C94-7799-4C21-9AA9-31F9C06E997B}" srcOrd="0" destOrd="0" presId="urn:microsoft.com/office/officeart/2005/8/layout/radial5"/>
    <dgm:cxn modelId="{1131EE70-B31E-4821-9914-F81B2F8DC6D1}" type="presParOf" srcId="{1B553371-2BCA-4BC6-841A-452B211E8721}" destId="{C23DA338-D746-4CE8-AFBD-5B3DC7B4392E}" srcOrd="1" destOrd="0" presId="urn:microsoft.com/office/officeart/2005/8/layout/radial5"/>
    <dgm:cxn modelId="{2A32AF90-5943-4FC2-BB18-D594343C7C8D}" type="presParOf" srcId="{C23DA338-D746-4CE8-AFBD-5B3DC7B4392E}" destId="{EFEDA77D-6C06-4A5F-8526-EB91CFF0A9A3}" srcOrd="0" destOrd="0" presId="urn:microsoft.com/office/officeart/2005/8/layout/radial5"/>
    <dgm:cxn modelId="{D69DABD1-E83C-422D-8E7A-2125C7F3CA77}" type="presParOf" srcId="{1B553371-2BCA-4BC6-841A-452B211E8721}" destId="{5EDC023D-E321-4607-9C50-C4CD4731A486}" srcOrd="2" destOrd="0" presId="urn:microsoft.com/office/officeart/2005/8/layout/radial5"/>
    <dgm:cxn modelId="{CF44A06D-95F2-4194-A0C5-751DE617288A}" type="presParOf" srcId="{1B553371-2BCA-4BC6-841A-452B211E8721}" destId="{B7B4EA57-447E-432E-B05C-F58C240000E2}" srcOrd="3" destOrd="0" presId="urn:microsoft.com/office/officeart/2005/8/layout/radial5"/>
    <dgm:cxn modelId="{C75224E6-AE7D-49DF-AE81-22DF39BDD4B5}" type="presParOf" srcId="{B7B4EA57-447E-432E-B05C-F58C240000E2}" destId="{DAF71D0A-CCB4-4314-B19C-B91CE44A40B3}" srcOrd="0" destOrd="0" presId="urn:microsoft.com/office/officeart/2005/8/layout/radial5"/>
    <dgm:cxn modelId="{5C88D941-2340-4FC0-B509-2ED8939C7A96}" type="presParOf" srcId="{1B553371-2BCA-4BC6-841A-452B211E8721}" destId="{9930B97B-4AD8-45B1-80C5-FB8CCD2DA3D8}" srcOrd="4" destOrd="0" presId="urn:microsoft.com/office/officeart/2005/8/layout/radial5"/>
    <dgm:cxn modelId="{B6E01425-F431-4B3B-94B6-C695D1E75C0A}" type="presParOf" srcId="{1B553371-2BCA-4BC6-841A-452B211E8721}" destId="{30A386CB-6F60-40A5-BD73-D73D8CD1037F}" srcOrd="5" destOrd="0" presId="urn:microsoft.com/office/officeart/2005/8/layout/radial5"/>
    <dgm:cxn modelId="{D06DC4F0-7349-4F38-8DA5-3EB5901A3167}" type="presParOf" srcId="{30A386CB-6F60-40A5-BD73-D73D8CD1037F}" destId="{38932507-CCB5-4979-A14C-C3D124218D1E}" srcOrd="0" destOrd="0" presId="urn:microsoft.com/office/officeart/2005/8/layout/radial5"/>
    <dgm:cxn modelId="{C176ED94-667E-4B9D-A137-4F8E945F78DC}" type="presParOf" srcId="{1B553371-2BCA-4BC6-841A-452B211E8721}" destId="{B967CC02-EF93-4BCC-AAC7-C99E827B2AF7}" srcOrd="6"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70C94-7799-4C21-9AA9-31F9C06E997B}">
      <dsp:nvSpPr>
        <dsp:cNvPr id="0" name=""/>
        <dsp:cNvSpPr/>
      </dsp:nvSpPr>
      <dsp:spPr>
        <a:xfrm>
          <a:off x="1678933" y="1292436"/>
          <a:ext cx="921480" cy="92148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ts val="0"/>
            </a:spcAft>
            <a:buNone/>
          </a:pPr>
          <a:r>
            <a:rPr lang="zh-CN" altLang="en-US" sz="1600" b="1" kern="1200" dirty="0"/>
            <a:t>编写</a:t>
          </a:r>
          <a:endParaRPr lang="en-US" altLang="zh-CN" sz="1600" b="1" kern="1200" dirty="0"/>
        </a:p>
        <a:p>
          <a:pPr marL="0" lvl="0" indent="0" algn="ctr" defTabSz="711200">
            <a:lnSpc>
              <a:spcPct val="100000"/>
            </a:lnSpc>
            <a:spcBef>
              <a:spcPct val="0"/>
            </a:spcBef>
            <a:spcAft>
              <a:spcPts val="0"/>
            </a:spcAft>
            <a:buNone/>
          </a:pPr>
          <a:r>
            <a:rPr lang="zh-CN" altLang="en-US" sz="1600" b="1" kern="1200" dirty="0"/>
            <a:t>编译器</a:t>
          </a:r>
          <a:endParaRPr lang="en-US" sz="1600" b="1" kern="1200" dirty="0"/>
        </a:p>
      </dsp:txBody>
      <dsp:txXfrm>
        <a:off x="1813881" y="1427384"/>
        <a:ext cx="651584" cy="651584"/>
      </dsp:txXfrm>
    </dsp:sp>
    <dsp:sp modelId="{C23DA338-D746-4CE8-AFBD-5B3DC7B4392E}">
      <dsp:nvSpPr>
        <dsp:cNvPr id="0" name=""/>
        <dsp:cNvSpPr/>
      </dsp:nvSpPr>
      <dsp:spPr>
        <a:xfrm rot="16200000">
          <a:off x="2041632" y="956349"/>
          <a:ext cx="196083" cy="31330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071045" y="1048423"/>
        <a:ext cx="137258" cy="187981"/>
      </dsp:txXfrm>
    </dsp:sp>
    <dsp:sp modelId="{5EDC023D-E321-4607-9C50-C4CD4731A486}">
      <dsp:nvSpPr>
        <dsp:cNvPr id="0" name=""/>
        <dsp:cNvSpPr/>
      </dsp:nvSpPr>
      <dsp:spPr>
        <a:xfrm>
          <a:off x="1678933" y="986"/>
          <a:ext cx="921480" cy="92148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ts val="0"/>
            </a:spcAft>
            <a:buNone/>
          </a:pPr>
          <a:r>
            <a:rPr lang="zh-CN" altLang="en-US" sz="1600" kern="1200" dirty="0"/>
            <a:t>一定</a:t>
          </a:r>
          <a:endParaRPr lang="en-US" altLang="zh-CN" sz="1600" kern="1200" dirty="0"/>
        </a:p>
        <a:p>
          <a:pPr marL="0" lvl="0" indent="0" algn="ctr" defTabSz="711200">
            <a:lnSpc>
              <a:spcPct val="100000"/>
            </a:lnSpc>
            <a:spcBef>
              <a:spcPct val="0"/>
            </a:spcBef>
            <a:spcAft>
              <a:spcPts val="0"/>
            </a:spcAft>
            <a:buNone/>
          </a:pPr>
          <a:r>
            <a:rPr lang="zh-CN" altLang="en-US" sz="1600" kern="1200" dirty="0"/>
            <a:t>规模</a:t>
          </a:r>
          <a:endParaRPr lang="en-US" sz="1600" kern="1200" dirty="0"/>
        </a:p>
      </dsp:txBody>
      <dsp:txXfrm>
        <a:off x="1813881" y="135934"/>
        <a:ext cx="651584" cy="651584"/>
      </dsp:txXfrm>
    </dsp:sp>
    <dsp:sp modelId="{B7B4EA57-447E-432E-B05C-F58C240000E2}">
      <dsp:nvSpPr>
        <dsp:cNvPr id="0" name=""/>
        <dsp:cNvSpPr/>
      </dsp:nvSpPr>
      <dsp:spPr>
        <a:xfrm rot="1800000">
          <a:off x="2596040" y="1916613"/>
          <a:ext cx="196083" cy="31330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599981" y="1964568"/>
        <a:ext cx="137258" cy="187981"/>
      </dsp:txXfrm>
    </dsp:sp>
    <dsp:sp modelId="{9930B97B-4AD8-45B1-80C5-FB8CCD2DA3D8}">
      <dsp:nvSpPr>
        <dsp:cNvPr id="0" name=""/>
        <dsp:cNvSpPr/>
      </dsp:nvSpPr>
      <dsp:spPr>
        <a:xfrm>
          <a:off x="2797362" y="1938161"/>
          <a:ext cx="921480" cy="92148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ts val="0"/>
            </a:spcAft>
            <a:buNone/>
          </a:pPr>
          <a:r>
            <a:rPr lang="zh-CN" altLang="en-US" sz="1600" kern="1200" dirty="0"/>
            <a:t>性能</a:t>
          </a:r>
          <a:endParaRPr lang="en-US" altLang="zh-CN" sz="1600" kern="1200" dirty="0"/>
        </a:p>
        <a:p>
          <a:pPr marL="0" lvl="0" indent="0" algn="ctr" defTabSz="711200">
            <a:lnSpc>
              <a:spcPct val="100000"/>
            </a:lnSpc>
            <a:spcBef>
              <a:spcPct val="0"/>
            </a:spcBef>
            <a:spcAft>
              <a:spcPts val="0"/>
            </a:spcAft>
            <a:buNone/>
          </a:pPr>
          <a:r>
            <a:rPr lang="zh-CN" altLang="en-US" sz="1600" kern="1200" dirty="0"/>
            <a:t>较优</a:t>
          </a:r>
          <a:endParaRPr lang="en-US" sz="1600" kern="1200" dirty="0"/>
        </a:p>
      </dsp:txBody>
      <dsp:txXfrm>
        <a:off x="2932310" y="2073109"/>
        <a:ext cx="651584" cy="651584"/>
      </dsp:txXfrm>
    </dsp:sp>
    <dsp:sp modelId="{30A386CB-6F60-40A5-BD73-D73D8CD1037F}">
      <dsp:nvSpPr>
        <dsp:cNvPr id="0" name=""/>
        <dsp:cNvSpPr/>
      </dsp:nvSpPr>
      <dsp:spPr>
        <a:xfrm rot="9000000">
          <a:off x="1487223" y="1916613"/>
          <a:ext cx="196083" cy="31330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542107" y="1964568"/>
        <a:ext cx="137258" cy="187981"/>
      </dsp:txXfrm>
    </dsp:sp>
    <dsp:sp modelId="{B967CC02-EF93-4BCC-AAC7-C99E827B2AF7}">
      <dsp:nvSpPr>
        <dsp:cNvPr id="0" name=""/>
        <dsp:cNvSpPr/>
      </dsp:nvSpPr>
      <dsp:spPr>
        <a:xfrm>
          <a:off x="560505" y="1938161"/>
          <a:ext cx="921480" cy="92148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功能较完备</a:t>
          </a:r>
          <a:endParaRPr lang="en-US" sz="1600" kern="1200" dirty="0"/>
        </a:p>
      </dsp:txBody>
      <dsp:txXfrm>
        <a:off x="695453" y="2073109"/>
        <a:ext cx="651584" cy="651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70C94-7799-4C21-9AA9-31F9C06E997B}">
      <dsp:nvSpPr>
        <dsp:cNvPr id="0" name=""/>
        <dsp:cNvSpPr/>
      </dsp:nvSpPr>
      <dsp:spPr>
        <a:xfrm>
          <a:off x="1463490" y="1128013"/>
          <a:ext cx="804396" cy="804396"/>
        </a:xfrm>
        <a:prstGeom prst="ellipse">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ts val="0"/>
            </a:spcAft>
            <a:buNone/>
          </a:pPr>
          <a:r>
            <a:rPr lang="zh-CN" altLang="en-US" sz="1600" b="1" kern="1200" dirty="0">
              <a:latin typeface="+mn-ea"/>
              <a:ea typeface="+mn-ea"/>
            </a:rPr>
            <a:t>编写</a:t>
          </a:r>
          <a:endParaRPr lang="en-US" altLang="zh-CN" sz="1600" b="1" kern="1200" dirty="0">
            <a:latin typeface="+mn-ea"/>
            <a:ea typeface="+mn-ea"/>
          </a:endParaRPr>
        </a:p>
        <a:p>
          <a:pPr marL="0" lvl="0" indent="0" algn="ctr" defTabSz="711200">
            <a:lnSpc>
              <a:spcPct val="100000"/>
            </a:lnSpc>
            <a:spcBef>
              <a:spcPct val="0"/>
            </a:spcBef>
            <a:spcAft>
              <a:spcPts val="0"/>
            </a:spcAft>
            <a:buNone/>
          </a:pPr>
          <a:r>
            <a:rPr lang="zh-CN" altLang="en-US" sz="1600" b="1" kern="1200" dirty="0">
              <a:latin typeface="+mn-ea"/>
              <a:ea typeface="+mn-ea"/>
            </a:rPr>
            <a:t>编译器</a:t>
          </a:r>
          <a:endParaRPr lang="en-US" sz="1600" b="1" kern="1200" dirty="0">
            <a:latin typeface="+mn-ea"/>
            <a:ea typeface="+mn-ea"/>
          </a:endParaRPr>
        </a:p>
      </dsp:txBody>
      <dsp:txXfrm>
        <a:off x="1581291" y="1245814"/>
        <a:ext cx="568794" cy="568794"/>
      </dsp:txXfrm>
    </dsp:sp>
    <dsp:sp modelId="{C23DA338-D746-4CE8-AFBD-5B3DC7B4392E}">
      <dsp:nvSpPr>
        <dsp:cNvPr id="0" name=""/>
        <dsp:cNvSpPr/>
      </dsp:nvSpPr>
      <dsp:spPr>
        <a:xfrm rot="16200000">
          <a:off x="1780380" y="835135"/>
          <a:ext cx="170617" cy="27349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mn-ea"/>
            <a:ea typeface="+mn-ea"/>
          </a:endParaRPr>
        </a:p>
      </dsp:txBody>
      <dsp:txXfrm>
        <a:off x="1805973" y="915427"/>
        <a:ext cx="119432" cy="164096"/>
      </dsp:txXfrm>
    </dsp:sp>
    <dsp:sp modelId="{5EDC023D-E321-4607-9C50-C4CD4731A486}">
      <dsp:nvSpPr>
        <dsp:cNvPr id="0" name=""/>
        <dsp:cNvSpPr/>
      </dsp:nvSpPr>
      <dsp:spPr>
        <a:xfrm>
          <a:off x="1463490" y="1697"/>
          <a:ext cx="804396" cy="804396"/>
        </a:xfrm>
        <a:prstGeom prst="ellipse">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ts val="0"/>
            </a:spcAft>
            <a:buNone/>
          </a:pPr>
          <a:r>
            <a:rPr lang="zh-CN" altLang="en-US" sz="1800" kern="1200" dirty="0">
              <a:latin typeface="+mn-ea"/>
              <a:ea typeface="+mn-ea"/>
            </a:rPr>
            <a:t>一定</a:t>
          </a:r>
          <a:endParaRPr lang="en-US" altLang="zh-CN" sz="1800" kern="1200" dirty="0">
            <a:latin typeface="+mn-ea"/>
            <a:ea typeface="+mn-ea"/>
          </a:endParaRPr>
        </a:p>
        <a:p>
          <a:pPr marL="0" lvl="0" indent="0" algn="ctr" defTabSz="800100">
            <a:lnSpc>
              <a:spcPct val="100000"/>
            </a:lnSpc>
            <a:spcBef>
              <a:spcPct val="0"/>
            </a:spcBef>
            <a:spcAft>
              <a:spcPts val="0"/>
            </a:spcAft>
            <a:buNone/>
          </a:pPr>
          <a:r>
            <a:rPr lang="zh-CN" altLang="en-US" sz="1800" kern="1200" dirty="0">
              <a:latin typeface="+mn-ea"/>
              <a:ea typeface="+mn-ea"/>
            </a:rPr>
            <a:t>规模</a:t>
          </a:r>
          <a:endParaRPr lang="en-US" sz="1800" kern="1200" dirty="0">
            <a:latin typeface="+mn-ea"/>
            <a:ea typeface="+mn-ea"/>
          </a:endParaRPr>
        </a:p>
      </dsp:txBody>
      <dsp:txXfrm>
        <a:off x="1581291" y="119498"/>
        <a:ext cx="568794" cy="568794"/>
      </dsp:txXfrm>
    </dsp:sp>
    <dsp:sp modelId="{B7B4EA57-447E-432E-B05C-F58C240000E2}">
      <dsp:nvSpPr>
        <dsp:cNvPr id="0" name=""/>
        <dsp:cNvSpPr/>
      </dsp:nvSpPr>
      <dsp:spPr>
        <a:xfrm rot="1800000">
          <a:off x="2263907" y="1672629"/>
          <a:ext cx="170617" cy="27349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mn-ea"/>
            <a:ea typeface="+mn-ea"/>
          </a:endParaRPr>
        </a:p>
      </dsp:txBody>
      <dsp:txXfrm>
        <a:off x="2267336" y="1714532"/>
        <a:ext cx="119432" cy="164096"/>
      </dsp:txXfrm>
    </dsp:sp>
    <dsp:sp modelId="{9930B97B-4AD8-45B1-80C5-FB8CCD2DA3D8}">
      <dsp:nvSpPr>
        <dsp:cNvPr id="0" name=""/>
        <dsp:cNvSpPr/>
      </dsp:nvSpPr>
      <dsp:spPr>
        <a:xfrm>
          <a:off x="2438909" y="1691172"/>
          <a:ext cx="804396" cy="804396"/>
        </a:xfrm>
        <a:prstGeom prst="ellipse">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ts val="0"/>
            </a:spcAft>
            <a:buNone/>
          </a:pPr>
          <a:r>
            <a:rPr lang="zh-CN" altLang="en-US" sz="1800" kern="1200" dirty="0">
              <a:latin typeface="+mn-ea"/>
              <a:ea typeface="+mn-ea"/>
            </a:rPr>
            <a:t>性能</a:t>
          </a:r>
          <a:endParaRPr lang="en-US" altLang="zh-CN" sz="1800" kern="1200" dirty="0">
            <a:latin typeface="+mn-ea"/>
            <a:ea typeface="+mn-ea"/>
          </a:endParaRPr>
        </a:p>
        <a:p>
          <a:pPr marL="0" lvl="0" indent="0" algn="ctr" defTabSz="800100">
            <a:lnSpc>
              <a:spcPct val="100000"/>
            </a:lnSpc>
            <a:spcBef>
              <a:spcPct val="0"/>
            </a:spcBef>
            <a:spcAft>
              <a:spcPts val="0"/>
            </a:spcAft>
            <a:buNone/>
          </a:pPr>
          <a:r>
            <a:rPr lang="zh-CN" altLang="en-US" sz="1800" kern="1200" dirty="0">
              <a:latin typeface="+mn-ea"/>
              <a:ea typeface="+mn-ea"/>
            </a:rPr>
            <a:t>较优</a:t>
          </a:r>
          <a:endParaRPr lang="en-US" sz="1800" kern="1200" dirty="0">
            <a:latin typeface="+mn-ea"/>
            <a:ea typeface="+mn-ea"/>
          </a:endParaRPr>
        </a:p>
      </dsp:txBody>
      <dsp:txXfrm>
        <a:off x="2556710" y="1808973"/>
        <a:ext cx="568794" cy="568794"/>
      </dsp:txXfrm>
    </dsp:sp>
    <dsp:sp modelId="{30A386CB-6F60-40A5-BD73-D73D8CD1037F}">
      <dsp:nvSpPr>
        <dsp:cNvPr id="0" name=""/>
        <dsp:cNvSpPr/>
      </dsp:nvSpPr>
      <dsp:spPr>
        <a:xfrm rot="9000000">
          <a:off x="1296852" y="1672629"/>
          <a:ext cx="170617" cy="27349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mn-ea"/>
            <a:ea typeface="+mn-ea"/>
          </a:endParaRPr>
        </a:p>
      </dsp:txBody>
      <dsp:txXfrm rot="10800000">
        <a:off x="1344608" y="1714532"/>
        <a:ext cx="119432" cy="164096"/>
      </dsp:txXfrm>
    </dsp:sp>
    <dsp:sp modelId="{B967CC02-EF93-4BCC-AAC7-C99E827B2AF7}">
      <dsp:nvSpPr>
        <dsp:cNvPr id="0" name=""/>
        <dsp:cNvSpPr/>
      </dsp:nvSpPr>
      <dsp:spPr>
        <a:xfrm>
          <a:off x="488072" y="1691172"/>
          <a:ext cx="804396" cy="804396"/>
        </a:xfrm>
        <a:prstGeom prst="ellipse">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ts val="0"/>
            </a:spcAft>
            <a:buNone/>
          </a:pPr>
          <a:r>
            <a:rPr lang="zh-CN" altLang="en-US" sz="1800" kern="1200" dirty="0">
              <a:latin typeface="+mn-ea"/>
              <a:ea typeface="+mn-ea"/>
            </a:rPr>
            <a:t>功能</a:t>
          </a:r>
          <a:endParaRPr lang="en-US" altLang="zh-CN" sz="1800" kern="1200" dirty="0">
            <a:latin typeface="+mn-ea"/>
            <a:ea typeface="+mn-ea"/>
          </a:endParaRPr>
        </a:p>
        <a:p>
          <a:pPr marL="0" lvl="0" indent="0" algn="ctr" defTabSz="800100">
            <a:lnSpc>
              <a:spcPct val="100000"/>
            </a:lnSpc>
            <a:spcBef>
              <a:spcPct val="0"/>
            </a:spcBef>
            <a:spcAft>
              <a:spcPts val="0"/>
            </a:spcAft>
            <a:buNone/>
          </a:pPr>
          <a:r>
            <a:rPr lang="zh-CN" altLang="en-US" sz="1800" kern="1200" dirty="0">
              <a:latin typeface="+mn-ea"/>
              <a:ea typeface="+mn-ea"/>
            </a:rPr>
            <a:t>齐全</a:t>
          </a:r>
          <a:endParaRPr lang="en-US" sz="1800" kern="1200" dirty="0">
            <a:latin typeface="+mn-ea"/>
            <a:ea typeface="+mn-ea"/>
          </a:endParaRPr>
        </a:p>
      </dsp:txBody>
      <dsp:txXfrm>
        <a:off x="605873" y="1808973"/>
        <a:ext cx="568794" cy="568794"/>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1937" cy="340319"/>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5620796" y="0"/>
            <a:ext cx="4301937" cy="340319"/>
          </a:xfrm>
          <a:prstGeom prst="rect">
            <a:avLst/>
          </a:prstGeom>
        </p:spPr>
        <p:txBody>
          <a:bodyPr vert="horz" lIns="91440" tIns="45720" rIns="91440" bIns="45720" rtlCol="0"/>
          <a:lstStyle>
            <a:lvl1pPr algn="r">
              <a:defRPr sz="1200"/>
            </a:lvl1pPr>
          </a:lstStyle>
          <a:p>
            <a:fld id="{CF562300-1FE7-4FAC-83B0-D7A4CADAEAA1}" type="datetimeFigureOut">
              <a:rPr lang="en-US" smtClean="0"/>
              <a:pPr/>
              <a:t>3/19/2025</a:t>
            </a:fld>
            <a:endParaRPr lang="en-US"/>
          </a:p>
        </p:txBody>
      </p:sp>
      <p:sp>
        <p:nvSpPr>
          <p:cNvPr id="4" name="页脚占位符 3"/>
          <p:cNvSpPr>
            <a:spLocks noGrp="1"/>
          </p:cNvSpPr>
          <p:nvPr>
            <p:ph type="ftr" sz="quarter" idx="2"/>
          </p:nvPr>
        </p:nvSpPr>
        <p:spPr>
          <a:xfrm>
            <a:off x="0" y="6457357"/>
            <a:ext cx="4301937" cy="340318"/>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5620796" y="6457357"/>
            <a:ext cx="4301937" cy="340318"/>
          </a:xfrm>
          <a:prstGeom prst="rect">
            <a:avLst/>
          </a:prstGeom>
        </p:spPr>
        <p:txBody>
          <a:bodyPr vert="horz" lIns="91440" tIns="45720" rIns="91440" bIns="45720" rtlCol="0" anchor="b"/>
          <a:lstStyle>
            <a:lvl1pPr algn="r">
              <a:defRPr sz="1200"/>
            </a:lvl1pPr>
          </a:lstStyle>
          <a:p>
            <a:fld id="{BC64D52A-61AB-4812-969F-BE0056F03EC7}" type="slidenum">
              <a:rPr lang="en-US" smtClean="0"/>
              <a:pPr/>
              <a:t>‹#›</a:t>
            </a:fld>
            <a:endParaRPr lang="en-US"/>
          </a:p>
        </p:txBody>
      </p:sp>
    </p:spTree>
    <p:extLst>
      <p:ext uri="{BB962C8B-B14F-4D97-AF65-F5344CB8AC3E}">
        <p14:creationId xmlns:p14="http://schemas.microsoft.com/office/powerpoint/2010/main" val="2934928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0855"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21899" y="0"/>
            <a:ext cx="4300855" cy="341064"/>
          </a:xfrm>
          <a:prstGeom prst="rect">
            <a:avLst/>
          </a:prstGeom>
        </p:spPr>
        <p:txBody>
          <a:bodyPr vert="horz" lIns="91440" tIns="45720" rIns="91440" bIns="45720" rtlCol="0"/>
          <a:lstStyle>
            <a:lvl1pPr algn="r">
              <a:defRPr sz="1200"/>
            </a:lvl1pPr>
          </a:lstStyle>
          <a:p>
            <a:fld id="{FCE990F5-43F9-40AD-9E69-A5743A253161}" type="datetimeFigureOut">
              <a:rPr lang="zh-CN" altLang="en-US" smtClean="0"/>
              <a:pPr/>
              <a:t>2025/3/19</a:t>
            </a:fld>
            <a:endParaRPr lang="zh-CN" altLang="en-US"/>
          </a:p>
        </p:txBody>
      </p:sp>
      <p:sp>
        <p:nvSpPr>
          <p:cNvPr id="4" name="幻灯片图像占位符 3"/>
          <p:cNvSpPr>
            <a:spLocks noGrp="1" noRot="1" noChangeAspect="1"/>
          </p:cNvSpPr>
          <p:nvPr>
            <p:ph type="sldImg" idx="2"/>
          </p:nvPr>
        </p:nvSpPr>
        <p:spPr>
          <a:xfrm>
            <a:off x="2922588" y="849313"/>
            <a:ext cx="4079875" cy="22955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2506" y="3271382"/>
            <a:ext cx="7940040" cy="267658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6456613"/>
            <a:ext cx="4300855"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1899" y="6456613"/>
            <a:ext cx="4300855" cy="341063"/>
          </a:xfrm>
          <a:prstGeom prst="rect">
            <a:avLst/>
          </a:prstGeom>
        </p:spPr>
        <p:txBody>
          <a:bodyPr vert="horz" lIns="91440" tIns="45720" rIns="91440" bIns="45720" rtlCol="0" anchor="b"/>
          <a:lstStyle>
            <a:lvl1pPr algn="r">
              <a:defRPr sz="1200"/>
            </a:lvl1pPr>
          </a:lstStyle>
          <a:p>
            <a:fld id="{00F0FDD1-5445-47D8-99AF-E17C10F84B5D}" type="slidenum">
              <a:rPr lang="zh-CN" altLang="en-US" smtClean="0"/>
              <a:pPr/>
              <a:t>‹#›</a:t>
            </a:fld>
            <a:endParaRPr lang="zh-CN" altLang="en-US"/>
          </a:p>
        </p:txBody>
      </p:sp>
    </p:spTree>
    <p:extLst>
      <p:ext uri="{BB962C8B-B14F-4D97-AF65-F5344CB8AC3E}">
        <p14:creationId xmlns:p14="http://schemas.microsoft.com/office/powerpoint/2010/main" val="4196828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sz="2800" dirty="0"/>
            </a:br>
            <a:endParaRPr lang="en-US" altLang="zh-CN" sz="2800" dirty="0"/>
          </a:p>
        </p:txBody>
      </p:sp>
      <p:sp>
        <p:nvSpPr>
          <p:cNvPr id="4" name="灯片编号占位符 3"/>
          <p:cNvSpPr>
            <a:spLocks noGrp="1"/>
          </p:cNvSpPr>
          <p:nvPr>
            <p:ph type="sldNum" sz="quarter" idx="10"/>
          </p:nvPr>
        </p:nvSpPr>
        <p:spPr/>
        <p:txBody>
          <a:bodyPr/>
          <a:lstStyle/>
          <a:p>
            <a:fld id="{00F0FDD1-5445-47D8-99AF-E17C10F84B5D}" type="slidenum">
              <a:rPr lang="zh-CN" altLang="en-US" smtClean="0"/>
              <a:pPr/>
              <a:t>1</a:t>
            </a:fld>
            <a:endParaRPr lang="zh-CN" altLang="en-US"/>
          </a:p>
        </p:txBody>
      </p:sp>
    </p:spTree>
    <p:extLst>
      <p:ext uri="{BB962C8B-B14F-4D97-AF65-F5344CB8AC3E}">
        <p14:creationId xmlns:p14="http://schemas.microsoft.com/office/powerpoint/2010/main" val="1278541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15</a:t>
            </a:fld>
            <a:endParaRPr lang="zh-CN" altLang="en-US"/>
          </a:p>
        </p:txBody>
      </p:sp>
    </p:spTree>
    <p:extLst>
      <p:ext uri="{BB962C8B-B14F-4D97-AF65-F5344CB8AC3E}">
        <p14:creationId xmlns:p14="http://schemas.microsoft.com/office/powerpoint/2010/main" val="751051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16</a:t>
            </a:fld>
            <a:endParaRPr lang="zh-CN" altLang="en-US"/>
          </a:p>
        </p:txBody>
      </p:sp>
    </p:spTree>
    <p:extLst>
      <p:ext uri="{BB962C8B-B14F-4D97-AF65-F5344CB8AC3E}">
        <p14:creationId xmlns:p14="http://schemas.microsoft.com/office/powerpoint/2010/main" val="1601709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17</a:t>
            </a:fld>
            <a:endParaRPr lang="zh-CN" altLang="en-US"/>
          </a:p>
        </p:txBody>
      </p:sp>
    </p:spTree>
    <p:extLst>
      <p:ext uri="{BB962C8B-B14F-4D97-AF65-F5344CB8AC3E}">
        <p14:creationId xmlns:p14="http://schemas.microsoft.com/office/powerpoint/2010/main" val="1392615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18</a:t>
            </a:fld>
            <a:endParaRPr lang="zh-CN" altLang="en-US"/>
          </a:p>
        </p:txBody>
      </p:sp>
    </p:spTree>
    <p:extLst>
      <p:ext uri="{BB962C8B-B14F-4D97-AF65-F5344CB8AC3E}">
        <p14:creationId xmlns:p14="http://schemas.microsoft.com/office/powerpoint/2010/main" val="2278435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19</a:t>
            </a:fld>
            <a:endParaRPr lang="zh-CN" altLang="en-US"/>
          </a:p>
        </p:txBody>
      </p:sp>
    </p:spTree>
    <p:extLst>
      <p:ext uri="{BB962C8B-B14F-4D97-AF65-F5344CB8AC3E}">
        <p14:creationId xmlns:p14="http://schemas.microsoft.com/office/powerpoint/2010/main" val="2929847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20</a:t>
            </a:fld>
            <a:endParaRPr lang="zh-CN" altLang="en-US"/>
          </a:p>
        </p:txBody>
      </p:sp>
    </p:spTree>
    <p:extLst>
      <p:ext uri="{BB962C8B-B14F-4D97-AF65-F5344CB8AC3E}">
        <p14:creationId xmlns:p14="http://schemas.microsoft.com/office/powerpoint/2010/main" val="3173828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下面展示了一个</a:t>
            </a:r>
            <a:r>
              <a:rPr lang="en-US" altLang="zh-CN" dirty="0"/>
              <a:t>python</a:t>
            </a:r>
            <a:r>
              <a:rPr lang="zh-CN" altLang="en-US" dirty="0"/>
              <a:t>程序，在该程序程序中就定义一个识别</a:t>
            </a:r>
            <a:r>
              <a:rPr lang="en-US" altLang="zh-CN" dirty="0"/>
              <a:t>email</a:t>
            </a:r>
            <a:r>
              <a:rPr lang="zh-CN" altLang="en-US" dirty="0"/>
              <a:t>的正则表达式，对于输入的文本</a:t>
            </a:r>
            <a:r>
              <a:rPr lang="en-US" altLang="zh-CN" dirty="0"/>
              <a:t>text</a:t>
            </a:r>
            <a:r>
              <a:rPr lang="zh-CN" altLang="en-US" dirty="0"/>
              <a:t>进行分析，识别出其中的 </a:t>
            </a:r>
            <a:r>
              <a:rPr lang="en-US" altLang="zh-CN" dirty="0"/>
              <a:t>example@gmail.com</a:t>
            </a:r>
            <a:r>
              <a:rPr lang="zh-CN" altLang="en-US" dirty="0"/>
              <a:t>。这个正则表达式看似很复杂，但是他是有一一列规则组成的</a:t>
            </a:r>
          </a:p>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23</a:t>
            </a:fld>
            <a:endParaRPr lang="zh-CN" altLang="en-US"/>
          </a:p>
        </p:txBody>
      </p:sp>
    </p:spTree>
    <p:extLst>
      <p:ext uri="{BB962C8B-B14F-4D97-AF65-F5344CB8AC3E}">
        <p14:creationId xmlns:p14="http://schemas.microsoft.com/office/powerpoint/2010/main" val="1055992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Lex</a:t>
            </a:r>
            <a:r>
              <a:rPr lang="zh-CN" altLang="en-US" dirty="0"/>
              <a:t>（</a:t>
            </a:r>
            <a:r>
              <a:rPr lang="en-US" altLang="zh-CN" dirty="0"/>
              <a:t>Lexical Analyzer Generator</a:t>
            </a:r>
            <a:r>
              <a:rPr lang="zh-CN" altLang="en-US" dirty="0"/>
              <a:t>）；</a:t>
            </a:r>
            <a:r>
              <a:rPr lang="en-US" altLang="zh-CN" dirty="0"/>
              <a:t>AT&amp;T</a:t>
            </a:r>
            <a:r>
              <a:rPr lang="zh-CN" altLang="en-US" dirty="0"/>
              <a:t>（美国电话电报公司）</a:t>
            </a:r>
            <a:endParaRPr lang="en-US" altLang="zh-CN" dirty="0"/>
          </a:p>
          <a:p>
            <a:r>
              <a:rPr lang="en-US" altLang="zh-CN" dirty="0" err="1"/>
              <a:t>Yacc</a:t>
            </a:r>
            <a:r>
              <a:rPr lang="zh-CN" altLang="en-US" dirty="0"/>
              <a:t>（</a:t>
            </a:r>
            <a:r>
              <a:rPr lang="en-US" altLang="zh-CN" dirty="0"/>
              <a:t>Yet Another Compiler </a:t>
            </a:r>
            <a:r>
              <a:rPr lang="en-US" altLang="zh-CN" dirty="0" err="1"/>
              <a:t>Compiler</a:t>
            </a:r>
            <a:r>
              <a:rPr lang="zh-CN" altLang="en-US" dirty="0"/>
              <a:t>，一种编译器生成工具）</a:t>
            </a:r>
            <a:endParaRPr lang="en-US" altLang="zh-CN" dirty="0"/>
          </a:p>
          <a:p>
            <a:r>
              <a:rPr lang="en-US" altLang="zh-CN" dirty="0"/>
              <a:t>Lawrence Berkeley</a:t>
            </a:r>
            <a:r>
              <a:rPr lang="zh-CN" altLang="en-US" dirty="0"/>
              <a:t>实验室的</a:t>
            </a:r>
            <a:r>
              <a:rPr lang="en-US" altLang="zh-CN" dirty="0"/>
              <a:t>Vern Paxson</a:t>
            </a:r>
            <a:r>
              <a:rPr lang="zh-CN" altLang="en-US" dirty="0"/>
              <a:t>用</a:t>
            </a:r>
            <a:r>
              <a:rPr lang="en-US" altLang="zh-CN" dirty="0"/>
              <a:t>C</a:t>
            </a:r>
            <a:r>
              <a:rPr lang="zh-CN" altLang="en-US" dirty="0"/>
              <a:t>语言重新实现了 </a:t>
            </a:r>
            <a:r>
              <a:rPr lang="en-US" altLang="zh-CN" dirty="0"/>
              <a:t>Lex</a:t>
            </a:r>
            <a:r>
              <a:rPr lang="zh-CN" altLang="en-US" dirty="0"/>
              <a:t>，并将其命名为</a:t>
            </a:r>
            <a:r>
              <a:rPr lang="en-US" altLang="zh-CN" dirty="0"/>
              <a:t>Flex</a:t>
            </a:r>
            <a:r>
              <a:rPr lang="zh-CN" altLang="en-US" dirty="0"/>
              <a:t>（</a:t>
            </a:r>
            <a:r>
              <a:rPr lang="en-US" altLang="zh-CN" dirty="0"/>
              <a:t>Fast Lexical Analyzer Generator</a:t>
            </a:r>
            <a:r>
              <a:rPr lang="zh-CN" altLang="en-US" dirty="0"/>
              <a:t>，即快速词法分析器生成器），使之更为高效。如今，</a:t>
            </a:r>
            <a:r>
              <a:rPr lang="en-US" altLang="zh-CN" dirty="0"/>
              <a:t>Flex</a:t>
            </a:r>
            <a:r>
              <a:rPr lang="zh-CN" altLang="en-US" dirty="0"/>
              <a:t>已作为一个开源项目托管在</a:t>
            </a:r>
            <a:r>
              <a:rPr lang="en-US" altLang="zh-CN" dirty="0" err="1"/>
              <a:t>SourceForge</a:t>
            </a:r>
            <a:r>
              <a:rPr lang="zh-CN" altLang="en-US" dirty="0"/>
              <a:t>平台上，依然基于伯克利许可证，广泛应用于</a:t>
            </a:r>
            <a:r>
              <a:rPr lang="en-US" altLang="zh-CN" dirty="0"/>
              <a:t>C/C++</a:t>
            </a:r>
            <a:r>
              <a:rPr lang="zh-CN" altLang="en-US" dirty="0"/>
              <a:t>词法扫描生成。</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28</a:t>
            </a:fld>
            <a:endParaRPr lang="zh-CN" altLang="en-US"/>
          </a:p>
        </p:txBody>
      </p:sp>
    </p:spTree>
    <p:extLst>
      <p:ext uri="{BB962C8B-B14F-4D97-AF65-F5344CB8AC3E}">
        <p14:creationId xmlns:p14="http://schemas.microsoft.com/office/powerpoint/2010/main" val="4082918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声明部分包含了名称声明以及选项设置。该部分中</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之间的内容会被原样赋值到生成的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文件头部，此处可以编写任意有效的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代码。在实践中常常放头文件声明、变量定义等。多数情况下在第一部分加入</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“%option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noyywrap</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，而不使用</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yywarp</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。当</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Flex</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读取到文件末尾时，默认会调用</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yywrap</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“%option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noyywrap</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的声明可以让</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Flex</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知道只有一个文件需要读取。</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32</a:t>
            </a:fld>
            <a:endParaRPr lang="zh-CN" altLang="en-US"/>
          </a:p>
        </p:txBody>
      </p:sp>
    </p:spTree>
    <p:extLst>
      <p:ext uri="{BB962C8B-B14F-4D97-AF65-F5344CB8AC3E}">
        <p14:creationId xmlns:p14="http://schemas.microsoft.com/office/powerpoint/2010/main" val="504812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21212"/>
                </a:solidFill>
                <a:effectLst/>
                <a:latin typeface="-apple-system"/>
              </a:rPr>
              <a:t>%option </a:t>
            </a:r>
            <a:r>
              <a:rPr lang="en-US" altLang="zh-CN" b="0" i="0" dirty="0" err="1">
                <a:solidFill>
                  <a:srgbClr val="121212"/>
                </a:solidFill>
                <a:effectLst/>
                <a:latin typeface="-apple-system"/>
              </a:rPr>
              <a:t>noyywrap</a:t>
            </a:r>
            <a:r>
              <a:rPr lang="en-US" altLang="zh-CN" b="0" i="0" dirty="0">
                <a:solidFill>
                  <a:srgbClr val="121212"/>
                </a:solidFill>
                <a:effectLst/>
                <a:latin typeface="-apple-system"/>
              </a:rPr>
              <a:t>: </a:t>
            </a:r>
            <a:r>
              <a:rPr lang="zh-CN" altLang="en-US" b="0" i="0" dirty="0">
                <a:solidFill>
                  <a:srgbClr val="121212"/>
                </a:solidFill>
                <a:effectLst/>
                <a:latin typeface="-apple-system"/>
              </a:rPr>
              <a:t>不使用</a:t>
            </a:r>
            <a:r>
              <a:rPr lang="en-US" altLang="zh-CN" b="0" i="0" dirty="0" err="1">
                <a:solidFill>
                  <a:srgbClr val="121212"/>
                </a:solidFill>
                <a:effectLst/>
                <a:latin typeface="-apple-system"/>
              </a:rPr>
              <a:t>yywrap</a:t>
            </a:r>
            <a:r>
              <a:rPr lang="en-US" altLang="zh-CN" b="0" i="0" dirty="0">
                <a:solidFill>
                  <a:srgbClr val="121212"/>
                </a:solidFill>
                <a:effectLst/>
                <a:latin typeface="-apple-system"/>
              </a:rPr>
              <a:t>()</a:t>
            </a:r>
            <a:r>
              <a:rPr lang="zh-CN" altLang="en-US" b="0" i="0" dirty="0">
                <a:solidFill>
                  <a:srgbClr val="121212"/>
                </a:solidFill>
                <a:effectLst/>
                <a:latin typeface="-apple-system"/>
              </a:rPr>
              <a:t>，当</a:t>
            </a:r>
            <a:r>
              <a:rPr lang="en-US" altLang="zh-CN" b="0" i="0" dirty="0">
                <a:solidFill>
                  <a:srgbClr val="121212"/>
                </a:solidFill>
                <a:effectLst/>
                <a:latin typeface="-apple-system"/>
              </a:rPr>
              <a:t>lex</a:t>
            </a:r>
            <a:r>
              <a:rPr lang="zh-CN" altLang="en-US" b="0" i="0" dirty="0">
                <a:solidFill>
                  <a:srgbClr val="121212"/>
                </a:solidFill>
                <a:effectLst/>
                <a:latin typeface="-apple-system"/>
              </a:rPr>
              <a:t>读取到文件末尾时，会调用</a:t>
            </a:r>
            <a:r>
              <a:rPr lang="en-US" altLang="zh-CN" b="0" i="0" dirty="0" err="1">
                <a:solidFill>
                  <a:srgbClr val="121212"/>
                </a:solidFill>
                <a:effectLst/>
                <a:latin typeface="-apple-system"/>
              </a:rPr>
              <a:t>yywrap</a:t>
            </a:r>
            <a:r>
              <a:rPr lang="en-US" altLang="zh-CN" b="0" i="0" dirty="0">
                <a:solidFill>
                  <a:srgbClr val="121212"/>
                </a:solidFill>
                <a:effectLst/>
                <a:latin typeface="-apple-system"/>
              </a:rPr>
              <a:t>(), </a:t>
            </a:r>
            <a:r>
              <a:rPr lang="zh-CN" altLang="en-US" b="0" i="0" dirty="0">
                <a:solidFill>
                  <a:srgbClr val="121212"/>
                </a:solidFill>
                <a:effectLst/>
                <a:latin typeface="-apple-system"/>
              </a:rPr>
              <a:t>目的是，当有另外一个输入文件时，</a:t>
            </a:r>
            <a:r>
              <a:rPr lang="en-US" altLang="zh-CN" b="0" i="0" dirty="0" err="1">
                <a:solidFill>
                  <a:srgbClr val="121212"/>
                </a:solidFill>
                <a:effectLst/>
                <a:latin typeface="-apple-system"/>
              </a:rPr>
              <a:t>yywrap</a:t>
            </a:r>
            <a:r>
              <a:rPr lang="zh-CN" altLang="en-US" b="0" i="0" dirty="0">
                <a:solidFill>
                  <a:srgbClr val="121212"/>
                </a:solidFill>
                <a:effectLst/>
                <a:latin typeface="-apple-system"/>
              </a:rPr>
              <a:t>可以调整</a:t>
            </a:r>
            <a:r>
              <a:rPr lang="en-US" altLang="zh-CN" b="0" i="0" dirty="0" err="1">
                <a:solidFill>
                  <a:srgbClr val="121212"/>
                </a:solidFill>
                <a:effectLst/>
                <a:latin typeface="-apple-system"/>
              </a:rPr>
              <a:t>yyin</a:t>
            </a:r>
            <a:r>
              <a:rPr lang="zh-CN" altLang="en-US" b="0" i="0" dirty="0">
                <a:solidFill>
                  <a:srgbClr val="121212"/>
                </a:solidFill>
                <a:effectLst/>
                <a:latin typeface="-apple-system"/>
              </a:rPr>
              <a:t>的值并且返回</a:t>
            </a:r>
            <a:r>
              <a:rPr lang="en-US" altLang="zh-CN" b="0" i="0" dirty="0">
                <a:solidFill>
                  <a:srgbClr val="121212"/>
                </a:solidFill>
                <a:effectLst/>
                <a:latin typeface="-apple-system"/>
              </a:rPr>
              <a:t>0</a:t>
            </a:r>
            <a:r>
              <a:rPr lang="zh-CN" altLang="en-US" b="0" i="0" dirty="0">
                <a:solidFill>
                  <a:srgbClr val="121212"/>
                </a:solidFill>
                <a:effectLst/>
                <a:latin typeface="-apple-system"/>
              </a:rPr>
              <a:t>来重新开始词法分析。如果是真正的文件末尾，那么就返回</a:t>
            </a:r>
            <a:r>
              <a:rPr lang="en-US" altLang="zh-CN" b="0" i="0" dirty="0">
                <a:solidFill>
                  <a:srgbClr val="121212"/>
                </a:solidFill>
                <a:effectLst/>
                <a:latin typeface="-apple-system"/>
              </a:rPr>
              <a:t>1</a:t>
            </a:r>
            <a:r>
              <a:rPr lang="zh-CN" altLang="en-US" b="0" i="0" dirty="0">
                <a:solidFill>
                  <a:srgbClr val="121212"/>
                </a:solidFill>
                <a:effectLst/>
                <a:latin typeface="-apple-system"/>
              </a:rPr>
              <a:t>来完成分析。</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33</a:t>
            </a:fld>
            <a:endParaRPr lang="zh-CN" altLang="en-US"/>
          </a:p>
        </p:txBody>
      </p:sp>
    </p:spTree>
    <p:extLst>
      <p:ext uri="{BB962C8B-B14F-4D97-AF65-F5344CB8AC3E}">
        <p14:creationId xmlns:p14="http://schemas.microsoft.com/office/powerpoint/2010/main" val="3024629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u="none" dirty="0"/>
              <a:t>然后</a:t>
            </a:r>
            <a:r>
              <a:rPr lang="en-US" altLang="zh-CN" u="none" dirty="0"/>
              <a:t>lab1</a:t>
            </a:r>
            <a:r>
              <a:rPr lang="zh-CN" altLang="en-US" u="none" dirty="0"/>
              <a:t> 是前端部分</a:t>
            </a:r>
            <a:endParaRPr lang="en-US" altLang="zh-CN" u="none" dirty="0"/>
          </a:p>
          <a:p>
            <a:r>
              <a:rPr lang="zh-CN" altLang="en-US" u="none" dirty="0"/>
              <a:t>实验的目的是要能够</a:t>
            </a:r>
            <a:r>
              <a:rPr lang="zh-CN" altLang="en-US" dirty="0"/>
              <a:t>从无到有完成</a:t>
            </a:r>
            <a:r>
              <a:rPr lang="en-US" altLang="zh-CN" dirty="0" err="1"/>
              <a:t>Cminus</a:t>
            </a:r>
            <a:r>
              <a:rPr lang="en-US" altLang="zh-CN" dirty="0"/>
              <a:t>-f</a:t>
            </a:r>
            <a:r>
              <a:rPr lang="zh-CN" altLang="en-US" dirty="0"/>
              <a:t>解析器，包括掌握并运用词法分析、语法分析基础知识，还有掌握</a:t>
            </a:r>
            <a:r>
              <a:rPr lang="en-US" altLang="zh-CN" dirty="0"/>
              <a:t>flex</a:t>
            </a:r>
            <a:r>
              <a:rPr lang="zh-CN" altLang="en-US" dirty="0"/>
              <a:t>和</a:t>
            </a:r>
            <a:r>
              <a:rPr lang="en-US" altLang="zh-CN" dirty="0"/>
              <a:t>bison</a:t>
            </a:r>
            <a:r>
              <a:rPr lang="zh-CN" altLang="en-US" dirty="0"/>
              <a:t>的原理和使用</a:t>
            </a:r>
            <a:endParaRPr lang="en-US" altLang="zh-CN" dirty="0"/>
          </a:p>
          <a:p>
            <a:r>
              <a:rPr lang="zh-CN" altLang="en-US" dirty="0"/>
              <a:t>下面这个流程图展示的就是解析器要做的事， 输入文件是源文件， 由</a:t>
            </a:r>
            <a:r>
              <a:rPr lang="en-US" altLang="zh-CN" dirty="0"/>
              <a:t>lab1</a:t>
            </a:r>
            <a:r>
              <a:rPr lang="zh-CN" altLang="en-US" dirty="0"/>
              <a:t>的词法分析器 转化为</a:t>
            </a:r>
            <a:r>
              <a:rPr lang="en-US" altLang="zh-CN" dirty="0"/>
              <a:t>token</a:t>
            </a:r>
            <a:r>
              <a:rPr lang="zh-CN" altLang="en-US" dirty="0"/>
              <a:t>序列， 再由</a:t>
            </a:r>
            <a:r>
              <a:rPr lang="en-US" altLang="zh-CN" dirty="0"/>
              <a:t>lab1</a:t>
            </a:r>
            <a:r>
              <a:rPr lang="zh-CN" altLang="en-US" dirty="0"/>
              <a:t>的语法解析起 转化为</a:t>
            </a:r>
            <a:r>
              <a:rPr lang="en-US" altLang="zh-CN" dirty="0"/>
              <a:t>AST</a:t>
            </a:r>
            <a:r>
              <a:rPr lang="zh-CN" altLang="en-US" dirty="0"/>
              <a:t>， 也就是后面要学到的 抽象语法树</a:t>
            </a:r>
            <a:endParaRPr lang="en-US" altLang="zh-CN" dirty="0"/>
          </a:p>
          <a:p>
            <a:r>
              <a:rPr lang="zh-CN" altLang="en-US" dirty="0"/>
              <a:t>我们的要求呢，就是基于</a:t>
            </a:r>
            <a:r>
              <a:rPr lang="en-US" altLang="zh-CN" dirty="0"/>
              <a:t>Flex</a:t>
            </a:r>
            <a:r>
              <a:rPr lang="zh-CN" altLang="en-US" dirty="0"/>
              <a:t>和</a:t>
            </a:r>
            <a:r>
              <a:rPr lang="en-US" altLang="zh-CN" dirty="0"/>
              <a:t>bison</a:t>
            </a:r>
            <a:r>
              <a:rPr lang="zh-CN" altLang="en-US" dirty="0"/>
              <a:t> 来实现这两个部分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考核标准就是能够对测试样例输出正确的语法树结构</a:t>
            </a:r>
          </a:p>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7</a:t>
            </a:fld>
            <a:endParaRPr lang="zh-CN" altLang="en-US"/>
          </a:p>
        </p:txBody>
      </p:sp>
    </p:spTree>
    <p:extLst>
      <p:ext uri="{BB962C8B-B14F-4D97-AF65-F5344CB8AC3E}">
        <p14:creationId xmlns:p14="http://schemas.microsoft.com/office/powerpoint/2010/main" val="558536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34</a:t>
            </a:fld>
            <a:endParaRPr lang="zh-CN" altLang="en-US"/>
          </a:p>
        </p:txBody>
      </p:sp>
    </p:spTree>
    <p:extLst>
      <p:ext uri="{BB962C8B-B14F-4D97-AF65-F5344CB8AC3E}">
        <p14:creationId xmlns:p14="http://schemas.microsoft.com/office/powerpoint/2010/main" val="1912758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35</a:t>
            </a:fld>
            <a:endParaRPr lang="zh-CN" altLang="en-US"/>
          </a:p>
        </p:txBody>
      </p:sp>
    </p:spTree>
    <p:extLst>
      <p:ext uri="{BB962C8B-B14F-4D97-AF65-F5344CB8AC3E}">
        <p14:creationId xmlns:p14="http://schemas.microsoft.com/office/powerpoint/2010/main" val="2671220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36</a:t>
            </a:fld>
            <a:endParaRPr lang="zh-CN" altLang="en-US"/>
          </a:p>
        </p:txBody>
      </p:sp>
    </p:spTree>
    <p:extLst>
      <p:ext uri="{BB962C8B-B14F-4D97-AF65-F5344CB8AC3E}">
        <p14:creationId xmlns:p14="http://schemas.microsoft.com/office/powerpoint/2010/main" val="141972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37</a:t>
            </a:fld>
            <a:endParaRPr lang="zh-CN" altLang="en-US"/>
          </a:p>
        </p:txBody>
      </p:sp>
    </p:spTree>
    <p:extLst>
      <p:ext uri="{BB962C8B-B14F-4D97-AF65-F5344CB8AC3E}">
        <p14:creationId xmlns:p14="http://schemas.microsoft.com/office/powerpoint/2010/main" val="2133764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38</a:t>
            </a:fld>
            <a:endParaRPr lang="zh-CN" altLang="en-US"/>
          </a:p>
        </p:txBody>
      </p:sp>
    </p:spTree>
    <p:extLst>
      <p:ext uri="{BB962C8B-B14F-4D97-AF65-F5344CB8AC3E}">
        <p14:creationId xmlns:p14="http://schemas.microsoft.com/office/powerpoint/2010/main" val="2823270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39</a:t>
            </a:fld>
            <a:endParaRPr lang="zh-CN" altLang="en-US"/>
          </a:p>
        </p:txBody>
      </p:sp>
    </p:spTree>
    <p:extLst>
      <p:ext uri="{BB962C8B-B14F-4D97-AF65-F5344CB8AC3E}">
        <p14:creationId xmlns:p14="http://schemas.microsoft.com/office/powerpoint/2010/main" val="3975613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40</a:t>
            </a:fld>
            <a:endParaRPr lang="zh-CN" altLang="en-US"/>
          </a:p>
        </p:txBody>
      </p:sp>
    </p:spTree>
    <p:extLst>
      <p:ext uri="{BB962C8B-B14F-4D97-AF65-F5344CB8AC3E}">
        <p14:creationId xmlns:p14="http://schemas.microsoft.com/office/powerpoint/2010/main" val="1244969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41</a:t>
            </a:fld>
            <a:endParaRPr lang="zh-CN" altLang="en-US"/>
          </a:p>
        </p:txBody>
      </p:sp>
    </p:spTree>
    <p:extLst>
      <p:ext uri="{BB962C8B-B14F-4D97-AF65-F5344CB8AC3E}">
        <p14:creationId xmlns:p14="http://schemas.microsoft.com/office/powerpoint/2010/main" val="18183561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a:t>
            </a:r>
            <a:r>
              <a:rPr lang="en-US" altLang="zh-CN" dirty="0" err="1"/>
              <a:t>lfl</a:t>
            </a:r>
            <a:r>
              <a:rPr lang="zh-CN" altLang="en-US" dirty="0"/>
              <a:t>说明</a:t>
            </a:r>
            <a:endParaRPr lang="en-US" altLang="zh-CN" dirty="0"/>
          </a:p>
          <a:p>
            <a:r>
              <a:rPr lang="en-US" altLang="zh-CN" dirty="0" err="1"/>
              <a:t>Gcc</a:t>
            </a:r>
            <a:r>
              <a:rPr lang="zh-CN" altLang="en-US" dirty="0"/>
              <a:t>对</a:t>
            </a:r>
            <a:r>
              <a:rPr lang="en-US" altLang="zh-CN" dirty="0" err="1"/>
              <a:t>fl</a:t>
            </a:r>
            <a:r>
              <a:rPr lang="zh-CN" altLang="en-US" dirty="0"/>
              <a:t>库进行链接。</a:t>
            </a:r>
          </a:p>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42</a:t>
            </a:fld>
            <a:endParaRPr lang="zh-CN" altLang="en-US"/>
          </a:p>
        </p:txBody>
      </p:sp>
    </p:spTree>
    <p:extLst>
      <p:ext uri="{BB962C8B-B14F-4D97-AF65-F5344CB8AC3E}">
        <p14:creationId xmlns:p14="http://schemas.microsoft.com/office/powerpoint/2010/main" val="1267115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43</a:t>
            </a:fld>
            <a:endParaRPr lang="zh-CN" altLang="en-US"/>
          </a:p>
        </p:txBody>
      </p:sp>
    </p:spTree>
    <p:extLst>
      <p:ext uri="{BB962C8B-B14F-4D97-AF65-F5344CB8AC3E}">
        <p14:creationId xmlns:p14="http://schemas.microsoft.com/office/powerpoint/2010/main" val="738485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8</a:t>
            </a:fld>
            <a:endParaRPr lang="zh-CN" altLang="en-US"/>
          </a:p>
        </p:txBody>
      </p:sp>
    </p:spTree>
    <p:extLst>
      <p:ext uri="{BB962C8B-B14F-4D97-AF65-F5344CB8AC3E}">
        <p14:creationId xmlns:p14="http://schemas.microsoft.com/office/powerpoint/2010/main" val="22098423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44</a:t>
            </a:fld>
            <a:endParaRPr lang="zh-CN" altLang="en-US"/>
          </a:p>
        </p:txBody>
      </p:sp>
    </p:spTree>
    <p:extLst>
      <p:ext uri="{BB962C8B-B14F-4D97-AF65-F5344CB8AC3E}">
        <p14:creationId xmlns:p14="http://schemas.microsoft.com/office/powerpoint/2010/main" val="42000040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通过正则表达式定义</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45</a:t>
            </a:fld>
            <a:endParaRPr lang="zh-CN" altLang="en-US"/>
          </a:p>
        </p:txBody>
      </p:sp>
    </p:spTree>
    <p:extLst>
      <p:ext uri="{BB962C8B-B14F-4D97-AF65-F5344CB8AC3E}">
        <p14:creationId xmlns:p14="http://schemas.microsoft.com/office/powerpoint/2010/main" val="1964520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46</a:t>
            </a:fld>
            <a:endParaRPr lang="zh-CN" altLang="en-US"/>
          </a:p>
        </p:txBody>
      </p:sp>
    </p:spTree>
    <p:extLst>
      <p:ext uri="{BB962C8B-B14F-4D97-AF65-F5344CB8AC3E}">
        <p14:creationId xmlns:p14="http://schemas.microsoft.com/office/powerpoint/2010/main" val="4162967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effectLst/>
                <a:latin typeface="Consolas" panose="020B0609020204030204" pitchFamily="49" charset="0"/>
                <a:ea typeface="微软雅黑" panose="020B0503020204020204" pitchFamily="34" charset="-122"/>
              </a:rPr>
              <a:t>/* %{ ... %}</a:t>
            </a:r>
            <a:r>
              <a:rPr lang="zh-CN" altLang="en-US" b="0" dirty="0">
                <a:effectLst/>
                <a:latin typeface="Consolas" panose="020B0609020204030204" pitchFamily="49" charset="0"/>
                <a:ea typeface="微软雅黑" panose="020B0503020204020204" pitchFamily="34" charset="-122"/>
              </a:rPr>
              <a:t>是纯</a:t>
            </a:r>
            <a:r>
              <a:rPr lang="en-US" altLang="zh-CN" b="0" dirty="0">
                <a:effectLst/>
                <a:latin typeface="Consolas" panose="020B0609020204030204" pitchFamily="49" charset="0"/>
                <a:ea typeface="微软雅黑" panose="020B0503020204020204" pitchFamily="34" charset="-122"/>
              </a:rPr>
              <a:t>C</a:t>
            </a:r>
            <a:r>
              <a:rPr lang="zh-CN" altLang="en-US" b="0" dirty="0">
                <a:effectLst/>
                <a:latin typeface="Consolas" panose="020B0609020204030204" pitchFamily="49" charset="0"/>
                <a:ea typeface="微软雅黑" panose="020B0503020204020204" pitchFamily="34" charset="-122"/>
              </a:rPr>
              <a:t>语法，</a:t>
            </a:r>
          </a:p>
          <a:p>
            <a:r>
              <a:rPr lang="zh-CN" altLang="en-US" b="0" dirty="0">
                <a:effectLst/>
                <a:latin typeface="Consolas" panose="020B0609020204030204" pitchFamily="49" charset="0"/>
                <a:ea typeface="微软雅黑" panose="020B0503020204020204" pitchFamily="34" charset="-122"/>
              </a:rPr>
              <a:t>声明部分会被</a:t>
            </a:r>
            <a:r>
              <a:rPr lang="en-US" altLang="zh-CN" b="0" dirty="0">
                <a:effectLst/>
                <a:latin typeface="Consolas" panose="020B0609020204030204" pitchFamily="49" charset="0"/>
                <a:ea typeface="微软雅黑" panose="020B0503020204020204" pitchFamily="34" charset="-122"/>
              </a:rPr>
              <a:t>Flex</a:t>
            </a:r>
            <a:r>
              <a:rPr lang="zh-CN" altLang="en-US" b="0" dirty="0">
                <a:effectLst/>
                <a:latin typeface="Consolas" panose="020B0609020204030204" pitchFamily="49" charset="0"/>
                <a:ea typeface="微软雅黑" panose="020B0503020204020204" pitchFamily="34" charset="-122"/>
              </a:rPr>
              <a:t>直接复制到生成的</a:t>
            </a:r>
            <a:r>
              <a:rPr lang="en-US" altLang="zh-CN" b="0" dirty="0">
                <a:effectLst/>
                <a:latin typeface="Consolas" panose="020B0609020204030204" pitchFamily="49" charset="0"/>
                <a:ea typeface="微软雅黑" panose="020B0503020204020204" pitchFamily="34" charset="-122"/>
              </a:rPr>
              <a:t>C</a:t>
            </a:r>
            <a:r>
              <a:rPr lang="zh-CN" altLang="en-US" b="0" dirty="0">
                <a:effectLst/>
                <a:latin typeface="Consolas" panose="020B0609020204030204" pitchFamily="49" charset="0"/>
                <a:ea typeface="微软雅黑" panose="020B0503020204020204" pitchFamily="34" charset="-122"/>
              </a:rPr>
              <a:t>文件的开头部分。</a:t>
            </a:r>
          </a:p>
          <a:p>
            <a:r>
              <a:rPr lang="zh-CN" altLang="en-US" b="0" dirty="0">
                <a:effectLst/>
                <a:latin typeface="Consolas" panose="020B0609020204030204" pitchFamily="49" charset="0"/>
                <a:ea typeface="微软雅黑" panose="020B0503020204020204" pitchFamily="34" charset="-122"/>
              </a:rPr>
              <a:t>这里声明了一些全局变量来统计行数、匹配文本开头和结尾。*</a:t>
            </a:r>
            <a:r>
              <a:rPr lang="en-US" altLang="zh-CN" b="0" dirty="0">
                <a:effectLst/>
                <a:latin typeface="Consolas" panose="020B0609020204030204" pitchFamily="49" charset="0"/>
                <a:ea typeface="微软雅黑" panose="020B0503020204020204" pitchFamily="34" charset="-122"/>
              </a:rPr>
              <a:t>/</a:t>
            </a:r>
          </a:p>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47</a:t>
            </a:fld>
            <a:endParaRPr lang="zh-CN" altLang="en-US"/>
          </a:p>
        </p:txBody>
      </p:sp>
    </p:spTree>
    <p:extLst>
      <p:ext uri="{BB962C8B-B14F-4D97-AF65-F5344CB8AC3E}">
        <p14:creationId xmlns:p14="http://schemas.microsoft.com/office/powerpoint/2010/main" val="2605800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effectLst/>
                <a:latin typeface="Consolas" panose="020B0609020204030204" pitchFamily="49" charset="0"/>
                <a:ea typeface="微软雅黑" panose="020B0503020204020204" pitchFamily="34" charset="-122"/>
              </a:rPr>
              <a:t>/* %{ ... %}</a:t>
            </a:r>
            <a:r>
              <a:rPr lang="zh-CN" altLang="en-US" b="0" dirty="0">
                <a:effectLst/>
                <a:latin typeface="Consolas" panose="020B0609020204030204" pitchFamily="49" charset="0"/>
                <a:ea typeface="微软雅黑" panose="020B0503020204020204" pitchFamily="34" charset="-122"/>
              </a:rPr>
              <a:t>是纯</a:t>
            </a:r>
            <a:r>
              <a:rPr lang="en-US" altLang="zh-CN" b="0" dirty="0">
                <a:effectLst/>
                <a:latin typeface="Consolas" panose="020B0609020204030204" pitchFamily="49" charset="0"/>
                <a:ea typeface="微软雅黑" panose="020B0503020204020204" pitchFamily="34" charset="-122"/>
              </a:rPr>
              <a:t>C</a:t>
            </a:r>
            <a:r>
              <a:rPr lang="zh-CN" altLang="en-US" b="0" dirty="0">
                <a:effectLst/>
                <a:latin typeface="Consolas" panose="020B0609020204030204" pitchFamily="49" charset="0"/>
                <a:ea typeface="微软雅黑" panose="020B0503020204020204" pitchFamily="34" charset="-122"/>
              </a:rPr>
              <a:t>语法，</a:t>
            </a:r>
          </a:p>
          <a:p>
            <a:r>
              <a:rPr lang="zh-CN" altLang="en-US" b="0" dirty="0">
                <a:effectLst/>
                <a:latin typeface="Consolas" panose="020B0609020204030204" pitchFamily="49" charset="0"/>
                <a:ea typeface="微软雅黑" panose="020B0503020204020204" pitchFamily="34" charset="-122"/>
              </a:rPr>
              <a:t>声明部分会被</a:t>
            </a:r>
            <a:r>
              <a:rPr lang="en-US" altLang="zh-CN" b="0" dirty="0">
                <a:effectLst/>
                <a:latin typeface="Consolas" panose="020B0609020204030204" pitchFamily="49" charset="0"/>
                <a:ea typeface="微软雅黑" panose="020B0503020204020204" pitchFamily="34" charset="-122"/>
              </a:rPr>
              <a:t>Flex</a:t>
            </a:r>
            <a:r>
              <a:rPr lang="zh-CN" altLang="en-US" b="0" dirty="0">
                <a:effectLst/>
                <a:latin typeface="Consolas" panose="020B0609020204030204" pitchFamily="49" charset="0"/>
                <a:ea typeface="微软雅黑" panose="020B0503020204020204" pitchFamily="34" charset="-122"/>
              </a:rPr>
              <a:t>直接复制到生成的</a:t>
            </a:r>
            <a:r>
              <a:rPr lang="en-US" altLang="zh-CN" b="0" dirty="0">
                <a:effectLst/>
                <a:latin typeface="Consolas" panose="020B0609020204030204" pitchFamily="49" charset="0"/>
                <a:ea typeface="微软雅黑" panose="020B0503020204020204" pitchFamily="34" charset="-122"/>
              </a:rPr>
              <a:t>C</a:t>
            </a:r>
            <a:r>
              <a:rPr lang="zh-CN" altLang="en-US" b="0" dirty="0">
                <a:effectLst/>
                <a:latin typeface="Consolas" panose="020B0609020204030204" pitchFamily="49" charset="0"/>
                <a:ea typeface="微软雅黑" panose="020B0503020204020204" pitchFamily="34" charset="-122"/>
              </a:rPr>
              <a:t>文件的开头部分。</a:t>
            </a:r>
          </a:p>
          <a:p>
            <a:r>
              <a:rPr lang="zh-CN" altLang="en-US" b="0" dirty="0">
                <a:effectLst/>
                <a:latin typeface="Consolas" panose="020B0609020204030204" pitchFamily="49" charset="0"/>
                <a:ea typeface="微软雅黑" panose="020B0503020204020204" pitchFamily="34" charset="-122"/>
              </a:rPr>
              <a:t>这里声明了一些全局变量来统计行数、匹配文本开头和结尾。*</a:t>
            </a:r>
            <a:r>
              <a:rPr lang="en-US" altLang="zh-CN" b="0" dirty="0">
                <a:effectLst/>
                <a:latin typeface="Consolas" panose="020B0609020204030204" pitchFamily="49" charset="0"/>
                <a:ea typeface="微软雅黑" panose="020B0503020204020204" pitchFamily="34" charset="-122"/>
              </a:rPr>
              <a:t>/</a:t>
            </a:r>
          </a:p>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48</a:t>
            </a:fld>
            <a:endParaRPr lang="zh-CN" altLang="en-US"/>
          </a:p>
        </p:txBody>
      </p:sp>
    </p:spTree>
    <p:extLst>
      <p:ext uri="{BB962C8B-B14F-4D97-AF65-F5344CB8AC3E}">
        <p14:creationId xmlns:p14="http://schemas.microsoft.com/office/powerpoint/2010/main" val="1164749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effectLst/>
                <a:latin typeface="Consolas" panose="020B0609020204030204" pitchFamily="49" charset="0"/>
                <a:ea typeface="微软雅黑" panose="020B0503020204020204" pitchFamily="34" charset="-122"/>
              </a:rPr>
              <a:t>/* %{ ... %}</a:t>
            </a:r>
            <a:r>
              <a:rPr lang="zh-CN" altLang="en-US" b="0" dirty="0">
                <a:effectLst/>
                <a:latin typeface="Consolas" panose="020B0609020204030204" pitchFamily="49" charset="0"/>
                <a:ea typeface="微软雅黑" panose="020B0503020204020204" pitchFamily="34" charset="-122"/>
              </a:rPr>
              <a:t>是纯</a:t>
            </a:r>
            <a:r>
              <a:rPr lang="en-US" altLang="zh-CN" b="0" dirty="0">
                <a:effectLst/>
                <a:latin typeface="Consolas" panose="020B0609020204030204" pitchFamily="49" charset="0"/>
                <a:ea typeface="微软雅黑" panose="020B0503020204020204" pitchFamily="34" charset="-122"/>
              </a:rPr>
              <a:t>C</a:t>
            </a:r>
            <a:r>
              <a:rPr lang="zh-CN" altLang="en-US" b="0" dirty="0">
                <a:effectLst/>
                <a:latin typeface="Consolas" panose="020B0609020204030204" pitchFamily="49" charset="0"/>
                <a:ea typeface="微软雅黑" panose="020B0503020204020204" pitchFamily="34" charset="-122"/>
              </a:rPr>
              <a:t>语法，</a:t>
            </a:r>
          </a:p>
          <a:p>
            <a:r>
              <a:rPr lang="zh-CN" altLang="en-US" b="0" dirty="0">
                <a:effectLst/>
                <a:latin typeface="Consolas" panose="020B0609020204030204" pitchFamily="49" charset="0"/>
                <a:ea typeface="微软雅黑" panose="020B0503020204020204" pitchFamily="34" charset="-122"/>
              </a:rPr>
              <a:t>声明部分会被</a:t>
            </a:r>
            <a:r>
              <a:rPr lang="en-US" altLang="zh-CN" b="0" dirty="0">
                <a:effectLst/>
                <a:latin typeface="Consolas" panose="020B0609020204030204" pitchFamily="49" charset="0"/>
                <a:ea typeface="微软雅黑" panose="020B0503020204020204" pitchFamily="34" charset="-122"/>
              </a:rPr>
              <a:t>Flex</a:t>
            </a:r>
            <a:r>
              <a:rPr lang="zh-CN" altLang="en-US" b="0" dirty="0">
                <a:effectLst/>
                <a:latin typeface="Consolas" panose="020B0609020204030204" pitchFamily="49" charset="0"/>
                <a:ea typeface="微软雅黑" panose="020B0503020204020204" pitchFamily="34" charset="-122"/>
              </a:rPr>
              <a:t>直接复制到生成的</a:t>
            </a:r>
            <a:r>
              <a:rPr lang="en-US" altLang="zh-CN" b="0" dirty="0">
                <a:effectLst/>
                <a:latin typeface="Consolas" panose="020B0609020204030204" pitchFamily="49" charset="0"/>
                <a:ea typeface="微软雅黑" panose="020B0503020204020204" pitchFamily="34" charset="-122"/>
              </a:rPr>
              <a:t>C</a:t>
            </a:r>
            <a:r>
              <a:rPr lang="zh-CN" altLang="en-US" b="0" dirty="0">
                <a:effectLst/>
                <a:latin typeface="Consolas" panose="020B0609020204030204" pitchFamily="49" charset="0"/>
                <a:ea typeface="微软雅黑" panose="020B0503020204020204" pitchFamily="34" charset="-122"/>
              </a:rPr>
              <a:t>文件的开头部分。</a:t>
            </a:r>
          </a:p>
          <a:p>
            <a:r>
              <a:rPr lang="zh-CN" altLang="en-US" b="0" dirty="0">
                <a:effectLst/>
                <a:latin typeface="Consolas" panose="020B0609020204030204" pitchFamily="49" charset="0"/>
                <a:ea typeface="微软雅黑" panose="020B0503020204020204" pitchFamily="34" charset="-122"/>
              </a:rPr>
              <a:t>这里声明了一些全局变量来统计行数、匹配文本开头和结尾。*</a:t>
            </a:r>
            <a:r>
              <a:rPr lang="en-US" altLang="zh-CN" b="0" dirty="0">
                <a:effectLst/>
                <a:latin typeface="Consolas" panose="020B0609020204030204" pitchFamily="49" charset="0"/>
                <a:ea typeface="微软雅黑" panose="020B0503020204020204" pitchFamily="34" charset="-122"/>
              </a:rPr>
              <a:t>/</a:t>
            </a:r>
          </a:p>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49</a:t>
            </a:fld>
            <a:endParaRPr lang="zh-CN" altLang="en-US"/>
          </a:p>
        </p:txBody>
      </p:sp>
    </p:spTree>
    <p:extLst>
      <p:ext uri="{BB962C8B-B14F-4D97-AF65-F5344CB8AC3E}">
        <p14:creationId xmlns:p14="http://schemas.microsoft.com/office/powerpoint/2010/main" val="3716162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effectLst/>
                <a:latin typeface="Consolas" panose="020B0609020204030204" pitchFamily="49" charset="0"/>
                <a:ea typeface="微软雅黑" panose="020B0503020204020204" pitchFamily="34" charset="-122"/>
              </a:rPr>
              <a:t>/* %{ ... %}</a:t>
            </a:r>
            <a:r>
              <a:rPr lang="zh-CN" altLang="en-US" b="0" dirty="0">
                <a:effectLst/>
                <a:latin typeface="Consolas" panose="020B0609020204030204" pitchFamily="49" charset="0"/>
                <a:ea typeface="微软雅黑" panose="020B0503020204020204" pitchFamily="34" charset="-122"/>
              </a:rPr>
              <a:t>是纯</a:t>
            </a:r>
            <a:r>
              <a:rPr lang="en-US" altLang="zh-CN" b="0" dirty="0">
                <a:effectLst/>
                <a:latin typeface="Consolas" panose="020B0609020204030204" pitchFamily="49" charset="0"/>
                <a:ea typeface="微软雅黑" panose="020B0503020204020204" pitchFamily="34" charset="-122"/>
              </a:rPr>
              <a:t>C</a:t>
            </a:r>
            <a:r>
              <a:rPr lang="zh-CN" altLang="en-US" b="0" dirty="0">
                <a:effectLst/>
                <a:latin typeface="Consolas" panose="020B0609020204030204" pitchFamily="49" charset="0"/>
                <a:ea typeface="微软雅黑" panose="020B0503020204020204" pitchFamily="34" charset="-122"/>
              </a:rPr>
              <a:t>语法，</a:t>
            </a:r>
          </a:p>
          <a:p>
            <a:r>
              <a:rPr lang="zh-CN" altLang="en-US" b="0" dirty="0">
                <a:effectLst/>
                <a:latin typeface="Consolas" panose="020B0609020204030204" pitchFamily="49" charset="0"/>
                <a:ea typeface="微软雅黑" panose="020B0503020204020204" pitchFamily="34" charset="-122"/>
              </a:rPr>
              <a:t>声明部分会被</a:t>
            </a:r>
            <a:r>
              <a:rPr lang="en-US" altLang="zh-CN" b="0" dirty="0">
                <a:effectLst/>
                <a:latin typeface="Consolas" panose="020B0609020204030204" pitchFamily="49" charset="0"/>
                <a:ea typeface="微软雅黑" panose="020B0503020204020204" pitchFamily="34" charset="-122"/>
              </a:rPr>
              <a:t>Flex</a:t>
            </a:r>
            <a:r>
              <a:rPr lang="zh-CN" altLang="en-US" b="0" dirty="0">
                <a:effectLst/>
                <a:latin typeface="Consolas" panose="020B0609020204030204" pitchFamily="49" charset="0"/>
                <a:ea typeface="微软雅黑" panose="020B0503020204020204" pitchFamily="34" charset="-122"/>
              </a:rPr>
              <a:t>直接复制到生成的</a:t>
            </a:r>
            <a:r>
              <a:rPr lang="en-US" altLang="zh-CN" b="0" dirty="0">
                <a:effectLst/>
                <a:latin typeface="Consolas" panose="020B0609020204030204" pitchFamily="49" charset="0"/>
                <a:ea typeface="微软雅黑" panose="020B0503020204020204" pitchFamily="34" charset="-122"/>
              </a:rPr>
              <a:t>C</a:t>
            </a:r>
            <a:r>
              <a:rPr lang="zh-CN" altLang="en-US" b="0" dirty="0">
                <a:effectLst/>
                <a:latin typeface="Consolas" panose="020B0609020204030204" pitchFamily="49" charset="0"/>
                <a:ea typeface="微软雅黑" panose="020B0503020204020204" pitchFamily="34" charset="-122"/>
              </a:rPr>
              <a:t>文件的开头部分。</a:t>
            </a:r>
          </a:p>
          <a:p>
            <a:r>
              <a:rPr lang="zh-CN" altLang="en-US" b="0" dirty="0">
                <a:effectLst/>
                <a:latin typeface="Consolas" panose="020B0609020204030204" pitchFamily="49" charset="0"/>
                <a:ea typeface="微软雅黑" panose="020B0503020204020204" pitchFamily="34" charset="-122"/>
              </a:rPr>
              <a:t>这里声明了一些全局变量来统计行数、匹配文本开头和结尾。*</a:t>
            </a:r>
            <a:r>
              <a:rPr lang="en-US" altLang="zh-CN" b="0" dirty="0">
                <a:effectLst/>
                <a:latin typeface="Consolas" panose="020B0609020204030204" pitchFamily="49" charset="0"/>
                <a:ea typeface="微软雅黑" panose="020B0503020204020204" pitchFamily="34" charset="-122"/>
              </a:rPr>
              <a:t>/</a:t>
            </a:r>
          </a:p>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50</a:t>
            </a:fld>
            <a:endParaRPr lang="zh-CN" altLang="en-US"/>
          </a:p>
        </p:txBody>
      </p:sp>
    </p:spTree>
    <p:extLst>
      <p:ext uri="{BB962C8B-B14F-4D97-AF65-F5344CB8AC3E}">
        <p14:creationId xmlns:p14="http://schemas.microsoft.com/office/powerpoint/2010/main" val="345686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51</a:t>
            </a:fld>
            <a:endParaRPr lang="zh-CN" altLang="en-US"/>
          </a:p>
        </p:txBody>
      </p:sp>
    </p:spTree>
    <p:extLst>
      <p:ext uri="{BB962C8B-B14F-4D97-AF65-F5344CB8AC3E}">
        <p14:creationId xmlns:p14="http://schemas.microsoft.com/office/powerpoint/2010/main" val="28511766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52</a:t>
            </a:fld>
            <a:endParaRPr lang="zh-CN" altLang="en-US"/>
          </a:p>
        </p:txBody>
      </p:sp>
    </p:spTree>
    <p:extLst>
      <p:ext uri="{BB962C8B-B14F-4D97-AF65-F5344CB8AC3E}">
        <p14:creationId xmlns:p14="http://schemas.microsoft.com/office/powerpoint/2010/main" val="23290663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53</a:t>
            </a:fld>
            <a:endParaRPr lang="zh-CN" altLang="en-US"/>
          </a:p>
        </p:txBody>
      </p:sp>
    </p:spTree>
    <p:extLst>
      <p:ext uri="{BB962C8B-B14F-4D97-AF65-F5344CB8AC3E}">
        <p14:creationId xmlns:p14="http://schemas.microsoft.com/office/powerpoint/2010/main" val="1263331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9</a:t>
            </a:fld>
            <a:endParaRPr lang="zh-CN" altLang="en-US"/>
          </a:p>
        </p:txBody>
      </p:sp>
    </p:spTree>
    <p:extLst>
      <p:ext uri="{BB962C8B-B14F-4D97-AF65-F5344CB8AC3E}">
        <p14:creationId xmlns:p14="http://schemas.microsoft.com/office/powerpoint/2010/main" val="2297321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54</a:t>
            </a:fld>
            <a:endParaRPr lang="zh-CN" altLang="en-US"/>
          </a:p>
        </p:txBody>
      </p:sp>
    </p:spTree>
    <p:extLst>
      <p:ext uri="{BB962C8B-B14F-4D97-AF65-F5344CB8AC3E}">
        <p14:creationId xmlns:p14="http://schemas.microsoft.com/office/powerpoint/2010/main" val="2969863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运行命令及运行结果截图，可以发现</a:t>
            </a:r>
            <a:r>
              <a:rPr lang="en-US" altLang="zh-CN" dirty="0"/>
              <a:t>%</a:t>
            </a:r>
            <a:r>
              <a:rPr lang="zh-CN" altLang="en-US" dirty="0"/>
              <a:t>因未定义，所以未被正确解析。</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55</a:t>
            </a:fld>
            <a:endParaRPr lang="zh-CN" altLang="en-US"/>
          </a:p>
        </p:txBody>
      </p:sp>
    </p:spTree>
    <p:extLst>
      <p:ext uri="{BB962C8B-B14F-4D97-AF65-F5344CB8AC3E}">
        <p14:creationId xmlns:p14="http://schemas.microsoft.com/office/powerpoint/2010/main" val="932291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57</a:t>
            </a:fld>
            <a:endParaRPr lang="zh-CN" altLang="en-US"/>
          </a:p>
        </p:txBody>
      </p:sp>
    </p:spTree>
    <p:extLst>
      <p:ext uri="{BB962C8B-B14F-4D97-AF65-F5344CB8AC3E}">
        <p14:creationId xmlns:p14="http://schemas.microsoft.com/office/powerpoint/2010/main" val="27457257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Flex</a:t>
            </a:r>
            <a:r>
              <a:rPr lang="zh-CN" altLang="en-US" dirty="0"/>
              <a:t>将输入的文本文件分割为一个个有意义的词法记号（</a:t>
            </a:r>
            <a:r>
              <a:rPr lang="en-US" altLang="zh-CN" dirty="0"/>
              <a:t>token</a:t>
            </a:r>
            <a:r>
              <a:rPr lang="zh-CN" altLang="en-US" dirty="0"/>
              <a:t>）；</a:t>
            </a:r>
            <a:r>
              <a:rPr lang="en-US" altLang="zh-CN" dirty="0"/>
              <a:t>Bison</a:t>
            </a:r>
            <a:r>
              <a:rPr lang="zh-CN" altLang="en-US" dirty="0"/>
              <a:t>根据规定的语法规则以及</a:t>
            </a:r>
            <a:r>
              <a:rPr lang="en-US" altLang="zh-CN" dirty="0"/>
              <a:t>Flex</a:t>
            </a:r>
            <a:r>
              <a:rPr lang="zh-CN" altLang="en-US" dirty="0"/>
              <a:t>生成的</a:t>
            </a:r>
            <a:r>
              <a:rPr lang="en-US" altLang="zh-CN" dirty="0"/>
              <a:t>token</a:t>
            </a:r>
            <a:r>
              <a:rPr lang="zh-CN" altLang="en-US" dirty="0"/>
              <a:t>流生成语法分析树。</a:t>
            </a:r>
            <a:r>
              <a:rPr lang="en-US" altLang="zh-CN" dirty="0"/>
              <a:t>Bison</a:t>
            </a:r>
            <a:r>
              <a:rPr lang="zh-CN" altLang="en-US" dirty="0"/>
              <a:t>在协同工作中起主导地位，</a:t>
            </a:r>
            <a:r>
              <a:rPr lang="en-US" altLang="zh-CN" dirty="0"/>
              <a:t>Flex</a:t>
            </a:r>
            <a:r>
              <a:rPr lang="zh-CN" altLang="en-US" dirty="0"/>
              <a:t>是辅助工具（用来生成</a:t>
            </a:r>
            <a:r>
              <a:rPr lang="en-US" altLang="zh-CN" dirty="0" err="1"/>
              <a:t>yylex</a:t>
            </a:r>
            <a:r>
              <a:rPr lang="zh-CN" altLang="en-US" dirty="0"/>
              <a:t>函数）。</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59</a:t>
            </a:fld>
            <a:endParaRPr lang="zh-CN" altLang="en-US"/>
          </a:p>
        </p:txBody>
      </p:sp>
    </p:spTree>
    <p:extLst>
      <p:ext uri="{BB962C8B-B14F-4D97-AF65-F5344CB8AC3E}">
        <p14:creationId xmlns:p14="http://schemas.microsoft.com/office/powerpoint/2010/main" val="5786234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60</a:t>
            </a:fld>
            <a:endParaRPr lang="zh-CN" altLang="en-US"/>
          </a:p>
        </p:txBody>
      </p:sp>
    </p:spTree>
    <p:extLst>
      <p:ext uri="{BB962C8B-B14F-4D97-AF65-F5344CB8AC3E}">
        <p14:creationId xmlns:p14="http://schemas.microsoft.com/office/powerpoint/2010/main" val="38087207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假设语法分析器读入</a:t>
            </a:r>
            <a:r>
              <a:rPr lang="en-US" altLang="zh-CN" dirty="0"/>
              <a:t>A</a:t>
            </a:r>
            <a:r>
              <a:rPr lang="zh-CN" altLang="en-US" dirty="0"/>
              <a:t>和</a:t>
            </a:r>
            <a:r>
              <a:rPr lang="en-US" altLang="zh-CN" dirty="0"/>
              <a:t>B</a:t>
            </a:r>
            <a:r>
              <a:rPr lang="zh-CN" altLang="en-US" dirty="0"/>
              <a:t>，对于语法</a:t>
            </a:r>
            <a:r>
              <a:rPr lang="en-US" altLang="zh-CN" dirty="0"/>
              <a:t>start → x | y</a:t>
            </a:r>
            <a:r>
              <a:rPr lang="zh-CN" altLang="en-US" dirty="0"/>
              <a:t>，则其两个指针状态如图所示（对于后续的例子，为方便起见，使用所有大写字母直接表示记号（</a:t>
            </a:r>
            <a:r>
              <a:rPr lang="en-US" altLang="zh-CN" dirty="0"/>
              <a:t>token</a:t>
            </a:r>
            <a:r>
              <a:rPr lang="zh-CN" altLang="en-US" dirty="0"/>
              <a:t>），不再进行额外定义）</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70</a:t>
            </a:fld>
            <a:endParaRPr lang="zh-CN" altLang="en-US"/>
          </a:p>
        </p:txBody>
      </p:sp>
    </p:spTree>
    <p:extLst>
      <p:ext uri="{BB962C8B-B14F-4D97-AF65-F5344CB8AC3E}">
        <p14:creationId xmlns:p14="http://schemas.microsoft.com/office/powerpoint/2010/main" val="16200006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冲突类型的确定基于一个指针归约时另一个指针的情况。如果另一个指针也在归约，这个情况就是归约</a:t>
            </a:r>
            <a:r>
              <a:rPr lang="en-US" altLang="zh-CN" dirty="0"/>
              <a:t>/</a:t>
            </a:r>
            <a:r>
              <a:rPr lang="zh-CN" altLang="en-US" dirty="0"/>
              <a:t>归约冲突。图 </a:t>
            </a:r>
            <a:r>
              <a:rPr lang="en-US" altLang="zh-CN" dirty="0"/>
              <a:t>3 33</a:t>
            </a:r>
            <a:r>
              <a:rPr lang="zh-CN" altLang="en-US" dirty="0"/>
              <a:t>所示的例子中，规则</a:t>
            </a:r>
            <a:r>
              <a:rPr lang="en-US" altLang="zh-CN" dirty="0"/>
              <a:t>x</a:t>
            </a:r>
            <a:r>
              <a:rPr lang="zh-CN" altLang="en-US" dirty="0"/>
              <a:t>和规则</a:t>
            </a:r>
            <a:r>
              <a:rPr lang="en-US" altLang="zh-CN" dirty="0"/>
              <a:t>y</a:t>
            </a:r>
            <a:r>
              <a:rPr lang="zh-CN" altLang="en-US" dirty="0"/>
              <a:t>中存在一个归约</a:t>
            </a:r>
            <a:r>
              <a:rPr lang="en-US" altLang="zh-CN" dirty="0"/>
              <a:t>/</a:t>
            </a:r>
            <a:r>
              <a:rPr lang="zh-CN" altLang="en-US" dirty="0"/>
              <a:t>归约冲突</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71</a:t>
            </a:fld>
            <a:endParaRPr lang="zh-CN" altLang="en-US"/>
          </a:p>
        </p:txBody>
      </p:sp>
    </p:spTree>
    <p:extLst>
      <p:ext uri="{BB962C8B-B14F-4D97-AF65-F5344CB8AC3E}">
        <p14:creationId xmlns:p14="http://schemas.microsoft.com/office/powerpoint/2010/main" val="1547797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规则</a:t>
            </a:r>
            <a:r>
              <a:rPr lang="en-US" altLang="zh-CN" sz="1800" kern="1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和规则</a:t>
            </a:r>
            <a:r>
              <a:rPr lang="en-US" altLang="zh-CN" sz="1800" kern="100" dirty="0">
                <a:effectLst/>
                <a:latin typeface="Times New Roman" panose="02020603050405020304" pitchFamily="18" charset="0"/>
                <a:ea typeface="宋体" panose="02010600030101010101" pitchFamily="2" charset="-122"/>
              </a:rPr>
              <a:t>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中存在一个移进</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归约冲突</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语法分析器读到</a:t>
            </a:r>
            <a:r>
              <a:rPr lang="en-US" altLang="zh-CN" sz="1800" kern="100" dirty="0">
                <a:effectLst/>
                <a:latin typeface="Times New Roman" panose="02020603050405020304" pitchFamily="18" charset="0"/>
                <a:ea typeface="宋体" panose="02010600030101010101" pitchFamily="2" charset="-122"/>
              </a:rPr>
              <a: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后，规则</a:t>
            </a:r>
            <a:r>
              <a:rPr lang="en-US" altLang="zh-CN" sz="1800" kern="100" dirty="0">
                <a:effectLst/>
                <a:latin typeface="Times New Roman" panose="02020603050405020304" pitchFamily="18" charset="0"/>
                <a:ea typeface="宋体" panose="02010600030101010101" pitchFamily="2" charset="-122"/>
              </a:rPr>
              <a:t>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需要归约到规则</a:t>
            </a:r>
            <a:r>
              <a:rPr lang="en-US" altLang="zh-CN" sz="1800" kern="100" dirty="0">
                <a:effectLst/>
                <a:latin typeface="Times New Roman" panose="02020603050405020304" pitchFamily="18" charset="0"/>
                <a:ea typeface="宋体" panose="02010600030101010101" pitchFamily="2" charset="-122"/>
              </a:rPr>
              <a:t>start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，这样</a:t>
            </a:r>
            <a:r>
              <a:rPr lang="en-US" altLang="zh-CN" sz="1800" kern="100" dirty="0">
                <a:effectLst/>
                <a:latin typeface="Times New Roman" panose="02020603050405020304" pitchFamily="18" charset="0"/>
                <a:ea typeface="宋体" panose="02010600030101010101" pitchFamily="2" charset="-122"/>
              </a:rPr>
              <a: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就可以被规约，但是规则</a:t>
            </a:r>
            <a:r>
              <a:rPr lang="en-US" altLang="zh-CN" sz="1800" kern="1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也能触发移进操作从而接收</a:t>
            </a:r>
            <a:r>
              <a:rPr lang="en-US" altLang="zh-CN" sz="1800" kern="100" dirty="0">
                <a:effectLst/>
                <a:latin typeface="Times New Roman" panose="02020603050405020304" pitchFamily="18" charset="0"/>
                <a:ea typeface="宋体" panose="02010600030101010101" pitchFamily="2" charset="-122"/>
              </a:rPr>
              <a: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，因而存在移进</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规约冲突。</a:t>
            </a:r>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72</a:t>
            </a:fld>
            <a:endParaRPr lang="zh-CN" altLang="en-US"/>
          </a:p>
        </p:txBody>
      </p:sp>
    </p:spTree>
    <p:extLst>
      <p:ext uri="{BB962C8B-B14F-4D97-AF65-F5344CB8AC3E}">
        <p14:creationId xmlns:p14="http://schemas.microsoft.com/office/powerpoint/2010/main" val="2735042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语法分析表展示了</a:t>
            </a:r>
            <a:r>
              <a:rPr lang="en-US" altLang="zh-CN" dirty="0"/>
              <a:t>Bison</a:t>
            </a:r>
            <a:r>
              <a:rPr lang="zh-CN" altLang="en-US" dirty="0"/>
              <a:t>生成的状态转换表；状态信息则详细说明了各个状态的具体内容，包括在特定状态下被使用的规则；移进</a:t>
            </a:r>
            <a:r>
              <a:rPr lang="en-US" altLang="zh-CN" dirty="0"/>
              <a:t>/</a:t>
            </a:r>
            <a:r>
              <a:rPr lang="zh-CN" altLang="en-US" dirty="0"/>
              <a:t>规约冲突信息则会在存在语法冲突时，详细列出发生冲突的状态，并提供相应的调试信息。</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73</a:t>
            </a:fld>
            <a:endParaRPr lang="zh-CN" altLang="en-US"/>
          </a:p>
        </p:txBody>
      </p:sp>
    </p:spTree>
    <p:extLst>
      <p:ext uri="{BB962C8B-B14F-4D97-AF65-F5344CB8AC3E}">
        <p14:creationId xmlns:p14="http://schemas.microsoft.com/office/powerpoint/2010/main" val="1760912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4</a:t>
            </a:r>
            <a:r>
              <a:rPr lang="zh-CN" altLang="en-US" dirty="0"/>
              <a:t>行</a:t>
            </a:r>
            <a:r>
              <a:rPr lang="en-US" altLang="zh-CN" dirty="0"/>
              <a:t>-</a:t>
            </a:r>
            <a:r>
              <a:rPr lang="zh-CN" altLang="en-US" dirty="0"/>
              <a:t>第</a:t>
            </a:r>
            <a:r>
              <a:rPr lang="en-US" altLang="zh-CN" dirty="0"/>
              <a:t>5</a:t>
            </a:r>
            <a:r>
              <a:rPr lang="zh-CN" altLang="en-US" dirty="0"/>
              <a:t>行显示在读到记号</a:t>
            </a:r>
            <a:r>
              <a:rPr lang="en-US" altLang="zh-CN" dirty="0"/>
              <a:t>C</a:t>
            </a:r>
            <a:r>
              <a:rPr lang="zh-CN" altLang="en-US" dirty="0"/>
              <a:t>时，既可以执行规则</a:t>
            </a:r>
            <a:r>
              <a:rPr lang="en-US" altLang="zh-CN" dirty="0"/>
              <a:t>3</a:t>
            </a:r>
            <a:r>
              <a:rPr lang="zh-CN" altLang="en-US" dirty="0"/>
              <a:t>归约，也可以执行规则</a:t>
            </a:r>
            <a:r>
              <a:rPr lang="en-US" altLang="zh-CN" dirty="0"/>
              <a:t>4</a:t>
            </a:r>
            <a:r>
              <a:rPr lang="zh-CN" altLang="en-US" dirty="0"/>
              <a:t>归约，存在归约</a:t>
            </a:r>
            <a:r>
              <a:rPr lang="en-US" altLang="zh-CN" dirty="0"/>
              <a:t>/</a:t>
            </a:r>
            <a:r>
              <a:rPr lang="zh-CN" altLang="en-US" dirty="0"/>
              <a:t>归约冲突。</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74</a:t>
            </a:fld>
            <a:endParaRPr lang="zh-CN" altLang="en-US"/>
          </a:p>
        </p:txBody>
      </p:sp>
    </p:spTree>
    <p:extLst>
      <p:ext uri="{BB962C8B-B14F-4D97-AF65-F5344CB8AC3E}">
        <p14:creationId xmlns:p14="http://schemas.microsoft.com/office/powerpoint/2010/main" val="2126895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10</a:t>
            </a:fld>
            <a:endParaRPr lang="zh-CN" altLang="en-US"/>
          </a:p>
        </p:txBody>
      </p:sp>
    </p:spTree>
    <p:extLst>
      <p:ext uri="{BB962C8B-B14F-4D97-AF65-F5344CB8AC3E}">
        <p14:creationId xmlns:p14="http://schemas.microsoft.com/office/powerpoint/2010/main" val="42859567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对于该归约</a:t>
            </a:r>
            <a:r>
              <a:rPr lang="en-US" altLang="zh-CN" dirty="0"/>
              <a:t>/</a:t>
            </a:r>
            <a:r>
              <a:rPr lang="zh-CN" altLang="en-US" dirty="0"/>
              <a:t>归约冲突，</a:t>
            </a:r>
            <a:r>
              <a:rPr lang="en-US" altLang="zh-CN" dirty="0"/>
              <a:t>Bison</a:t>
            </a:r>
            <a:r>
              <a:rPr lang="zh-CN" altLang="en-US" dirty="0"/>
              <a:t>将选择归约规则</a:t>
            </a:r>
            <a:r>
              <a:rPr lang="en-US" altLang="zh-CN" dirty="0"/>
              <a:t>3</a:t>
            </a:r>
            <a:r>
              <a:rPr lang="zh-CN" altLang="en-US" dirty="0"/>
              <a:t>，因为</a:t>
            </a:r>
            <a:r>
              <a:rPr lang="en-US" altLang="zh-CN" dirty="0"/>
              <a:t>Bison</a:t>
            </a:r>
            <a:r>
              <a:rPr lang="zh-CN" altLang="en-US" dirty="0"/>
              <a:t>采用更早出现的规则优先级更高的策略来解决归约</a:t>
            </a:r>
            <a:r>
              <a:rPr lang="en-US" altLang="zh-CN" dirty="0"/>
              <a:t>/</a:t>
            </a:r>
            <a:r>
              <a:rPr lang="zh-CN" altLang="en-US" dirty="0"/>
              <a:t>归约冲突</a:t>
            </a:r>
            <a:endParaRPr lang="en-US" altLang="zh-CN" dirty="0"/>
          </a:p>
          <a:p>
            <a:r>
              <a:rPr lang="zh-CN" altLang="en-US" dirty="0"/>
              <a:t>（注：若发生解析冲突，未被选中的规则将显示在方括号内以供参考。）。</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75</a:t>
            </a:fld>
            <a:endParaRPr lang="zh-CN" altLang="en-US"/>
          </a:p>
        </p:txBody>
      </p:sp>
    </p:spTree>
    <p:extLst>
      <p:ext uri="{BB962C8B-B14F-4D97-AF65-F5344CB8AC3E}">
        <p14:creationId xmlns:p14="http://schemas.microsoft.com/office/powerpoint/2010/main" val="35532159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状态</a:t>
            </a:r>
            <a:r>
              <a:rPr lang="en-US" altLang="zh-CN" dirty="0"/>
              <a:t>1</a:t>
            </a:r>
            <a:r>
              <a:rPr lang="zh-CN" altLang="en-US" dirty="0"/>
              <a:t>存在一个移进</a:t>
            </a:r>
            <a:r>
              <a:rPr lang="en-US" altLang="zh-CN" dirty="0"/>
              <a:t>/</a:t>
            </a:r>
            <a:r>
              <a:rPr lang="zh-CN" altLang="en-US" dirty="0"/>
              <a:t>归约冲突。如果移进记号</a:t>
            </a:r>
            <a:r>
              <a:rPr lang="en-US" altLang="zh-CN" dirty="0"/>
              <a:t>R</a:t>
            </a:r>
            <a:r>
              <a:rPr lang="zh-CN" altLang="en-US" dirty="0"/>
              <a:t>，它会跳转到状态</a:t>
            </a:r>
            <a:r>
              <a:rPr lang="en-US" altLang="zh-CN" dirty="0"/>
              <a:t>5</a:t>
            </a:r>
            <a:r>
              <a:rPr lang="zh-CN" altLang="en-US" dirty="0"/>
              <a:t>。它也可以在读到</a:t>
            </a:r>
            <a:r>
              <a:rPr lang="en-US" altLang="zh-CN" dirty="0"/>
              <a:t>R</a:t>
            </a:r>
            <a:r>
              <a:rPr lang="zh-CN" altLang="en-US" dirty="0"/>
              <a:t>后应用规则</a:t>
            </a:r>
            <a:r>
              <a:rPr lang="en-US" altLang="zh-CN" dirty="0"/>
              <a:t>4</a:t>
            </a:r>
            <a:r>
              <a:rPr lang="zh-CN" altLang="en-US" dirty="0"/>
              <a:t>归约。（注：若发生解析冲突，未被选中的规则将显示在方括号内以供参考。）</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76</a:t>
            </a:fld>
            <a:endParaRPr lang="zh-CN" altLang="en-US"/>
          </a:p>
        </p:txBody>
      </p:sp>
    </p:spTree>
    <p:extLst>
      <p:ext uri="{BB962C8B-B14F-4D97-AF65-F5344CB8AC3E}">
        <p14:creationId xmlns:p14="http://schemas.microsoft.com/office/powerpoint/2010/main" val="1841206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更早出现的规则优先级更高，因此</a:t>
            </a:r>
            <a:r>
              <a:rPr lang="en-US" altLang="zh-CN" dirty="0"/>
              <a:t>Bison</a:t>
            </a:r>
            <a:r>
              <a:rPr lang="zh-CN" altLang="en-US" dirty="0"/>
              <a:t>选择移进来解决移进</a:t>
            </a:r>
            <a:r>
              <a:rPr lang="en-US" altLang="zh-CN" dirty="0"/>
              <a:t>/</a:t>
            </a:r>
            <a:r>
              <a:rPr lang="zh-CN" altLang="en-US" dirty="0"/>
              <a:t>归约冲突。在本例中，如果它读到一个</a:t>
            </a:r>
            <a:r>
              <a:rPr lang="en-US" altLang="zh-CN" dirty="0"/>
              <a:t>R</a:t>
            </a:r>
            <a:r>
              <a:rPr lang="zh-CN" altLang="en-US" dirty="0"/>
              <a:t>，它将移进到状态</a:t>
            </a:r>
            <a:r>
              <a:rPr lang="en-US" altLang="zh-CN" dirty="0"/>
              <a:t>5</a:t>
            </a:r>
            <a:r>
              <a:rPr lang="zh-CN" altLang="en-US" dirty="0"/>
              <a:t>，而不会选择</a:t>
            </a:r>
            <a:r>
              <a:rPr lang="en-US" altLang="zh-CN" dirty="0"/>
              <a:t>rule 4</a:t>
            </a:r>
            <a:r>
              <a:rPr lang="zh-CN" altLang="en-US" dirty="0"/>
              <a:t>进行归约。</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77</a:t>
            </a:fld>
            <a:endParaRPr lang="zh-CN" altLang="en-US"/>
          </a:p>
        </p:txBody>
      </p:sp>
    </p:spTree>
    <p:extLst>
      <p:ext uri="{BB962C8B-B14F-4D97-AF65-F5344CB8AC3E}">
        <p14:creationId xmlns:p14="http://schemas.microsoft.com/office/powerpoint/2010/main" val="37876530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此时有两种解释，分别对应</a:t>
            </a:r>
            <a:r>
              <a:rPr lang="en-US" altLang="zh-CN" dirty="0"/>
              <a:t>-</a:t>
            </a:r>
            <a:r>
              <a:rPr lang="zh-CN" altLang="en-US" dirty="0"/>
              <a:t>运算符的左结合和右结合情况，如果没有任何指令指定哪一种结合性的话，这种二义性就导致移进</a:t>
            </a:r>
            <a:r>
              <a:rPr lang="en-US" altLang="zh-CN" dirty="0"/>
              <a:t>/</a:t>
            </a:r>
            <a:r>
              <a:rPr lang="zh-CN" altLang="en-US" dirty="0"/>
              <a:t>归约冲突，</a:t>
            </a:r>
            <a:r>
              <a:rPr lang="en-US" altLang="zh-CN" dirty="0"/>
              <a:t>Bison</a:t>
            </a:r>
            <a:r>
              <a:rPr lang="zh-CN" altLang="en-US" dirty="0"/>
              <a:t>将选择移进来解决冲突。</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78</a:t>
            </a:fld>
            <a:endParaRPr lang="zh-CN" altLang="en-US"/>
          </a:p>
        </p:txBody>
      </p:sp>
    </p:spTree>
    <p:extLst>
      <p:ext uri="{BB962C8B-B14F-4D97-AF65-F5344CB8AC3E}">
        <p14:creationId xmlns:p14="http://schemas.microsoft.com/office/powerpoint/2010/main" val="4602799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在这个文法中，</a:t>
            </a:r>
            <a:r>
              <a:rPr lang="en-US" altLang="zh-CN" dirty="0"/>
              <a:t>+</a:t>
            </a:r>
            <a:r>
              <a:rPr lang="zh-CN" altLang="en-US" dirty="0"/>
              <a:t>和</a:t>
            </a:r>
            <a:r>
              <a:rPr lang="en-US" altLang="zh-CN" dirty="0"/>
              <a:t>-</a:t>
            </a:r>
            <a:r>
              <a:rPr lang="zh-CN" altLang="en-US" dirty="0"/>
              <a:t>运算符具有相同的优先级，且都比*和</a:t>
            </a:r>
            <a:r>
              <a:rPr lang="en-US" altLang="zh-CN" dirty="0"/>
              <a:t>/</a:t>
            </a:r>
            <a:r>
              <a:rPr lang="zh-CN" altLang="en-US" dirty="0"/>
              <a:t>运算符的优先级低。此外，</a:t>
            </a:r>
            <a:r>
              <a:rPr lang="en-US" altLang="zh-CN" dirty="0"/>
              <a:t>UMINUS</a:t>
            </a:r>
            <a:r>
              <a:rPr lang="zh-CN" altLang="en-US" dirty="0"/>
              <a:t>运算符是一元运算符，具有最高的优先级。这个文法中也指定了左结合的规则。</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79</a:t>
            </a:fld>
            <a:endParaRPr lang="zh-CN" altLang="en-US"/>
          </a:p>
        </p:txBody>
      </p:sp>
    </p:spTree>
    <p:extLst>
      <p:ext uri="{BB962C8B-B14F-4D97-AF65-F5344CB8AC3E}">
        <p14:creationId xmlns:p14="http://schemas.microsoft.com/office/powerpoint/2010/main" val="42047046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第一行是冲突的归约部分，第二行是冲突的移进部分</a:t>
            </a:r>
            <a:endParaRPr lang="en-US" altLang="zh-CN"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80</a:t>
            </a:fld>
            <a:endParaRPr lang="zh-CN" altLang="en-US"/>
          </a:p>
        </p:txBody>
      </p:sp>
    </p:spTree>
    <p:extLst>
      <p:ext uri="{BB962C8B-B14F-4D97-AF65-F5344CB8AC3E}">
        <p14:creationId xmlns:p14="http://schemas.microsoft.com/office/powerpoint/2010/main" val="31372603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第一行是冲突的归约部分，第二行是冲突的移进部分</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81</a:t>
            </a:fld>
            <a:endParaRPr lang="zh-CN" altLang="en-US"/>
          </a:p>
        </p:txBody>
      </p:sp>
    </p:spTree>
    <p:extLst>
      <p:ext uri="{BB962C8B-B14F-4D97-AF65-F5344CB8AC3E}">
        <p14:creationId xmlns:p14="http://schemas.microsoft.com/office/powerpoint/2010/main" val="7712516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LOWER_THAN_ELSE</a:t>
            </a:r>
            <a:r>
              <a:rPr lang="zh-CN" altLang="en-US" dirty="0"/>
              <a:t>是个伪记号，</a:t>
            </a:r>
            <a:r>
              <a:rPr lang="en-US" altLang="zh-CN" dirty="0"/>
              <a:t>%</a:t>
            </a:r>
            <a:r>
              <a:rPr lang="en-US" altLang="zh-CN" dirty="0" err="1"/>
              <a:t>prec</a:t>
            </a:r>
            <a:r>
              <a:rPr lang="zh-CN" altLang="en-US" dirty="0"/>
              <a:t>的作用是让所在行的优先级与它后面的参数优先级相同。</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这里移进</a:t>
            </a:r>
            <a:r>
              <a:rPr lang="en-US" altLang="zh-CN" dirty="0"/>
              <a:t>/</a:t>
            </a:r>
            <a:r>
              <a:rPr lang="zh-CN" altLang="en-US" dirty="0"/>
              <a:t>归约冲突在于移进</a:t>
            </a:r>
            <a:r>
              <a:rPr lang="en-US" altLang="zh-CN" dirty="0"/>
              <a:t>ELSE</a:t>
            </a:r>
            <a:r>
              <a:rPr lang="zh-CN" altLang="en-US" dirty="0"/>
              <a:t>记号和归约</a:t>
            </a:r>
            <a:r>
              <a:rPr lang="en-US" altLang="zh-CN" dirty="0"/>
              <a:t>statement</a:t>
            </a:r>
            <a:r>
              <a:rPr lang="zh-CN" altLang="en-US" dirty="0"/>
              <a:t>规则之间。需要为记号和规则分别赋予一个优先级。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移进记号的优先级比归约规则的优先级要高，所以</a:t>
            </a:r>
            <a:r>
              <a:rPr lang="en-US" altLang="zh-CN" dirty="0"/>
              <a:t>%</a:t>
            </a:r>
            <a:r>
              <a:rPr lang="en-US" altLang="zh-CN" dirty="0" err="1"/>
              <a:t>nonassoc</a:t>
            </a:r>
            <a:r>
              <a:rPr lang="en-US" altLang="zh-CN" dirty="0"/>
              <a:t> ELSE</a:t>
            </a:r>
            <a:r>
              <a:rPr lang="zh-CN" altLang="en-US" dirty="0"/>
              <a:t>在</a:t>
            </a:r>
            <a:r>
              <a:rPr lang="en-US" altLang="zh-CN" dirty="0"/>
              <a:t>%</a:t>
            </a:r>
            <a:r>
              <a:rPr lang="en-US" altLang="zh-CN" dirty="0" err="1"/>
              <a:t>nonassoc</a:t>
            </a:r>
            <a:r>
              <a:rPr lang="en-US" altLang="zh-CN" dirty="0"/>
              <a:t> LOWER_THAN_ELSE</a:t>
            </a:r>
            <a:r>
              <a:rPr lang="zh-CN" altLang="en-US" dirty="0"/>
              <a:t>之后。</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82</a:t>
            </a:fld>
            <a:endParaRPr lang="zh-CN" altLang="en-US"/>
          </a:p>
        </p:txBody>
      </p:sp>
    </p:spTree>
    <p:extLst>
      <p:ext uri="{BB962C8B-B14F-4D97-AF65-F5344CB8AC3E}">
        <p14:creationId xmlns:p14="http://schemas.microsoft.com/office/powerpoint/2010/main" val="220319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第一行是冲突的归约部分，第二行是冲突的移进部分</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83</a:t>
            </a:fld>
            <a:endParaRPr lang="zh-CN" altLang="en-US"/>
          </a:p>
        </p:txBody>
      </p:sp>
    </p:spTree>
    <p:extLst>
      <p:ext uri="{BB962C8B-B14F-4D97-AF65-F5344CB8AC3E}">
        <p14:creationId xmlns:p14="http://schemas.microsoft.com/office/powerpoint/2010/main" val="25462109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常用声明包括</a:t>
            </a:r>
            <a:r>
              <a:rPr lang="en-US" altLang="zh-CN" sz="1800" kern="100">
                <a:effectLst/>
                <a:latin typeface="Times New Roman" panose="02020603050405020304" pitchFamily="18" charset="0"/>
                <a:ea typeface="宋体" panose="02010600030101010101" pitchFamily="2" charset="-122"/>
              </a:rPr>
              <a:t>%token</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a:effectLst/>
                <a:latin typeface="Times New Roman" panose="02020603050405020304" pitchFamily="18" charset="0"/>
                <a:ea typeface="宋体" panose="02010600030101010101" pitchFamily="2" charset="-122"/>
              </a:rPr>
              <a:t>%union</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a:effectLst/>
                <a:latin typeface="Times New Roman" panose="02020603050405020304" pitchFamily="18" charset="0"/>
                <a:ea typeface="宋体" panose="02010600030101010101" pitchFamily="2" charset="-122"/>
              </a:rPr>
              <a:t>%start</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a:effectLst/>
                <a:latin typeface="Times New Roman" panose="02020603050405020304" pitchFamily="18" charset="0"/>
                <a:ea typeface="宋体" panose="02010600030101010101" pitchFamily="2" charset="-122"/>
              </a:rPr>
              <a:t>%type</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等</a:t>
            </a:r>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%token</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定义语法中使用了哪些终结符。定义形式：</a:t>
            </a: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%token TOKEN1 TOKEN2</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。一行可定义多个终结符，空格分隔。一般约定终结符的名字都是大写，非终结符的名字是小写。</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100">
                <a:effectLst/>
                <a:latin typeface="Times New Roman" panose="02020603050405020304" pitchFamily="18" charset="0"/>
                <a:ea typeface="宋体" panose="02010600030101010101" pitchFamily="2" charset="-122"/>
              </a:rPr>
              <a:t>%type</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定义非终结符，如</a:t>
            </a:r>
            <a:r>
              <a:rPr lang="en-US" altLang="zh-CN" sz="1800" kern="100">
                <a:effectLst/>
                <a:latin typeface="Times New Roman" panose="02020603050405020304" pitchFamily="18" charset="0"/>
                <a:ea typeface="宋体" panose="02010600030101010101" pitchFamily="2" charset="-122"/>
              </a:rPr>
              <a:t>%type program expr</a:t>
            </a:r>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88</a:t>
            </a:fld>
            <a:endParaRPr lang="zh-CN" altLang="en-US"/>
          </a:p>
        </p:txBody>
      </p:sp>
    </p:spTree>
    <p:extLst>
      <p:ext uri="{BB962C8B-B14F-4D97-AF65-F5344CB8AC3E}">
        <p14:creationId xmlns:p14="http://schemas.microsoft.com/office/powerpoint/2010/main" val="241618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11</a:t>
            </a:fld>
            <a:endParaRPr lang="zh-CN" altLang="en-US"/>
          </a:p>
        </p:txBody>
      </p:sp>
    </p:spTree>
    <p:extLst>
      <p:ext uri="{BB962C8B-B14F-4D97-AF65-F5344CB8AC3E}">
        <p14:creationId xmlns:p14="http://schemas.microsoft.com/office/powerpoint/2010/main" val="745582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R="133350" indent="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%start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指定文法的开始符号，表示最终需要规约成的符号，例如</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%start program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。如果不使用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%start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定义文法开始符号，则默认在第二部分规则段中定义的第一条语法规则的左部非终结符为开始符号。</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89</a:t>
            </a:fld>
            <a:endParaRPr lang="zh-CN" altLang="en-US"/>
          </a:p>
        </p:txBody>
      </p:sp>
    </p:spTree>
    <p:extLst>
      <p:ext uri="{BB962C8B-B14F-4D97-AF65-F5344CB8AC3E}">
        <p14:creationId xmlns:p14="http://schemas.microsoft.com/office/powerpoint/2010/main" val="29086317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%union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定义了语法符号的语义值类型的集合。在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Bison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中，每个符号，包括记号和非终结符，都有一个不同数据类型的语义值，默认情况下，通常为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int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类型。如果需要更改符号类型，可以通过使用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%union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重新定义。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ADDOP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的值是</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char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类型，而</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NUMBER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double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类型。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90</a:t>
            </a:fld>
            <a:endParaRPr lang="zh-CN" altLang="en-US"/>
          </a:p>
        </p:txBody>
      </p:sp>
    </p:spTree>
    <p:extLst>
      <p:ext uri="{BB962C8B-B14F-4D97-AF65-F5344CB8AC3E}">
        <p14:creationId xmlns:p14="http://schemas.microsoft.com/office/powerpoint/2010/main" val="39898591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语法规则部分由</a:t>
            </a:r>
            <a:r>
              <a:rPr lang="en-US" altLang="zh-CN" dirty="0"/>
              <a:t>rule</a:t>
            </a:r>
            <a:r>
              <a:rPr lang="zh-CN" altLang="en-US" dirty="0"/>
              <a:t>（语法规则）和</a:t>
            </a:r>
            <a:r>
              <a:rPr lang="en-US" altLang="zh-CN" dirty="0"/>
              <a:t>action</a:t>
            </a:r>
            <a:r>
              <a:rPr lang="zh-CN" altLang="en-US" dirty="0"/>
              <a:t>（动作）组成。</a:t>
            </a:r>
            <a:endParaRPr lang="en-US" altLang="zh-CN" dirty="0"/>
          </a:p>
          <a:p>
            <a:r>
              <a:rPr lang="zh-CN" altLang="en-US" dirty="0"/>
              <a:t>语法规则基本按照巴科斯范式（</a:t>
            </a:r>
            <a:r>
              <a:rPr lang="en-US" altLang="zh-CN" dirty="0"/>
              <a:t>BNF</a:t>
            </a:r>
            <a:r>
              <a:rPr lang="zh-CN" altLang="en-US" dirty="0"/>
              <a:t>）描述。规则中目标或非终结符放在左边，后跟一个冒号：然后是产生式的右边，之后是对应的动作（用</a:t>
            </a:r>
            <a:r>
              <a:rPr lang="en-US" altLang="zh-CN" dirty="0"/>
              <a:t>{}</a:t>
            </a:r>
            <a:r>
              <a:rPr lang="zh-CN" altLang="en-US" dirty="0"/>
              <a:t>包含）。</a:t>
            </a:r>
            <a:r>
              <a:rPr lang="en-US" altLang="zh-CN" dirty="0"/>
              <a:t>Bison</a:t>
            </a:r>
            <a:r>
              <a:rPr lang="zh-CN" altLang="en-US" dirty="0"/>
              <a:t>生成分析树的方式是按自下而上的归约方式进行构建的。</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91</a:t>
            </a:fld>
            <a:endParaRPr lang="zh-CN" altLang="en-US"/>
          </a:p>
        </p:txBody>
      </p:sp>
    </p:spTree>
    <p:extLst>
      <p:ext uri="{BB962C8B-B14F-4D97-AF65-F5344CB8AC3E}">
        <p14:creationId xmlns:p14="http://schemas.microsoft.com/office/powerpoint/2010/main" val="6517086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语法规则部分由</a:t>
            </a:r>
            <a:r>
              <a:rPr lang="en-US" altLang="zh-CN" dirty="0"/>
              <a:t>rule</a:t>
            </a:r>
            <a:r>
              <a:rPr lang="zh-CN" altLang="en-US" dirty="0"/>
              <a:t>（语法规则）和</a:t>
            </a:r>
            <a:r>
              <a:rPr lang="en-US" altLang="zh-CN" dirty="0"/>
              <a:t>action</a:t>
            </a:r>
            <a:r>
              <a:rPr lang="zh-CN" altLang="en-US" dirty="0"/>
              <a:t>（动作）组成。</a:t>
            </a:r>
            <a:endParaRPr lang="en-US" altLang="zh-CN" dirty="0"/>
          </a:p>
          <a:p>
            <a:r>
              <a:rPr lang="zh-CN" altLang="en-US" dirty="0"/>
              <a:t>语法规则基本按照巴科斯范式（</a:t>
            </a:r>
            <a:r>
              <a:rPr lang="en-US" altLang="zh-CN" dirty="0"/>
              <a:t>BNF</a:t>
            </a:r>
            <a:r>
              <a:rPr lang="zh-CN" altLang="en-US" dirty="0"/>
              <a:t>）描述。规则中目标或非终结符放在左边，后跟一个冒号：然后是产生式的右边，之后是对应的动作（用</a:t>
            </a:r>
            <a:r>
              <a:rPr lang="en-US" altLang="zh-CN" dirty="0"/>
              <a:t>{}</a:t>
            </a:r>
            <a:r>
              <a:rPr lang="zh-CN" altLang="en-US" dirty="0"/>
              <a:t>包含）。</a:t>
            </a:r>
            <a:r>
              <a:rPr lang="en-US" altLang="zh-CN" dirty="0"/>
              <a:t>Bison</a:t>
            </a:r>
            <a:r>
              <a:rPr lang="zh-CN" altLang="en-US" dirty="0"/>
              <a:t>生成分析树的方式是按自下而上的归约方式进行构建的。</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92</a:t>
            </a:fld>
            <a:endParaRPr lang="zh-CN" altLang="en-US"/>
          </a:p>
        </p:txBody>
      </p:sp>
    </p:spTree>
    <p:extLst>
      <p:ext uri="{BB962C8B-B14F-4D97-AF65-F5344CB8AC3E}">
        <p14:creationId xmlns:p14="http://schemas.microsoft.com/office/powerpoint/2010/main" val="23795639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语法规则部分由</a:t>
            </a:r>
            <a:r>
              <a:rPr lang="en-US" altLang="zh-CN" dirty="0"/>
              <a:t>rule</a:t>
            </a:r>
            <a:r>
              <a:rPr lang="zh-CN" altLang="en-US" dirty="0"/>
              <a:t>（语法规则）和</a:t>
            </a:r>
            <a:r>
              <a:rPr lang="en-US" altLang="zh-CN" dirty="0"/>
              <a:t>action</a:t>
            </a:r>
            <a:r>
              <a:rPr lang="zh-CN" altLang="en-US" dirty="0"/>
              <a:t>（动作）组成。</a:t>
            </a:r>
            <a:endParaRPr lang="en-US" altLang="zh-CN" dirty="0"/>
          </a:p>
          <a:p>
            <a:r>
              <a:rPr lang="zh-CN" altLang="en-US" dirty="0"/>
              <a:t>语法规则基本按照巴科斯范式（</a:t>
            </a:r>
            <a:r>
              <a:rPr lang="en-US" altLang="zh-CN" dirty="0"/>
              <a:t>BNF</a:t>
            </a:r>
            <a:r>
              <a:rPr lang="zh-CN" altLang="en-US" dirty="0"/>
              <a:t>）描述。规则中目标或非终结符放在左边，后跟一个冒号：然后是产生式的右边，之后是对应的动作（用</a:t>
            </a:r>
            <a:r>
              <a:rPr lang="en-US" altLang="zh-CN" dirty="0"/>
              <a:t>{}</a:t>
            </a:r>
            <a:r>
              <a:rPr lang="zh-CN" altLang="en-US" dirty="0"/>
              <a:t>包含）。</a:t>
            </a:r>
            <a:r>
              <a:rPr lang="en-US" altLang="zh-CN" dirty="0"/>
              <a:t>Bison</a:t>
            </a:r>
            <a:r>
              <a:rPr lang="zh-CN" altLang="en-US" dirty="0"/>
              <a:t>生成分析树的方式是按自下而上的归约方式进行构建的。</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93</a:t>
            </a:fld>
            <a:endParaRPr lang="zh-CN" altLang="en-US"/>
          </a:p>
        </p:txBody>
      </p:sp>
    </p:spTree>
    <p:extLst>
      <p:ext uri="{BB962C8B-B14F-4D97-AF65-F5344CB8AC3E}">
        <p14:creationId xmlns:p14="http://schemas.microsoft.com/office/powerpoint/2010/main" val="25797747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语法规则部分由</a:t>
            </a:r>
            <a:r>
              <a:rPr lang="en-US" altLang="zh-CN" dirty="0"/>
              <a:t>rule</a:t>
            </a:r>
            <a:r>
              <a:rPr lang="zh-CN" altLang="en-US" dirty="0"/>
              <a:t>（语法规则）和</a:t>
            </a:r>
            <a:r>
              <a:rPr lang="en-US" altLang="zh-CN" dirty="0"/>
              <a:t>action</a:t>
            </a:r>
            <a:r>
              <a:rPr lang="zh-CN" altLang="en-US" dirty="0"/>
              <a:t>（动作）组成。</a:t>
            </a:r>
            <a:endParaRPr lang="en-US" altLang="zh-CN" dirty="0"/>
          </a:p>
          <a:p>
            <a:r>
              <a:rPr lang="zh-CN" altLang="en-US" dirty="0"/>
              <a:t>语法规则基本按照巴科斯范式（</a:t>
            </a:r>
            <a:r>
              <a:rPr lang="en-US" altLang="zh-CN" dirty="0"/>
              <a:t>BNF</a:t>
            </a:r>
            <a:r>
              <a:rPr lang="zh-CN" altLang="en-US" dirty="0"/>
              <a:t>）描述。规则中目标或非终结符放在左边，后跟一个冒号：然后是产生式的右边，之后是对应的动作（用</a:t>
            </a:r>
            <a:r>
              <a:rPr lang="en-US" altLang="zh-CN" dirty="0"/>
              <a:t>{}</a:t>
            </a:r>
            <a:r>
              <a:rPr lang="zh-CN" altLang="en-US" dirty="0"/>
              <a:t>包含）。</a:t>
            </a:r>
            <a:r>
              <a:rPr lang="en-US" altLang="zh-CN" dirty="0"/>
              <a:t>Bison</a:t>
            </a:r>
            <a:r>
              <a:rPr lang="zh-CN" altLang="en-US" dirty="0"/>
              <a:t>生成分析树的方式是按自下而上的归约方式进行构建的。</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94</a:t>
            </a:fld>
            <a:endParaRPr lang="zh-CN" altLang="en-US"/>
          </a:p>
        </p:txBody>
      </p:sp>
    </p:spTree>
    <p:extLst>
      <p:ext uri="{BB962C8B-B14F-4D97-AF65-F5344CB8AC3E}">
        <p14:creationId xmlns:p14="http://schemas.microsoft.com/office/powerpoint/2010/main" val="23805042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语法规则部分由</a:t>
            </a:r>
            <a:r>
              <a:rPr lang="en-US" altLang="zh-CN" dirty="0"/>
              <a:t>rule</a:t>
            </a:r>
            <a:r>
              <a:rPr lang="zh-CN" altLang="en-US" dirty="0"/>
              <a:t>（语法规则）和</a:t>
            </a:r>
            <a:r>
              <a:rPr lang="en-US" altLang="zh-CN" dirty="0"/>
              <a:t>action</a:t>
            </a:r>
            <a:r>
              <a:rPr lang="zh-CN" altLang="en-US" dirty="0"/>
              <a:t>（动作）组成。</a:t>
            </a:r>
            <a:endParaRPr lang="en-US" altLang="zh-CN" dirty="0"/>
          </a:p>
          <a:p>
            <a:r>
              <a:rPr lang="zh-CN" altLang="en-US" dirty="0"/>
              <a:t>语法规则基本按照巴科斯范式（</a:t>
            </a:r>
            <a:r>
              <a:rPr lang="en-US" altLang="zh-CN" dirty="0"/>
              <a:t>BNF</a:t>
            </a:r>
            <a:r>
              <a:rPr lang="zh-CN" altLang="en-US" dirty="0"/>
              <a:t>）描述。规则中目标或非终结符放在左边，后跟一个冒号：然后是产生式的右边，之后是对应的动作（用</a:t>
            </a:r>
            <a:r>
              <a:rPr lang="en-US" altLang="zh-CN" dirty="0"/>
              <a:t>{}</a:t>
            </a:r>
            <a:r>
              <a:rPr lang="zh-CN" altLang="en-US" dirty="0"/>
              <a:t>包含）。</a:t>
            </a:r>
            <a:r>
              <a:rPr lang="en-US" altLang="zh-CN" dirty="0"/>
              <a:t>Bison</a:t>
            </a:r>
            <a:r>
              <a:rPr lang="zh-CN" altLang="en-US" dirty="0"/>
              <a:t>生成分析树的方式是按自下而上的归约方式进行构建的。</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95</a:t>
            </a:fld>
            <a:endParaRPr lang="zh-CN" altLang="en-US"/>
          </a:p>
        </p:txBody>
      </p:sp>
    </p:spTree>
    <p:extLst>
      <p:ext uri="{BB962C8B-B14F-4D97-AF65-F5344CB8AC3E}">
        <p14:creationId xmlns:p14="http://schemas.microsoft.com/office/powerpoint/2010/main" val="3413701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代码部分用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语言实现，会被原样复制到</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文件中，这里一般自定义一些函数。例如常常被调用的</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yyparse</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yyparse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函数由</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Bison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根据语法规则自动生成，用于语法分析。</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97</a:t>
            </a:fld>
            <a:endParaRPr lang="zh-CN" altLang="en-US"/>
          </a:p>
        </p:txBody>
      </p:sp>
    </p:spTree>
    <p:extLst>
      <p:ext uri="{BB962C8B-B14F-4D97-AF65-F5344CB8AC3E}">
        <p14:creationId xmlns:p14="http://schemas.microsoft.com/office/powerpoint/2010/main" val="31078835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Flex</a:t>
            </a:r>
            <a:r>
              <a:rPr lang="zh-CN" altLang="en-US" dirty="0"/>
              <a:t>源程序的可以分为声明部分、规则部分、</a:t>
            </a:r>
            <a:r>
              <a:rPr lang="en-US" altLang="zh-CN" dirty="0"/>
              <a:t>C</a:t>
            </a:r>
            <a:r>
              <a:rPr lang="zh-CN" altLang="en-US" dirty="0"/>
              <a:t>代码部分</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98</a:t>
            </a:fld>
            <a:endParaRPr lang="zh-CN" altLang="en-US"/>
          </a:p>
        </p:txBody>
      </p:sp>
    </p:spTree>
    <p:extLst>
      <p:ext uri="{BB962C8B-B14F-4D97-AF65-F5344CB8AC3E}">
        <p14:creationId xmlns:p14="http://schemas.microsoft.com/office/powerpoint/2010/main" val="42912107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Flex</a:t>
            </a:r>
            <a:r>
              <a:rPr lang="zh-CN" altLang="en-US" dirty="0"/>
              <a:t>源程序的可以分为声明部分、规则部分、</a:t>
            </a:r>
            <a:r>
              <a:rPr lang="en-US" altLang="zh-CN" dirty="0"/>
              <a:t>C</a:t>
            </a:r>
            <a:r>
              <a:rPr lang="zh-CN" altLang="en-US" dirty="0"/>
              <a:t>代码部分</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99</a:t>
            </a:fld>
            <a:endParaRPr lang="zh-CN" altLang="en-US"/>
          </a:p>
        </p:txBody>
      </p:sp>
    </p:spTree>
    <p:extLst>
      <p:ext uri="{BB962C8B-B14F-4D97-AF65-F5344CB8AC3E}">
        <p14:creationId xmlns:p14="http://schemas.microsoft.com/office/powerpoint/2010/main" val="2472770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12</a:t>
            </a:fld>
            <a:endParaRPr lang="zh-CN" altLang="en-US"/>
          </a:p>
        </p:txBody>
      </p:sp>
    </p:spTree>
    <p:extLst>
      <p:ext uri="{BB962C8B-B14F-4D97-AF65-F5344CB8AC3E}">
        <p14:creationId xmlns:p14="http://schemas.microsoft.com/office/powerpoint/2010/main" val="12253614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100</a:t>
            </a:fld>
            <a:endParaRPr lang="zh-CN" altLang="en-US"/>
          </a:p>
        </p:txBody>
      </p:sp>
    </p:spTree>
    <p:extLst>
      <p:ext uri="{BB962C8B-B14F-4D97-AF65-F5344CB8AC3E}">
        <p14:creationId xmlns:p14="http://schemas.microsoft.com/office/powerpoint/2010/main" val="30696565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106</a:t>
            </a:fld>
            <a:endParaRPr lang="zh-CN" altLang="en-US"/>
          </a:p>
        </p:txBody>
      </p:sp>
    </p:spTree>
    <p:extLst>
      <p:ext uri="{BB962C8B-B14F-4D97-AF65-F5344CB8AC3E}">
        <p14:creationId xmlns:p14="http://schemas.microsoft.com/office/powerpoint/2010/main" val="11648077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程序定义树节点（</a:t>
            </a:r>
            <a:r>
              <a:rPr lang="en-US" altLang="zh-CN" dirty="0" err="1"/>
              <a:t>TreeNode</a:t>
            </a:r>
            <a:r>
              <a:rPr lang="zh-CN" altLang="en-US" dirty="0"/>
              <a:t>）有三个属性值，</a:t>
            </a:r>
            <a:r>
              <a:rPr lang="en-US" altLang="zh-CN" dirty="0"/>
              <a:t>type</a:t>
            </a:r>
            <a:r>
              <a:rPr lang="zh-CN" altLang="en-US" dirty="0"/>
              <a:t>指向当前节点类型，</a:t>
            </a:r>
            <a:r>
              <a:rPr lang="en-US" altLang="zh-CN" dirty="0"/>
              <a:t>left</a:t>
            </a:r>
            <a:r>
              <a:rPr lang="zh-CN" altLang="en-US" dirty="0"/>
              <a:t>和</a:t>
            </a:r>
            <a:r>
              <a:rPr lang="en-US" altLang="zh-CN" dirty="0"/>
              <a:t>right</a:t>
            </a:r>
            <a:r>
              <a:rPr lang="zh-CN" altLang="en-US" dirty="0"/>
              <a:t>则指向其左右叶子节点；</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107</a:t>
            </a:fld>
            <a:endParaRPr lang="zh-CN" altLang="en-US"/>
          </a:p>
        </p:txBody>
      </p:sp>
    </p:spTree>
    <p:extLst>
      <p:ext uri="{BB962C8B-B14F-4D97-AF65-F5344CB8AC3E}">
        <p14:creationId xmlns:p14="http://schemas.microsoft.com/office/powerpoint/2010/main" val="31978842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辅助函数</a:t>
            </a:r>
            <a:r>
              <a:rPr lang="en-US" altLang="zh-CN" dirty="0" err="1"/>
              <a:t>createTreeNode</a:t>
            </a:r>
            <a:r>
              <a:rPr lang="zh-CN" altLang="en-US" dirty="0"/>
              <a:t>用于快速地创建分析树的节点，该函数新建一个叶子节点，确定其节点类型，并将其左右两个子树都设为空节点。</a:t>
            </a:r>
            <a:endParaRPr lang="en-US" altLang="zh-CN" dirty="0"/>
          </a:p>
          <a:p>
            <a:r>
              <a:rPr lang="zh-CN" altLang="en-US" dirty="0"/>
              <a:t>由于极简语言较为简单，每条语法右半部分至多有一个可作为树节点的非终结符，所以程序的实现过程中并未利用到分析树节点的右节点；当涉及到的语法右半部分存在至多两个可作为树节点的非终结符时，则分析树的左右节点都将被使用；如果涉及的语法右半部分存在涉及大于两个可作为树节点的非终结符的情况，则可能需要列表等数据结构存储子树节点信息。</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108</a:t>
            </a:fld>
            <a:endParaRPr lang="zh-CN" altLang="en-US"/>
          </a:p>
        </p:txBody>
      </p:sp>
    </p:spTree>
    <p:extLst>
      <p:ext uri="{BB962C8B-B14F-4D97-AF65-F5344CB8AC3E}">
        <p14:creationId xmlns:p14="http://schemas.microsoft.com/office/powerpoint/2010/main" val="16806746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109</a:t>
            </a:fld>
            <a:endParaRPr lang="zh-CN" altLang="en-US"/>
          </a:p>
        </p:txBody>
      </p:sp>
    </p:spTree>
    <p:extLst>
      <p:ext uri="{BB962C8B-B14F-4D97-AF65-F5344CB8AC3E}">
        <p14:creationId xmlns:p14="http://schemas.microsoft.com/office/powerpoint/2010/main" val="9506004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a:t>
            </a:r>
            <a:r>
              <a:rPr lang="en-US" altLang="zh-CN" dirty="0"/>
              <a:t>Flex</a:t>
            </a:r>
            <a:r>
              <a:rPr lang="zh-CN" altLang="en-US" dirty="0"/>
              <a:t>扫描识别到关键字</a:t>
            </a:r>
            <a:r>
              <a:rPr lang="en-US" altLang="zh-CN" dirty="0"/>
              <a:t>int</a:t>
            </a:r>
            <a:r>
              <a:rPr lang="zh-CN" altLang="en-US" dirty="0"/>
              <a:t>时，将返回</a:t>
            </a:r>
            <a:r>
              <a:rPr lang="en-US" altLang="zh-CN" dirty="0"/>
              <a:t>INT</a:t>
            </a:r>
            <a:r>
              <a:rPr lang="zh-CN" altLang="en-US" dirty="0"/>
              <a:t>；当识别到关键字</a:t>
            </a:r>
            <a:r>
              <a:rPr lang="en-US" altLang="zh-CN" dirty="0"/>
              <a:t>main</a:t>
            </a:r>
            <a:r>
              <a:rPr lang="zh-CN" altLang="en-US" dirty="0"/>
              <a:t>时，它将返回</a:t>
            </a:r>
            <a:r>
              <a:rPr lang="en-US" altLang="zh-CN" dirty="0"/>
              <a:t>MAIN</a:t>
            </a:r>
            <a:r>
              <a:rPr lang="zh-CN" altLang="en-US" dirty="0"/>
              <a:t>；当识别到特殊符号“</a:t>
            </a:r>
            <a:r>
              <a:rPr lang="en-US" altLang="zh-CN" dirty="0"/>
              <a:t>(”</a:t>
            </a:r>
            <a:r>
              <a:rPr lang="zh-CN" altLang="en-US" dirty="0"/>
              <a:t>时，它将返回</a:t>
            </a:r>
            <a:r>
              <a:rPr lang="en-US" altLang="zh-CN" dirty="0"/>
              <a:t>LPAREN</a:t>
            </a:r>
            <a:r>
              <a:rPr lang="zh-CN" altLang="en-US" dirty="0"/>
              <a:t>，依此类推。除了这</a:t>
            </a:r>
            <a:r>
              <a:rPr lang="en-US" altLang="zh-CN" dirty="0"/>
              <a:t>8</a:t>
            </a:r>
            <a:r>
              <a:rPr lang="zh-CN" altLang="en-US" dirty="0"/>
              <a:t>个</a:t>
            </a:r>
            <a:r>
              <a:rPr lang="en-US" altLang="zh-CN" dirty="0"/>
              <a:t>token</a:t>
            </a:r>
            <a:r>
              <a:rPr lang="zh-CN" altLang="en-US" dirty="0"/>
              <a:t>识别以外，还需对换行以及其他字符进行识别，但是无需执行任何动作，因为这些内容不在分析树中显示。</a:t>
            </a:r>
          </a:p>
          <a:p>
            <a:r>
              <a:rPr lang="zh-CN" altLang="en-US" dirty="0"/>
              <a:t>最后，由该</a:t>
            </a:r>
            <a:r>
              <a:rPr lang="en-US" altLang="zh-CN" dirty="0"/>
              <a:t>Flex</a:t>
            </a:r>
            <a:r>
              <a:rPr lang="zh-CN" altLang="en-US" dirty="0"/>
              <a:t>程序生成</a:t>
            </a:r>
            <a:r>
              <a:rPr lang="en-US" altLang="zh-CN" dirty="0" err="1"/>
              <a:t>yylex</a:t>
            </a:r>
            <a:r>
              <a:rPr lang="zh-CN" altLang="en-US" dirty="0"/>
              <a:t>函数将被</a:t>
            </a:r>
            <a:r>
              <a:rPr lang="en-US" altLang="zh-CN" dirty="0"/>
              <a:t>Bison</a:t>
            </a:r>
            <a:r>
              <a:rPr lang="zh-CN" altLang="en-US" dirty="0"/>
              <a:t>程序所调用，用于后续语法分析。</a:t>
            </a:r>
          </a:p>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111</a:t>
            </a:fld>
            <a:endParaRPr lang="zh-CN" altLang="en-US"/>
          </a:p>
        </p:txBody>
      </p:sp>
    </p:spTree>
    <p:extLst>
      <p:ext uri="{BB962C8B-B14F-4D97-AF65-F5344CB8AC3E}">
        <p14:creationId xmlns:p14="http://schemas.microsoft.com/office/powerpoint/2010/main" val="41807301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使用 </a:t>
            </a:r>
            <a:r>
              <a:rPr lang="en-US" altLang="zh-CN" dirty="0">
                <a:latin typeface="微软雅黑" panose="020B0503020204020204" pitchFamily="34" charset="-122"/>
                <a:ea typeface="微软雅黑" panose="020B0503020204020204" pitchFamily="34" charset="-122"/>
              </a:rPr>
              <a:t>%union </a:t>
            </a:r>
            <a:r>
              <a:rPr lang="zh-CN" altLang="en-US" dirty="0">
                <a:latin typeface="微软雅黑" panose="020B0503020204020204" pitchFamily="34" charset="-122"/>
                <a:ea typeface="微软雅黑" panose="020B0503020204020204" pitchFamily="34" charset="-122"/>
              </a:rPr>
              <a:t>是因为不同节点可能需要不同类型的语义值，比如</a:t>
            </a:r>
            <a:r>
              <a:rPr lang="en-US" altLang="zh-CN" dirty="0" err="1">
                <a:latin typeface="微软雅黑" panose="020B0503020204020204" pitchFamily="34" charset="-122"/>
                <a:ea typeface="微软雅黑" panose="020B0503020204020204" pitchFamily="34" charset="-122"/>
              </a:rPr>
              <a:t>prgram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statement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statements</a:t>
            </a:r>
            <a:r>
              <a:rPr lang="zh-CN" altLang="en-US" dirty="0">
                <a:latin typeface="微软雅黑" panose="020B0503020204020204" pitchFamily="34" charset="-122"/>
                <a:ea typeface="微软雅黑" panose="020B0503020204020204" pitchFamily="34" charset="-122"/>
              </a:rPr>
              <a:t>被定义为</a:t>
            </a:r>
            <a:r>
              <a:rPr lang="en-US" altLang="zh-CN" dirty="0" err="1">
                <a:latin typeface="微软雅黑" panose="020B0503020204020204" pitchFamily="34" charset="-122"/>
                <a:ea typeface="微软雅黑" panose="020B0503020204020204" pitchFamily="34" charset="-122"/>
              </a:rPr>
              <a:t>TreeNode</a:t>
            </a:r>
            <a:endParaRPr lang="en-US" altLang="zh-CN"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113</a:t>
            </a:fld>
            <a:endParaRPr lang="zh-CN" altLang="en-US"/>
          </a:p>
        </p:txBody>
      </p:sp>
    </p:spTree>
    <p:extLst>
      <p:ext uri="{BB962C8B-B14F-4D97-AF65-F5344CB8AC3E}">
        <p14:creationId xmlns:p14="http://schemas.microsoft.com/office/powerpoint/2010/main" val="4250894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当参数为</a:t>
            </a:r>
            <a:r>
              <a:rPr lang="en-US" altLang="zh-CN" dirty="0"/>
              <a:t>int/float</a:t>
            </a:r>
            <a:r>
              <a:rPr lang="zh-CN" altLang="en-US" dirty="0"/>
              <a:t>时，按值传递；而参数为数组类型时，实际传递的是数组的起始地址，并且形参只有第一维的长度可以空缺。函数体由若干变量声明和语句组成。</a:t>
            </a:r>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124</a:t>
            </a:fld>
            <a:endParaRPr lang="zh-CN" altLang="en-US"/>
          </a:p>
        </p:txBody>
      </p:sp>
    </p:spTree>
    <p:extLst>
      <p:ext uri="{BB962C8B-B14F-4D97-AF65-F5344CB8AC3E}">
        <p14:creationId xmlns:p14="http://schemas.microsoft.com/office/powerpoint/2010/main" val="9181335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125</a:t>
            </a:fld>
            <a:endParaRPr lang="zh-CN" altLang="en-US"/>
          </a:p>
        </p:txBody>
      </p:sp>
    </p:spTree>
    <p:extLst>
      <p:ext uri="{BB962C8B-B14F-4D97-AF65-F5344CB8AC3E}">
        <p14:creationId xmlns:p14="http://schemas.microsoft.com/office/powerpoint/2010/main" val="13747231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126</a:t>
            </a:fld>
            <a:endParaRPr lang="zh-CN" altLang="en-US"/>
          </a:p>
        </p:txBody>
      </p:sp>
    </p:spTree>
    <p:extLst>
      <p:ext uri="{BB962C8B-B14F-4D97-AF65-F5344CB8AC3E}">
        <p14:creationId xmlns:p14="http://schemas.microsoft.com/office/powerpoint/2010/main" val="3536733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13</a:t>
            </a:fld>
            <a:endParaRPr lang="zh-CN" altLang="en-US"/>
          </a:p>
        </p:txBody>
      </p:sp>
    </p:spTree>
    <p:extLst>
      <p:ext uri="{BB962C8B-B14F-4D97-AF65-F5344CB8AC3E}">
        <p14:creationId xmlns:p14="http://schemas.microsoft.com/office/powerpoint/2010/main" val="18097921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算符的优先级和结合性以及计算规则（含逻辑运算的“短路计算”</a:t>
            </a:r>
            <a:r>
              <a:rPr lang="en-US" altLang="zh-CN" dirty="0"/>
              <a:t>)</a:t>
            </a:r>
            <a:r>
              <a:rPr lang="zh-CN" altLang="en-US" dirty="0"/>
              <a:t>与</a:t>
            </a:r>
            <a:r>
              <a:rPr lang="en-US" altLang="zh-CN" dirty="0"/>
              <a:t>C</a:t>
            </a:r>
            <a:r>
              <a:rPr lang="zh-CN" altLang="en-US" dirty="0"/>
              <a:t>语言一致</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127</a:t>
            </a:fld>
            <a:endParaRPr lang="zh-CN" altLang="en-US"/>
          </a:p>
        </p:txBody>
      </p:sp>
    </p:spTree>
    <p:extLst>
      <p:ext uri="{BB962C8B-B14F-4D97-AF65-F5344CB8AC3E}">
        <p14:creationId xmlns:p14="http://schemas.microsoft.com/office/powerpoint/2010/main" val="7702855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128</a:t>
            </a:fld>
            <a:endParaRPr lang="zh-CN" altLang="en-US"/>
          </a:p>
        </p:txBody>
      </p:sp>
    </p:spTree>
    <p:extLst>
      <p:ext uri="{BB962C8B-B14F-4D97-AF65-F5344CB8AC3E}">
        <p14:creationId xmlns:p14="http://schemas.microsoft.com/office/powerpoint/2010/main" val="11665794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129</a:t>
            </a:fld>
            <a:endParaRPr lang="zh-CN" altLang="en-US"/>
          </a:p>
        </p:txBody>
      </p:sp>
    </p:spTree>
    <p:extLst>
      <p:ext uri="{BB962C8B-B14F-4D97-AF65-F5344CB8AC3E}">
        <p14:creationId xmlns:p14="http://schemas.microsoft.com/office/powerpoint/2010/main" val="26824709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分析树（</a:t>
            </a:r>
            <a:r>
              <a:rPr lang="en-US" altLang="zh-CN" dirty="0"/>
              <a:t>Parse Tree</a:t>
            </a:r>
            <a:r>
              <a:rPr lang="zh-CN" altLang="en-US" dirty="0"/>
              <a:t>）是语法分析过程中逐层构造的树形结构，完整保留语法规则细节；而抽象语法树（</a:t>
            </a:r>
            <a:r>
              <a:rPr lang="en-US" altLang="zh-CN" dirty="0"/>
              <a:t>AST</a:t>
            </a:r>
            <a:r>
              <a:rPr lang="zh-CN" altLang="en-US"/>
              <a:t>）是分析树的精简表示，仅保留程序逻辑相关的节点（如运算符、变量声明等），省略冗余语法符号（如分号、括号等）。</a:t>
            </a:r>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130</a:t>
            </a:fld>
            <a:endParaRPr lang="zh-CN" altLang="en-US"/>
          </a:p>
        </p:txBody>
      </p:sp>
    </p:spTree>
    <p:extLst>
      <p:ext uri="{BB962C8B-B14F-4D97-AF65-F5344CB8AC3E}">
        <p14:creationId xmlns:p14="http://schemas.microsoft.com/office/powerpoint/2010/main" val="8788103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131</a:t>
            </a:fld>
            <a:endParaRPr lang="zh-CN" altLang="en-US"/>
          </a:p>
        </p:txBody>
      </p:sp>
    </p:spTree>
    <p:extLst>
      <p:ext uri="{BB962C8B-B14F-4D97-AF65-F5344CB8AC3E}">
        <p14:creationId xmlns:p14="http://schemas.microsoft.com/office/powerpoint/2010/main" val="24782122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132</a:t>
            </a:fld>
            <a:endParaRPr lang="zh-CN" altLang="en-US"/>
          </a:p>
        </p:txBody>
      </p:sp>
    </p:spTree>
    <p:extLst>
      <p:ext uri="{BB962C8B-B14F-4D97-AF65-F5344CB8AC3E}">
        <p14:creationId xmlns:p14="http://schemas.microsoft.com/office/powerpoint/2010/main" val="11748366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sz="2800" dirty="0"/>
            </a:br>
            <a:endParaRPr lang="en-US" altLang="zh-CN" sz="2800" dirty="0"/>
          </a:p>
        </p:txBody>
      </p:sp>
      <p:sp>
        <p:nvSpPr>
          <p:cNvPr id="4" name="灯片编号占位符 3"/>
          <p:cNvSpPr>
            <a:spLocks noGrp="1"/>
          </p:cNvSpPr>
          <p:nvPr>
            <p:ph type="sldNum" sz="quarter" idx="10"/>
          </p:nvPr>
        </p:nvSpPr>
        <p:spPr/>
        <p:txBody>
          <a:bodyPr/>
          <a:lstStyle/>
          <a:p>
            <a:fld id="{00F0FDD1-5445-47D8-99AF-E17C10F84B5D}" type="slidenum">
              <a:rPr lang="zh-CN" altLang="en-US" smtClean="0"/>
              <a:pPr/>
              <a:t>133</a:t>
            </a:fld>
            <a:endParaRPr lang="zh-CN" altLang="en-US"/>
          </a:p>
        </p:txBody>
      </p:sp>
    </p:spTree>
    <p:extLst>
      <p:ext uri="{BB962C8B-B14F-4D97-AF65-F5344CB8AC3E}">
        <p14:creationId xmlns:p14="http://schemas.microsoft.com/office/powerpoint/2010/main" val="48737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F0FDD1-5445-47D8-99AF-E17C10F84B5D}" type="slidenum">
              <a:rPr lang="zh-CN" altLang="en-US" smtClean="0"/>
              <a:pPr/>
              <a:t>14</a:t>
            </a:fld>
            <a:endParaRPr lang="zh-CN" altLang="en-US"/>
          </a:p>
        </p:txBody>
      </p:sp>
    </p:spTree>
    <p:extLst>
      <p:ext uri="{BB962C8B-B14F-4D97-AF65-F5344CB8AC3E}">
        <p14:creationId xmlns:p14="http://schemas.microsoft.com/office/powerpoint/2010/main" val="288809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198AAF5-0ECA-6D48-BB0C-83F7708D91FB}"/>
              </a:ext>
            </a:extLst>
          </p:cNvPr>
          <p:cNvSpPr>
            <a:spLocks noGrp="1"/>
          </p:cNvSpPr>
          <p:nvPr>
            <p:ph type="dt" sz="half" idx="10"/>
          </p:nvPr>
        </p:nvSpPr>
        <p:spPr/>
        <p:txBody>
          <a:bodyPr/>
          <a:lstStyle/>
          <a:p>
            <a:fld id="{7427FD09-88CF-9D44-96A3-70F37CDE5FE9}" type="datetimeFigureOut">
              <a:rPr kumimoji="1" lang="zh-CN" altLang="en-US" smtClean="0"/>
              <a:t>2025/3/19</a:t>
            </a:fld>
            <a:endParaRPr kumimoji="1" lang="zh-CN" altLang="en-US"/>
          </a:p>
        </p:txBody>
      </p:sp>
      <p:sp>
        <p:nvSpPr>
          <p:cNvPr id="5" name="页脚占位符 4">
            <a:extLst>
              <a:ext uri="{FF2B5EF4-FFF2-40B4-BE49-F238E27FC236}">
                <a16:creationId xmlns:a16="http://schemas.microsoft.com/office/drawing/2014/main" id="{46048AFF-262A-DF45-A894-D8C0CF169C8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B053600-57CB-4847-8892-3646D987849F}"/>
              </a:ext>
            </a:extLst>
          </p:cNvPr>
          <p:cNvSpPr>
            <a:spLocks noGrp="1"/>
          </p:cNvSpPr>
          <p:nvPr>
            <p:ph type="sldNum" sz="quarter" idx="12"/>
          </p:nvPr>
        </p:nvSpPr>
        <p:spPr/>
        <p:txBody>
          <a:bodyPr/>
          <a:lstStyle/>
          <a:p>
            <a:fld id="{6C52A2C0-4A2C-6E4A-BE17-4F11EA265707}" type="slidenum">
              <a:rPr kumimoji="1" lang="zh-CN" altLang="en-US" smtClean="0"/>
              <a:t>‹#›</a:t>
            </a:fld>
            <a:endParaRPr kumimoji="1" lang="zh-CN" altLang="en-US"/>
          </a:p>
        </p:txBody>
      </p:sp>
      <p:sp>
        <p:nvSpPr>
          <p:cNvPr id="12" name="文本占位符 11">
            <a:extLst>
              <a:ext uri="{FF2B5EF4-FFF2-40B4-BE49-F238E27FC236}">
                <a16:creationId xmlns:a16="http://schemas.microsoft.com/office/drawing/2014/main" id="{BA86CDF9-0113-48A2-8D27-18ED99EC3576}"/>
              </a:ext>
            </a:extLst>
          </p:cNvPr>
          <p:cNvSpPr>
            <a:spLocks noGrp="1"/>
          </p:cNvSpPr>
          <p:nvPr>
            <p:ph type="body" sz="quarter" idx="13"/>
          </p:nvPr>
        </p:nvSpPr>
        <p:spPr>
          <a:xfrm>
            <a:off x="382588" y="161925"/>
            <a:ext cx="7626350" cy="590550"/>
          </a:xfrm>
        </p:spPr>
        <p:txBody>
          <a:bodyPr>
            <a:normAutofit/>
          </a:bodyPr>
          <a:lstStyle>
            <a:lvl1pPr marL="0" indent="0" algn="l" defTabSz="914400" rtl="0" eaLnBrk="1" latinLnBrk="0" hangingPunct="1">
              <a:lnSpc>
                <a:spcPct val="90000"/>
              </a:lnSpc>
              <a:spcBef>
                <a:spcPct val="0"/>
              </a:spcBef>
              <a:buNone/>
              <a:defRPr kumimoji="1" lang="zh-CN" altLang="en-US" sz="3600" b="1" kern="1200" dirty="0" smtClean="0">
                <a:solidFill>
                  <a:schemeClr val="bg1"/>
                </a:solidFill>
                <a:latin typeface="微软雅黑" panose="020B0503020204020204" pitchFamily="34" charset="-122"/>
                <a:ea typeface="微软雅黑" panose="020B0503020204020204" pitchFamily="34" charset="-122"/>
                <a:cs typeface="+mj-cs"/>
              </a:defRPr>
            </a:lvl1pPr>
          </a:lstStyle>
          <a:p>
            <a:pPr lvl="0"/>
            <a:r>
              <a:rPr lang="zh-CN" altLang="en-US" dirty="0"/>
              <a:t>编辑母版文本样式</a:t>
            </a:r>
          </a:p>
        </p:txBody>
      </p:sp>
      <p:sp>
        <p:nvSpPr>
          <p:cNvPr id="14" name="内容占位符 13">
            <a:extLst>
              <a:ext uri="{FF2B5EF4-FFF2-40B4-BE49-F238E27FC236}">
                <a16:creationId xmlns:a16="http://schemas.microsoft.com/office/drawing/2014/main" id="{8317AAF8-D365-4CCE-8E3D-634583D577AD}"/>
              </a:ext>
            </a:extLst>
          </p:cNvPr>
          <p:cNvSpPr>
            <a:spLocks noGrp="1"/>
          </p:cNvSpPr>
          <p:nvPr>
            <p:ph sz="quarter" idx="14" hasCustomPrompt="1"/>
          </p:nvPr>
        </p:nvSpPr>
        <p:spPr>
          <a:xfrm>
            <a:off x="1524000" y="3729360"/>
            <a:ext cx="9144000" cy="1655762"/>
          </a:xfrm>
        </p:spPr>
        <p:txBody>
          <a:bodyP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zh-CN" altLang="en-US" sz="24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（姓名）</a:t>
            </a:r>
          </a:p>
          <a:p>
            <a:pPr lvl="0"/>
            <a:r>
              <a:rPr lang="zh-CN" altLang="en-US" dirty="0"/>
              <a:t>中国科学技术大学</a:t>
            </a:r>
          </a:p>
          <a:p>
            <a:pPr lvl="0"/>
            <a:endParaRPr lang="zh-CN" altLang="en-US" dirty="0"/>
          </a:p>
        </p:txBody>
      </p:sp>
      <p:sp>
        <p:nvSpPr>
          <p:cNvPr id="16" name="内容占位符 15">
            <a:extLst>
              <a:ext uri="{FF2B5EF4-FFF2-40B4-BE49-F238E27FC236}">
                <a16:creationId xmlns:a16="http://schemas.microsoft.com/office/drawing/2014/main" id="{685A5458-BE19-477B-9021-BD7264109DE6}"/>
              </a:ext>
            </a:extLst>
          </p:cNvPr>
          <p:cNvSpPr>
            <a:spLocks noGrp="1"/>
          </p:cNvSpPr>
          <p:nvPr>
            <p:ph sz="quarter" idx="15" hasCustomPrompt="1"/>
          </p:nvPr>
        </p:nvSpPr>
        <p:spPr>
          <a:xfrm>
            <a:off x="1524000" y="1072979"/>
            <a:ext cx="9144000" cy="2387600"/>
          </a:xfrm>
        </p:spPr>
        <p:txBody>
          <a:bodyPr anchor="b">
            <a:normAutofit/>
          </a:bodyPr>
          <a:lstStyle>
            <a:lvl1pPr marL="0" indent="0" algn="ctr">
              <a:buNone/>
              <a:defRPr lang="zh-CN" altLang="en-US" sz="6000" b="1" kern="1200" dirty="0">
                <a:solidFill>
                  <a:srgbClr val="0070C0"/>
                </a:solidFill>
                <a:latin typeface="微软雅黑" panose="020B0503020204020204" pitchFamily="34" charset="-122"/>
                <a:ea typeface="微软雅黑" panose="020B0503020204020204" pitchFamily="34" charset="-122"/>
                <a:cs typeface="+mj-cs"/>
              </a:defRPr>
            </a:lvl1pPr>
          </a:lstStyle>
          <a:p>
            <a:pPr lvl="0"/>
            <a:r>
              <a:rPr lang="zh-CN" altLang="en-US" kern="1200" dirty="0">
                <a:solidFill>
                  <a:srgbClr val="0070C0"/>
                </a:solidFill>
              </a:rPr>
              <a:t>第一讲</a:t>
            </a:r>
            <a:r>
              <a:rPr lang="en-US" altLang="zh-CN" kern="1200" dirty="0">
                <a:solidFill>
                  <a:srgbClr val="0070C0"/>
                </a:solidFill>
              </a:rPr>
              <a:t> </a:t>
            </a:r>
            <a:r>
              <a:rPr lang="zh-CN" altLang="en-US" kern="1200" dirty="0">
                <a:solidFill>
                  <a:srgbClr val="0070C0"/>
                </a:solidFill>
              </a:rPr>
              <a:t>预备实验</a:t>
            </a:r>
            <a:endParaRPr lang="zh-CN" altLang="en-US" dirty="0"/>
          </a:p>
        </p:txBody>
      </p:sp>
    </p:spTree>
    <p:extLst>
      <p:ext uri="{BB962C8B-B14F-4D97-AF65-F5344CB8AC3E}">
        <p14:creationId xmlns:p14="http://schemas.microsoft.com/office/powerpoint/2010/main" val="4117434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44695-FADB-40EA-AFEB-6877954E965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054D087-B035-42DC-B718-5B1ECEC8FE26}"/>
              </a:ext>
            </a:extLst>
          </p:cNvPr>
          <p:cNvSpPr>
            <a:spLocks noGrp="1"/>
          </p:cNvSpPr>
          <p:nvPr>
            <p:ph type="dt" sz="half" idx="10"/>
          </p:nvPr>
        </p:nvSpPr>
        <p:spPr/>
        <p:txBody>
          <a:bodyPr/>
          <a:lstStyle/>
          <a:p>
            <a:fld id="{7427FD09-88CF-9D44-96A3-70F37CDE5FE9}" type="datetimeFigureOut">
              <a:rPr kumimoji="1" lang="zh-CN" altLang="en-US" smtClean="0"/>
              <a:t>2025/3/19</a:t>
            </a:fld>
            <a:endParaRPr kumimoji="1" lang="zh-CN" altLang="en-US"/>
          </a:p>
        </p:txBody>
      </p:sp>
      <p:sp>
        <p:nvSpPr>
          <p:cNvPr id="4" name="页脚占位符 3">
            <a:extLst>
              <a:ext uri="{FF2B5EF4-FFF2-40B4-BE49-F238E27FC236}">
                <a16:creationId xmlns:a16="http://schemas.microsoft.com/office/drawing/2014/main" id="{E5FDB91C-FB58-4969-BD88-58F98546F35D}"/>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091E9FD-22C3-47D1-9F31-14F8188CED65}"/>
              </a:ext>
            </a:extLst>
          </p:cNvPr>
          <p:cNvSpPr>
            <a:spLocks noGrp="1"/>
          </p:cNvSpPr>
          <p:nvPr>
            <p:ph type="sldNum" sz="quarter" idx="12"/>
          </p:nvPr>
        </p:nvSpPr>
        <p:spPr/>
        <p:txBody>
          <a:bodyPr/>
          <a:lstStyle/>
          <a:p>
            <a:fld id="{6C52A2C0-4A2C-6E4A-BE17-4F11EA265707}" type="slidenum">
              <a:rPr kumimoji="1" lang="zh-CN" altLang="en-US" smtClean="0"/>
              <a:t>‹#›</a:t>
            </a:fld>
            <a:endParaRPr kumimoji="1" lang="zh-CN" altLang="en-US"/>
          </a:p>
        </p:txBody>
      </p:sp>
      <p:grpSp>
        <p:nvGrpSpPr>
          <p:cNvPr id="10" name="组合 9">
            <a:extLst>
              <a:ext uri="{FF2B5EF4-FFF2-40B4-BE49-F238E27FC236}">
                <a16:creationId xmlns:a16="http://schemas.microsoft.com/office/drawing/2014/main" id="{9EF92B66-533D-49A0-B305-06BAC8F5371C}"/>
              </a:ext>
            </a:extLst>
          </p:cNvPr>
          <p:cNvGrpSpPr/>
          <p:nvPr userDrawn="1"/>
        </p:nvGrpSpPr>
        <p:grpSpPr>
          <a:xfrm>
            <a:off x="3179676" y="2019713"/>
            <a:ext cx="5832648" cy="2444733"/>
            <a:chOff x="4738353" y="1691570"/>
            <a:chExt cx="7209594" cy="2444733"/>
          </a:xfrm>
        </p:grpSpPr>
        <p:sp>
          <p:nvSpPr>
            <p:cNvPr id="11" name="TextBox 9">
              <a:extLst>
                <a:ext uri="{FF2B5EF4-FFF2-40B4-BE49-F238E27FC236}">
                  <a16:creationId xmlns:a16="http://schemas.microsoft.com/office/drawing/2014/main" id="{3D596B64-AD27-4D1B-A9F5-F24A70E86E8F}"/>
                </a:ext>
              </a:extLst>
            </p:cNvPr>
            <p:cNvSpPr txBox="1"/>
            <p:nvPr/>
          </p:nvSpPr>
          <p:spPr>
            <a:xfrm>
              <a:off x="4738353" y="1691570"/>
              <a:ext cx="7209594" cy="1344149"/>
            </a:xfrm>
            <a:prstGeom prst="rect">
              <a:avLst/>
            </a:prstGeom>
            <a:noFill/>
          </p:spPr>
          <p:txBody>
            <a:bodyPr wrap="square" tIns="240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5400" b="1" kern="0" spc="800" dirty="0">
                  <a:ln w="11430"/>
                  <a:solidFill>
                    <a:srgbClr val="0070C0"/>
                  </a:solidFill>
                  <a:latin typeface="微软雅黑" pitchFamily="34" charset="-122"/>
                  <a:ea typeface="微软雅黑" pitchFamily="34" charset="-122"/>
                </a:rPr>
                <a:t>下期再见！</a:t>
              </a:r>
              <a:endParaRPr kumimoji="0" lang="en-US" altLang="zh-CN" sz="5400" b="1" i="0" u="none" strike="noStrike" kern="0" cap="none" spc="800" normalizeH="0" baseline="0" noProof="0" dirty="0">
                <a:ln w="11430"/>
                <a:solidFill>
                  <a:srgbClr val="0070C0"/>
                </a:solidFill>
                <a:effectLst/>
                <a:uLnTx/>
                <a:uFillTx/>
                <a:latin typeface="微软雅黑" pitchFamily="34" charset="-122"/>
                <a:ea typeface="微软雅黑" pitchFamily="34" charset="-122"/>
              </a:endParaRPr>
            </a:p>
          </p:txBody>
        </p:sp>
        <p:sp>
          <p:nvSpPr>
            <p:cNvPr id="12" name="副标题 2">
              <a:extLst>
                <a:ext uri="{FF2B5EF4-FFF2-40B4-BE49-F238E27FC236}">
                  <a16:creationId xmlns:a16="http://schemas.microsoft.com/office/drawing/2014/main" id="{EDCAA9E4-7F53-48F7-8E14-868A28339E05}"/>
                </a:ext>
              </a:extLst>
            </p:cNvPr>
            <p:cNvSpPr txBox="1">
              <a:spLocks/>
            </p:cNvSpPr>
            <p:nvPr/>
          </p:nvSpPr>
          <p:spPr bwMode="auto">
            <a:xfrm>
              <a:off x="4738353" y="3035719"/>
              <a:ext cx="7031579" cy="1100584"/>
            </a:xfrm>
            <a:prstGeom prst="rect">
              <a:avLst/>
            </a:prstGeom>
            <a:solidFill>
              <a:schemeClr val="bg1"/>
            </a:solidFill>
            <a:ln w="9525">
              <a:noFill/>
              <a:miter lim="800000"/>
              <a:headEnd/>
              <a:tailEnd/>
            </a:ln>
            <a:effectLst/>
          </p:spPr>
          <p:txBody>
            <a:bodyPr vert="horz" wrap="square" lIns="121920" tIns="60960" rIns="121920" bIns="60960" numCol="1" anchor="t" anchorCtr="0" compatLnSpc="1">
              <a:prstTxWarp prst="textNoShape">
                <a:avLst/>
              </a:prstTxWarp>
            </a:bodyPr>
            <a:lstStyle>
              <a:lvl1pPr marL="342900" indent="-342900" algn="l" rtl="0" fontAlgn="base">
                <a:spcBef>
                  <a:spcPct val="20000"/>
                </a:spcBef>
                <a:spcAft>
                  <a:spcPct val="0"/>
                </a:spcAft>
                <a:buClr>
                  <a:srgbClr val="003366"/>
                </a:buClr>
                <a:buChar char="•"/>
                <a:defRPr sz="3200">
                  <a:solidFill>
                    <a:schemeClr val="tx1"/>
                  </a:solidFill>
                  <a:latin typeface="Arial" pitchFamily="34" charset="0"/>
                  <a:ea typeface="微软雅黑" pitchFamily="34" charset="-122"/>
                  <a:cs typeface="Arial" pitchFamily="34" charset="0"/>
                </a:defRPr>
              </a:lvl1pPr>
              <a:lvl2pPr marL="742950" indent="-285750" algn="l" rtl="0" fontAlgn="base">
                <a:spcBef>
                  <a:spcPct val="20000"/>
                </a:spcBef>
                <a:spcAft>
                  <a:spcPct val="0"/>
                </a:spcAft>
                <a:buClr>
                  <a:srgbClr val="003366"/>
                </a:buClr>
                <a:buChar char="–"/>
                <a:defRPr sz="2800">
                  <a:solidFill>
                    <a:schemeClr val="tx1"/>
                  </a:solidFill>
                  <a:latin typeface="Arial" pitchFamily="34" charset="0"/>
                  <a:ea typeface="微软雅黑" pitchFamily="34" charset="-122"/>
                  <a:cs typeface="Arial" pitchFamily="34" charset="0"/>
                </a:defRPr>
              </a:lvl2pPr>
              <a:lvl3pPr marL="1143000" indent="-228600" algn="l" rtl="0" fontAlgn="base">
                <a:spcBef>
                  <a:spcPct val="20000"/>
                </a:spcBef>
                <a:spcAft>
                  <a:spcPct val="0"/>
                </a:spcAft>
                <a:buClr>
                  <a:srgbClr val="003366"/>
                </a:buClr>
                <a:buChar char="•"/>
                <a:defRPr sz="2400">
                  <a:solidFill>
                    <a:schemeClr val="tx1"/>
                  </a:solidFill>
                  <a:latin typeface="Arial" pitchFamily="34" charset="0"/>
                  <a:ea typeface="微软雅黑" pitchFamily="34" charset="-122"/>
                  <a:cs typeface="Arial" pitchFamily="34" charset="0"/>
                </a:defRPr>
              </a:lvl3pPr>
              <a:lvl4pPr marL="1600200" indent="-228600" algn="l" rtl="0" fontAlgn="base">
                <a:spcBef>
                  <a:spcPct val="20000"/>
                </a:spcBef>
                <a:spcAft>
                  <a:spcPct val="0"/>
                </a:spcAft>
                <a:buClr>
                  <a:srgbClr val="003366"/>
                </a:buClr>
                <a:buChar char="–"/>
                <a:defRPr sz="2000">
                  <a:solidFill>
                    <a:schemeClr val="tx1"/>
                  </a:solidFill>
                  <a:latin typeface="Arial" pitchFamily="34" charset="0"/>
                  <a:ea typeface="微软雅黑" pitchFamily="34" charset="-122"/>
                  <a:cs typeface="Arial" pitchFamily="34" charset="0"/>
                </a:defRPr>
              </a:lvl4pPr>
              <a:lvl5pPr marL="2057400" indent="-228600" algn="l" rtl="0" fontAlgn="base">
                <a:spcBef>
                  <a:spcPct val="20000"/>
                </a:spcBef>
                <a:spcAft>
                  <a:spcPct val="0"/>
                </a:spcAft>
                <a:buClr>
                  <a:srgbClr val="003366"/>
                </a:buClr>
                <a:buChar char="»"/>
                <a:defRPr sz="2000">
                  <a:solidFill>
                    <a:schemeClr val="tx1"/>
                  </a:solidFill>
                  <a:latin typeface="Arial" pitchFamily="34" charset="0"/>
                  <a:ea typeface="微软雅黑" pitchFamily="34" charset="-122"/>
                  <a:cs typeface="Arial" pitchFamily="34" charset="0"/>
                </a:defRPr>
              </a:lvl5pPr>
              <a:lvl6pPr marL="2514600" indent="-228600" algn="l" rtl="0" fontAlgn="base">
                <a:spcBef>
                  <a:spcPct val="20000"/>
                </a:spcBef>
                <a:spcAft>
                  <a:spcPct val="0"/>
                </a:spcAft>
                <a:buClr>
                  <a:srgbClr val="003366"/>
                </a:buClr>
                <a:buChar char="»"/>
                <a:defRPr sz="2000">
                  <a:solidFill>
                    <a:schemeClr val="tx1"/>
                  </a:solidFill>
                  <a:latin typeface="+mn-lt"/>
                  <a:ea typeface="+mn-ea"/>
                  <a:cs typeface="+mn-cs"/>
                </a:defRPr>
              </a:lvl6pPr>
              <a:lvl7pPr marL="2971800" indent="-228600" algn="l" rtl="0" fontAlgn="base">
                <a:spcBef>
                  <a:spcPct val="20000"/>
                </a:spcBef>
                <a:spcAft>
                  <a:spcPct val="0"/>
                </a:spcAft>
                <a:buClr>
                  <a:srgbClr val="003366"/>
                </a:buClr>
                <a:buChar char="»"/>
                <a:defRPr sz="2000">
                  <a:solidFill>
                    <a:schemeClr val="tx1"/>
                  </a:solidFill>
                  <a:latin typeface="+mn-lt"/>
                  <a:ea typeface="+mn-ea"/>
                  <a:cs typeface="+mn-cs"/>
                </a:defRPr>
              </a:lvl7pPr>
              <a:lvl8pPr marL="3429000" indent="-228600" algn="l" rtl="0" fontAlgn="base">
                <a:spcBef>
                  <a:spcPct val="20000"/>
                </a:spcBef>
                <a:spcAft>
                  <a:spcPct val="0"/>
                </a:spcAft>
                <a:buClr>
                  <a:srgbClr val="003366"/>
                </a:buClr>
                <a:buChar char="»"/>
                <a:defRPr sz="2000">
                  <a:solidFill>
                    <a:schemeClr val="tx1"/>
                  </a:solidFill>
                  <a:latin typeface="+mn-lt"/>
                  <a:ea typeface="+mn-ea"/>
                  <a:cs typeface="+mn-cs"/>
                </a:defRPr>
              </a:lvl8pPr>
              <a:lvl9pPr marL="3886200" indent="-228600" algn="l" rtl="0" fontAlgn="base">
                <a:spcBef>
                  <a:spcPct val="20000"/>
                </a:spcBef>
                <a:spcAft>
                  <a:spcPct val="0"/>
                </a:spcAft>
                <a:buClr>
                  <a:srgbClr val="003366"/>
                </a:buClr>
                <a:buChar char="»"/>
                <a:defRPr sz="20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ct val="0"/>
                </a:spcAft>
                <a:buClr>
                  <a:srgbClr val="003366"/>
                </a:buClr>
                <a:buSzTx/>
                <a:buFontTx/>
                <a:buNone/>
                <a:tabLst/>
                <a:defRPr/>
              </a:pPr>
              <a:r>
                <a:rPr kumimoji="0" lang="en-US" altLang="zh-CN" sz="4400" b="0" i="0" u="none" strike="noStrike" kern="1200" cap="none" spc="0" normalizeH="0" baseline="0" noProof="0" dirty="0">
                  <a:ln>
                    <a:noFill/>
                  </a:ln>
                  <a:solidFill>
                    <a:srgbClr val="00B0F0"/>
                  </a:solidFill>
                  <a:effectLst/>
                  <a:uLnTx/>
                  <a:uFillTx/>
                  <a:latin typeface="Arial" pitchFamily="34" charset="0"/>
                  <a:ea typeface="微软雅黑" pitchFamily="34" charset="-122"/>
                  <a:cs typeface="Arial" pitchFamily="34" charset="0"/>
                </a:rPr>
                <a:t>Thanks</a:t>
              </a:r>
              <a:r>
                <a:rPr kumimoji="0" lang="zh-CN" altLang="en-US" sz="4400" b="0" i="0" u="none" strike="noStrike" kern="1200" cap="none" spc="0" normalizeH="0" baseline="0" noProof="0" dirty="0">
                  <a:ln>
                    <a:noFill/>
                  </a:ln>
                  <a:solidFill>
                    <a:srgbClr val="00B0F0"/>
                  </a:solidFill>
                  <a:effectLst/>
                  <a:uLnTx/>
                  <a:uFillTx/>
                  <a:latin typeface="Arial" pitchFamily="34" charset="0"/>
                  <a:ea typeface="微软雅黑" pitchFamily="34" charset="-122"/>
                  <a:cs typeface="Arial" pitchFamily="34" charset="0"/>
                </a:rPr>
                <a:t>！</a:t>
              </a:r>
              <a:endParaRPr kumimoji="0" lang="en-US" altLang="zh-CN" sz="4400" b="0" i="0" u="none" strike="noStrike" kern="1200" cap="none" spc="0" normalizeH="0" baseline="0" noProof="0" dirty="0">
                <a:ln>
                  <a:noFill/>
                </a:ln>
                <a:solidFill>
                  <a:srgbClr val="00B0F0"/>
                </a:solidFill>
                <a:effectLst/>
                <a:uLnTx/>
                <a:uFillTx/>
                <a:latin typeface="Arial" pitchFamily="34" charset="0"/>
                <a:ea typeface="微软雅黑" pitchFamily="34" charset="-122"/>
                <a:cs typeface="Arial" pitchFamily="34" charset="0"/>
              </a:endParaRPr>
            </a:p>
          </p:txBody>
        </p:sp>
      </p:grpSp>
    </p:spTree>
    <p:extLst>
      <p:ext uri="{BB962C8B-B14F-4D97-AF65-F5344CB8AC3E}">
        <p14:creationId xmlns:p14="http://schemas.microsoft.com/office/powerpoint/2010/main" val="24586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BF8CFD-8979-6B41-923E-479EE9D31AF0}"/>
              </a:ext>
            </a:extLst>
          </p:cNvPr>
          <p:cNvSpPr>
            <a:spLocks noGrp="1"/>
          </p:cNvSpPr>
          <p:nvPr>
            <p:ph idx="1"/>
          </p:nvPr>
        </p:nvSpPr>
        <p:spPr>
          <a:xfrm>
            <a:off x="146516" y="1056904"/>
            <a:ext cx="11901001" cy="5605153"/>
          </a:xfrm>
          <a:prstGeom prst="rect">
            <a:avLst/>
          </a:prstGeom>
        </p:spPr>
        <p:txBody>
          <a:bodyPr/>
          <a:lstStyle>
            <a:lvl1pPr marL="228600" indent="-228600">
              <a:buSzPct val="80000"/>
              <a:buFontTx/>
              <a:buBlip>
                <a:blip r:embed="rId2"/>
              </a:buBlip>
              <a:defRPr lang="zh-CN" altLang="en-US" sz="2800" b="1" kern="1200" dirty="0">
                <a:solidFill>
                  <a:srgbClr val="0070C0"/>
                </a:solidFill>
                <a:latin typeface="微软雅黑" panose="020B0503020204020204" pitchFamily="34" charset="-122"/>
                <a:ea typeface="微软雅黑" panose="020B0503020204020204" pitchFamily="34" charset="-122"/>
                <a:cs typeface="+mn-cs"/>
              </a:defRPr>
            </a:lvl1pPr>
            <a:lvl2pPr marL="540000" indent="-228600">
              <a:lnSpc>
                <a:spcPct val="110000"/>
              </a:lnSpc>
              <a:buSzPct val="80000"/>
              <a:buFont typeface="Wingdings" panose="05000000000000000000" pitchFamily="2" charset="2"/>
              <a:buChar char="n"/>
              <a:defRPr kumimoji="1" lang="en-US" altLang="zh-CN" sz="2400" b="1" kern="1200" baseline="0" dirty="0" smtClean="0">
                <a:solidFill>
                  <a:srgbClr val="0070C0"/>
                </a:solidFill>
                <a:latin typeface="微软雅黑" panose="020B0503020204020204" pitchFamily="34" charset="-122"/>
                <a:ea typeface="楷体" panose="02010609060101010101" pitchFamily="49" charset="-122"/>
                <a:cs typeface="+mn-cs"/>
              </a:defRPr>
            </a:lvl2pPr>
            <a:lvl3pPr marL="828000" indent="-228600">
              <a:lnSpc>
                <a:spcPct val="110000"/>
              </a:lnSpc>
              <a:buSzPct val="80000"/>
              <a:buFont typeface="Wingdings" panose="05000000000000000000" pitchFamily="2" charset="2"/>
              <a:buChar char="Ø"/>
              <a:defRPr baseline="0">
                <a:solidFill>
                  <a:srgbClr val="0070C0"/>
                </a:solidFill>
                <a:latin typeface="微软雅黑" panose="020B0503020204020204" pitchFamily="34" charset="-122"/>
                <a:ea typeface="楷体" panose="02010609060101010101" pitchFamily="49" charset="-122"/>
              </a:defRPr>
            </a:lvl3pPr>
            <a:lvl4pPr marL="1116000" indent="-228600">
              <a:lnSpc>
                <a:spcPct val="110000"/>
              </a:lnSpc>
              <a:buSzPct val="80000"/>
              <a:buFont typeface="Wingdings" panose="05000000000000000000" pitchFamily="2" charset="2"/>
              <a:buChar char="u"/>
              <a:defRPr sz="1800" baseline="0">
                <a:solidFill>
                  <a:srgbClr val="0070C0"/>
                </a:solidFill>
                <a:latin typeface="微软雅黑" panose="020B0503020204020204" pitchFamily="34" charset="-122"/>
                <a:ea typeface="楷体" panose="02010609060101010101" pitchFamily="49" charset="-122"/>
              </a:defRPr>
            </a:lvl4pPr>
            <a:lvl5pPr marL="1404000" indent="-228600">
              <a:lnSpc>
                <a:spcPct val="110000"/>
              </a:lnSpc>
              <a:buFont typeface="Wingdings" panose="05000000000000000000" pitchFamily="2" charset="2"/>
              <a:buChar char="ü"/>
              <a:defRPr sz="1600" baseline="0">
                <a:solidFill>
                  <a:srgbClr val="0070C0"/>
                </a:solidFill>
                <a:latin typeface="微软雅黑" panose="020B0503020204020204" pitchFamily="34" charset="-122"/>
                <a:ea typeface="楷体" panose="02010609060101010101" pitchFamily="49" charset="-122"/>
              </a:defRPr>
            </a:lvl5pPr>
          </a:lstStyle>
          <a:p>
            <a:r>
              <a:rPr kumimoji="1" lang="zh-CN" altLang="en-US" dirty="0"/>
              <a:t>编辑母版文本样式</a:t>
            </a:r>
            <a:endParaRPr kumimoji="1" lang="en-US" altLang="zh-CN" dirty="0"/>
          </a:p>
          <a:p>
            <a:pPr lvl="1"/>
            <a:r>
              <a:rPr kumimoji="1" lang="zh-CN" altLang="en-US" dirty="0"/>
              <a:t>第二级</a:t>
            </a:r>
            <a:endParaRPr kumimoji="1" lang="en-US" altLang="zh-CN" dirty="0"/>
          </a:p>
          <a:p>
            <a:pPr lvl="2"/>
            <a:r>
              <a:rPr kumimoji="1" lang="zh-CN" altLang="en-US" dirty="0"/>
              <a:t>第三级</a:t>
            </a:r>
            <a:endParaRPr kumimoji="1" lang="en-US" altLang="zh-CN" dirty="0"/>
          </a:p>
          <a:p>
            <a:pPr lvl="3"/>
            <a:r>
              <a:rPr kumimoji="1" lang="zh-CN" altLang="en-US" dirty="0"/>
              <a:t>第四级 </a:t>
            </a:r>
            <a:endParaRPr kumimoji="1" lang="en-US" altLang="zh-CN" dirty="0"/>
          </a:p>
          <a:p>
            <a:pPr lvl="4"/>
            <a:r>
              <a:rPr kumimoji="1" lang="zh-CN" altLang="en-US" dirty="0"/>
              <a:t>第五级</a:t>
            </a:r>
          </a:p>
        </p:txBody>
      </p:sp>
      <p:sp>
        <p:nvSpPr>
          <p:cNvPr id="2" name="标题 1">
            <a:extLst>
              <a:ext uri="{FF2B5EF4-FFF2-40B4-BE49-F238E27FC236}">
                <a16:creationId xmlns:a16="http://schemas.microsoft.com/office/drawing/2014/main" id="{BFD7C491-4DB4-9F49-9AEA-FF0EDF6B688C}"/>
              </a:ext>
            </a:extLst>
          </p:cNvPr>
          <p:cNvSpPr>
            <a:spLocks noGrp="1"/>
          </p:cNvSpPr>
          <p:nvPr>
            <p:ph type="title"/>
          </p:nvPr>
        </p:nvSpPr>
        <p:spPr>
          <a:xfrm>
            <a:off x="195066" y="136525"/>
            <a:ext cx="9672834" cy="614913"/>
          </a:xfrm>
        </p:spPr>
        <p:txBody>
          <a:bodyPr/>
          <a:lstStyle>
            <a:lvl1pPr>
              <a:defRPr sz="3600"/>
            </a:lvl1pPr>
          </a:lstStyle>
          <a:p>
            <a:r>
              <a:rPr kumimoji="1" lang="zh-CN" altLang="en-US" dirty="0"/>
              <a:t>单击此处编辑母版标题样式</a:t>
            </a:r>
          </a:p>
        </p:txBody>
      </p:sp>
    </p:spTree>
    <p:extLst>
      <p:ext uri="{BB962C8B-B14F-4D97-AF65-F5344CB8AC3E}">
        <p14:creationId xmlns:p14="http://schemas.microsoft.com/office/powerpoint/2010/main" val="3201823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aseline="0">
                <a:latin typeface="Gill Sans MT" panose="020B0502020104020203" pitchFamily="34" charset="0"/>
                <a:ea typeface="+mn-ea"/>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aseline="0">
                <a:latin typeface="Gill Sans MT" panose="020B05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14ECCC7C-81B6-4445-A863-460F10390A32}" type="datetime1">
              <a:rPr lang="zh-CN" altLang="en-US" smtClean="0"/>
              <a:t>2025/3/19</a:t>
            </a:fld>
            <a:endParaRPr lang="zh-CN" altLang="en-US" dirty="0"/>
          </a:p>
        </p:txBody>
      </p:sp>
      <p:sp>
        <p:nvSpPr>
          <p:cNvPr id="5" name="页脚占位符 4"/>
          <p:cNvSpPr>
            <a:spLocks noGrp="1"/>
          </p:cNvSpPr>
          <p:nvPr>
            <p:ph type="ftr" sz="quarter" idx="11"/>
          </p:nvPr>
        </p:nvSpPr>
        <p:spPr/>
        <p:txBody>
          <a:bodyPr/>
          <a:lstStyle/>
          <a:p>
            <a:r>
              <a:rPr lang="zh-CN" altLang="en-US"/>
              <a:t>李诚 </a:t>
            </a:r>
            <a:r>
              <a:rPr lang="en-US" altLang="zh-CN"/>
              <a:t>@ </a:t>
            </a:r>
            <a:r>
              <a:rPr lang="zh-CN" altLang="en-US"/>
              <a:t>编译大赛分享 </a:t>
            </a:r>
            <a:r>
              <a:rPr lang="en-US" altLang="zh-CN"/>
              <a:t>2021</a:t>
            </a:r>
            <a:endParaRPr lang="zh-CN" altLang="en-US"/>
          </a:p>
        </p:txBody>
      </p:sp>
    </p:spTree>
    <p:extLst>
      <p:ext uri="{BB962C8B-B14F-4D97-AF65-F5344CB8AC3E}">
        <p14:creationId xmlns:p14="http://schemas.microsoft.com/office/powerpoint/2010/main" val="1515761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13837"/>
            <a:ext cx="10515600" cy="4963126"/>
          </a:xfrm>
        </p:spPr>
        <p:txBody>
          <a:bodyPr>
            <a:normAutofit/>
          </a:bodyPr>
          <a:lstStyle>
            <a:lvl1pPr marL="228600" indent="-228600">
              <a:lnSpc>
                <a:spcPct val="100000"/>
              </a:lnSpc>
              <a:buFont typeface="Wingdings" panose="05000000000000000000" pitchFamily="2" charset="2"/>
              <a:buChar char="q"/>
              <a:defRPr sz="3200" b="1" i="0" baseline="0">
                <a:latin typeface="Times New Roman" panose="02020603050405020304" pitchFamily="18" charset="0"/>
                <a:ea typeface="微软雅黑" panose="020B0503020204020204" pitchFamily="34" charset="-122"/>
              </a:defRPr>
            </a:lvl1pPr>
            <a:lvl2pPr marL="685800" indent="-228600">
              <a:lnSpc>
                <a:spcPct val="100000"/>
              </a:lnSpc>
              <a:buFont typeface="Wingdings" panose="05000000000000000000" pitchFamily="2" charset="2"/>
              <a:buChar char="v"/>
              <a:defRPr sz="2800" b="1" i="0" baseline="0">
                <a:latin typeface="Times New Roman" panose="02020603050405020304" pitchFamily="18" charset="0"/>
                <a:ea typeface="楷体" panose="02010609060101010101" pitchFamily="49" charset="-122"/>
              </a:defRPr>
            </a:lvl2pPr>
            <a:lvl3pPr marL="1143000" indent="-228600">
              <a:lnSpc>
                <a:spcPct val="100000"/>
              </a:lnSpc>
              <a:buFont typeface="Wingdings" panose="05000000000000000000" pitchFamily="2" charset="2"/>
              <a:buChar char="Ø"/>
              <a:defRPr sz="2400" b="1" i="0" baseline="0">
                <a:latin typeface="Times New Roman" panose="02020603050405020304" pitchFamily="18" charset="0"/>
                <a:ea typeface="楷体" panose="02010609060101010101" pitchFamily="49" charset="-122"/>
              </a:defRPr>
            </a:lvl3pPr>
            <a:lvl4pPr>
              <a:lnSpc>
                <a:spcPct val="100000"/>
              </a:lnSpc>
              <a:defRPr sz="2000" b="1" i="0" baseline="0">
                <a:latin typeface="Times New Roman" panose="02020603050405020304" pitchFamily="18" charset="0"/>
                <a:ea typeface="楷体" panose="02010609060101010101" pitchFamily="49" charset="-122"/>
              </a:defRPr>
            </a:lvl4pPr>
            <a:lvl5pPr>
              <a:lnSpc>
                <a:spcPct val="100000"/>
              </a:lnSpc>
              <a:defRPr sz="2000" b="1" i="0" baseline="0">
                <a:latin typeface="Times New Roman" panose="02020603050405020304" pitchFamily="18" charset="0"/>
                <a:ea typeface="楷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11"/>
          </p:nvPr>
        </p:nvSpPr>
        <p:spPr>
          <a:xfrm>
            <a:off x="4038600" y="6417994"/>
            <a:ext cx="4114800" cy="365125"/>
          </a:xfrm>
        </p:spPr>
        <p:txBody>
          <a:bodyPr/>
          <a:lstStyle/>
          <a:p>
            <a:r>
              <a:rPr lang="zh-CN" altLang="en-US"/>
              <a:t>李诚 </a:t>
            </a:r>
            <a:r>
              <a:rPr lang="en-US" altLang="zh-CN"/>
              <a:t>@ </a:t>
            </a:r>
            <a:r>
              <a:rPr lang="zh-CN" altLang="en-US"/>
              <a:t>编译大赛分享 </a:t>
            </a:r>
            <a:r>
              <a:rPr lang="en-US" altLang="zh-CN"/>
              <a:t>2021</a:t>
            </a:r>
            <a:endParaRPr lang="zh-CN" altLang="en-US" dirty="0"/>
          </a:p>
        </p:txBody>
      </p:sp>
      <p:sp>
        <p:nvSpPr>
          <p:cNvPr id="7" name="日期占位符 6"/>
          <p:cNvSpPr>
            <a:spLocks noGrp="1"/>
          </p:cNvSpPr>
          <p:nvPr>
            <p:ph type="dt" sz="half" idx="10"/>
          </p:nvPr>
        </p:nvSpPr>
        <p:spPr>
          <a:xfrm>
            <a:off x="838200" y="6417994"/>
            <a:ext cx="2743200" cy="365125"/>
          </a:xfrm>
        </p:spPr>
        <p:txBody>
          <a:bodyPr/>
          <a:lstStyle/>
          <a:p>
            <a:fld id="{D90F87BE-1D58-46EE-AF33-9D8D12A696F4}" type="datetime1">
              <a:rPr lang="zh-CN" altLang="en-US" smtClean="0"/>
              <a:t>2025/3/19</a:t>
            </a:fld>
            <a:endParaRPr lang="zh-CN" altLang="en-US" dirty="0"/>
          </a:p>
        </p:txBody>
      </p:sp>
      <p:sp>
        <p:nvSpPr>
          <p:cNvPr id="8" name="日期占位符 3"/>
          <p:cNvSpPr txBox="1">
            <a:spLocks/>
          </p:cNvSpPr>
          <p:nvPr userDrawn="1"/>
        </p:nvSpPr>
        <p:spPr>
          <a:xfrm>
            <a:off x="8610600" y="6417994"/>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BA8DAD5-080E-4F4B-BDCA-510E78FA5A31}" type="slidenum">
              <a:rPr lang="en-US" altLang="zh-CN" smtClean="0"/>
              <a:pPr algn="r"/>
              <a:t>‹#›</a:t>
            </a:fld>
            <a:endParaRPr lang="zh-CN" altLang="en-US" dirty="0"/>
          </a:p>
        </p:txBody>
      </p:sp>
      <p:sp>
        <p:nvSpPr>
          <p:cNvPr id="9" name="矩形 8"/>
          <p:cNvSpPr/>
          <p:nvPr userDrawn="1"/>
        </p:nvSpPr>
        <p:spPr>
          <a:xfrm flipV="1">
            <a:off x="838200" y="1064805"/>
            <a:ext cx="7391400" cy="57600"/>
          </a:xfrm>
          <a:prstGeom prst="rect">
            <a:avLst/>
          </a:prstGeom>
          <a:gradFill flip="none" rotWithShape="1">
            <a:gsLst>
              <a:gs pos="78727">
                <a:srgbClr val="CAD9EB"/>
              </a:gs>
              <a:gs pos="70859">
                <a:srgbClr val="B6CBE4"/>
              </a:gs>
              <a:gs pos="63800">
                <a:srgbClr val="A4BFDD"/>
              </a:gs>
              <a:gs pos="0">
                <a:srgbClr val="034DA1"/>
              </a:gs>
              <a:gs pos="100000">
                <a:schemeClr val="bg1"/>
              </a:gs>
            </a:gsLst>
            <a:lin ang="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9599" y="383902"/>
            <a:ext cx="3577051" cy="720000"/>
          </a:xfrm>
          <a:prstGeom prst="rect">
            <a:avLst/>
          </a:prstGeom>
        </p:spPr>
      </p:pic>
      <p:sp>
        <p:nvSpPr>
          <p:cNvPr id="11" name="标题 1"/>
          <p:cNvSpPr>
            <a:spLocks noGrp="1"/>
          </p:cNvSpPr>
          <p:nvPr>
            <p:ph type="title"/>
          </p:nvPr>
        </p:nvSpPr>
        <p:spPr>
          <a:xfrm>
            <a:off x="839788" y="324485"/>
            <a:ext cx="10515600" cy="685800"/>
          </a:xfrm>
        </p:spPr>
        <p:txBody>
          <a:bodyPr>
            <a:normAutofit/>
          </a:bodyPr>
          <a:lstStyle>
            <a:lvl1pPr>
              <a:defRPr sz="3600" b="1" baseline="0">
                <a:solidFill>
                  <a:srgbClr val="034DA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550046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l="3723" t="22011" r="24791" b="46455"/>
          <a:stretch>
            <a:fillRect/>
          </a:stretch>
        </p:blipFill>
        <p:spPr bwMode="auto">
          <a:xfrm>
            <a:off x="10350500" y="5245101"/>
            <a:ext cx="2523067" cy="1979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6998950"/>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190005" y="1052944"/>
            <a:ext cx="11792198" cy="5229103"/>
          </a:xfrm>
        </p:spPr>
        <p:txBody>
          <a:bodyPr/>
          <a:lstStyle>
            <a:lvl1pPr>
              <a:lnSpc>
                <a:spcPct val="114000"/>
              </a:lnSpc>
              <a:defRPr sz="3000" baseline="0">
                <a:latin typeface="Times New Roman" panose="02020603050405020304" pitchFamily="18" charset="0"/>
              </a:defRPr>
            </a:lvl1pPr>
            <a:lvl2pPr>
              <a:lnSpc>
                <a:spcPct val="114000"/>
              </a:lnSpc>
              <a:defRPr sz="2800" baseline="0">
                <a:latin typeface="Times New Roman" panose="02020603050405020304" pitchFamily="18" charset="0"/>
                <a:ea typeface="楷体" panose="02010609060101010101" pitchFamily="49" charset="-122"/>
              </a:defRPr>
            </a:lvl2pPr>
            <a:lvl3pPr>
              <a:lnSpc>
                <a:spcPct val="114000"/>
              </a:lnSpc>
              <a:defRPr sz="2400" baseline="0">
                <a:latin typeface="Times New Roman" panose="02020603050405020304" pitchFamily="18" charset="0"/>
                <a:ea typeface="楷体" panose="02010609060101010101" pitchFamily="49" charset="-122"/>
              </a:defRPr>
            </a:lvl3pPr>
            <a:lvl4pPr>
              <a:lnSpc>
                <a:spcPct val="114000"/>
              </a:lnSpc>
              <a:defRPr sz="2400" baseline="0">
                <a:latin typeface="Times New Roman" panose="02020603050405020304" pitchFamily="18" charset="0"/>
                <a:ea typeface="楷体" panose="02010609060101010101" pitchFamily="49" charset="-122"/>
              </a:defRPr>
            </a:lvl4pPr>
            <a:lvl5pPr>
              <a:lnSpc>
                <a:spcPct val="114000"/>
              </a:lnSpc>
              <a:defRPr sz="2400" baseline="0">
                <a:latin typeface="Times New Roman" panose="02020603050405020304" pitchFamily="18" charset="0"/>
                <a:ea typeface="楷体" panose="02010609060101010101" pitchFamily="49"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0"/>
          <p:cNvSpPr>
            <a:spLocks noGrp="1"/>
          </p:cNvSpPr>
          <p:nvPr>
            <p:ph type="title"/>
          </p:nvPr>
        </p:nvSpPr>
        <p:spPr>
          <a:xfrm>
            <a:off x="838200" y="64655"/>
            <a:ext cx="9564584" cy="738893"/>
          </a:xfrm>
          <a:prstGeom prst="rect">
            <a:avLst/>
          </a:prstGeom>
        </p:spPr>
        <p:txBody>
          <a:bodyPr vert="horz" lIns="91440" tIns="45720" rIns="91440" bIns="45720" rtlCol="0" anchor="ctr">
            <a:normAutofit/>
          </a:bodyPr>
          <a:lstStyle>
            <a:lvl1pPr>
              <a:defRPr baseline="0">
                <a:latin typeface="Times New Roman" panose="02020603050405020304" pitchFamily="18" charset="0"/>
              </a:defRPr>
            </a:lvl1pPr>
          </a:lstStyle>
          <a:p>
            <a:r>
              <a:rPr lang="en-US" dirty="0"/>
              <a:t>Click to edit Master title style</a:t>
            </a:r>
          </a:p>
        </p:txBody>
      </p:sp>
      <p:grpSp>
        <p:nvGrpSpPr>
          <p:cNvPr id="6" name="组合 18"/>
          <p:cNvGrpSpPr>
            <a:grpSpLocks/>
          </p:cNvGrpSpPr>
          <p:nvPr userDrawn="1"/>
        </p:nvGrpSpPr>
        <p:grpSpPr bwMode="auto">
          <a:xfrm>
            <a:off x="164819" y="108495"/>
            <a:ext cx="528637" cy="580940"/>
            <a:chOff x="1131485" y="2234042"/>
            <a:chExt cx="1607262" cy="1607262"/>
          </a:xfrm>
          <a:effectLst>
            <a:outerShdw blurRad="127000" dist="50800" dir="5400000" algn="ctr" rotWithShape="0">
              <a:srgbClr val="000000">
                <a:alpha val="43137"/>
              </a:srgbClr>
            </a:outerShdw>
          </a:effectLst>
        </p:grpSpPr>
        <p:sp>
          <p:nvSpPr>
            <p:cNvPr id="8" name="椭圆 7"/>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effectLst>
                  <a:outerShdw blurRad="38100" dist="38100" dir="2700000" algn="tl">
                    <a:srgbClr val="000000">
                      <a:alpha val="43137"/>
                    </a:srgbClr>
                  </a:outerShdw>
                </a:effectLst>
              </a:endParaRPr>
            </a:p>
          </p:txBody>
        </p:sp>
        <p:sp>
          <p:nvSpPr>
            <p:cNvPr id="10" name="椭圆 9"/>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effectLst>
                  <a:outerShdw blurRad="38100" dist="38100" dir="2700000" algn="tl">
                    <a:srgbClr val="000000">
                      <a:alpha val="43137"/>
                    </a:srgbClr>
                  </a:outerShdw>
                </a:effectLst>
              </a:endParaRPr>
            </a:p>
          </p:txBody>
        </p:sp>
        <p:sp>
          <p:nvSpPr>
            <p:cNvPr id="11" name="KSO_Shape"/>
            <p:cNvSpPr>
              <a:spLocks noChangeArrowheads="1"/>
            </p:cNvSpPr>
            <p:nvPr/>
          </p:nvSpPr>
          <p:spPr bwMode="auto">
            <a:xfrm>
              <a:off x="1480150" y="2597150"/>
              <a:ext cx="909932" cy="881046"/>
            </a:xfrm>
            <a:custGeom>
              <a:avLst/>
              <a:gdLst>
                <a:gd name="T0" fmla="*/ 85166 w 8965002"/>
                <a:gd name="T1" fmla="*/ 37181 h 8673857"/>
                <a:gd name="T2" fmla="*/ 87604 w 8965002"/>
                <a:gd name="T3" fmla="*/ 37181 h 8673857"/>
                <a:gd name="T4" fmla="*/ 91627 w 8965002"/>
                <a:gd name="T5" fmla="*/ 44813 h 8673857"/>
                <a:gd name="T6" fmla="*/ 71741 w 8965002"/>
                <a:gd name="T7" fmla="*/ 74799 h 8673857"/>
                <a:gd name="T8" fmla="*/ 67060 w 8965002"/>
                <a:gd name="T9" fmla="*/ 77123 h 8673857"/>
                <a:gd name="T10" fmla="*/ 55376 w 8965002"/>
                <a:gd name="T11" fmla="*/ 77123 h 8673857"/>
                <a:gd name="T12" fmla="*/ 55376 w 8965002"/>
                <a:gd name="T13" fmla="*/ 86576 h 8673857"/>
                <a:gd name="T14" fmla="*/ 53828 w 8965002"/>
                <a:gd name="T15" fmla="*/ 89133 h 8673857"/>
                <a:gd name="T16" fmla="*/ 52397 w 8965002"/>
                <a:gd name="T17" fmla="*/ 89482 h 8673857"/>
                <a:gd name="T18" fmla="*/ 50579 w 8965002"/>
                <a:gd name="T19" fmla="*/ 88939 h 8673857"/>
                <a:gd name="T20" fmla="*/ 41487 w 8965002"/>
                <a:gd name="T21" fmla="*/ 82779 h 8673857"/>
                <a:gd name="T22" fmla="*/ 32588 w 8965002"/>
                <a:gd name="T23" fmla="*/ 88939 h 8673857"/>
                <a:gd name="T24" fmla="*/ 29339 w 8965002"/>
                <a:gd name="T25" fmla="*/ 89133 h 8673857"/>
                <a:gd name="T26" fmla="*/ 27675 w 8965002"/>
                <a:gd name="T27" fmla="*/ 86576 h 8673857"/>
                <a:gd name="T28" fmla="*/ 27675 w 8965002"/>
                <a:gd name="T29" fmla="*/ 62944 h 8673857"/>
                <a:gd name="T30" fmla="*/ 32666 w 8965002"/>
                <a:gd name="T31" fmla="*/ 52948 h 8673857"/>
                <a:gd name="T32" fmla="*/ 34252 w 8965002"/>
                <a:gd name="T33" fmla="*/ 52522 h 8673857"/>
                <a:gd name="T34" fmla="*/ 58626 w 8965002"/>
                <a:gd name="T35" fmla="*/ 52522 h 8673857"/>
                <a:gd name="T36" fmla="*/ 55299 w 8965002"/>
                <a:gd name="T37" fmla="*/ 64803 h 8673857"/>
                <a:gd name="T38" fmla="*/ 64158 w 8965002"/>
                <a:gd name="T39" fmla="*/ 64803 h 8673857"/>
                <a:gd name="T40" fmla="*/ 85166 w 8965002"/>
                <a:gd name="T41" fmla="*/ 37181 h 8673857"/>
                <a:gd name="T42" fmla="*/ 62943 w 8965002"/>
                <a:gd name="T43" fmla="*/ 1 h 8673857"/>
                <a:gd name="T44" fmla="*/ 84463 w 8965002"/>
                <a:gd name="T45" fmla="*/ 1420 h 8673857"/>
                <a:gd name="T46" fmla="*/ 88370 w 8965002"/>
                <a:gd name="T47" fmla="*/ 9128 h 8673857"/>
                <a:gd name="T48" fmla="*/ 63960 w 8965002"/>
                <a:gd name="T49" fmla="*/ 41009 h 8673857"/>
                <a:gd name="T50" fmla="*/ 59550 w 8965002"/>
                <a:gd name="T51" fmla="*/ 43101 h 8673857"/>
                <a:gd name="T52" fmla="*/ 22760 w 8965002"/>
                <a:gd name="T53" fmla="*/ 43101 h 8673857"/>
                <a:gd name="T54" fmla="*/ 11851 w 8965002"/>
                <a:gd name="T55" fmla="*/ 56504 h 8673857"/>
                <a:gd name="T56" fmla="*/ 18543 w 8965002"/>
                <a:gd name="T57" fmla="*/ 64213 h 8673857"/>
                <a:gd name="T58" fmla="*/ 21483 w 8965002"/>
                <a:gd name="T59" fmla="*/ 64794 h 8673857"/>
                <a:gd name="T60" fmla="*/ 21483 w 8965002"/>
                <a:gd name="T61" fmla="*/ 77113 h 8673857"/>
                <a:gd name="T62" fmla="*/ 554 w 8965002"/>
                <a:gd name="T63" fmla="*/ 59022 h 8673857"/>
                <a:gd name="T64" fmla="*/ 670 w 8965002"/>
                <a:gd name="T65" fmla="*/ 48796 h 8673857"/>
                <a:gd name="T66" fmla="*/ 27982 w 8965002"/>
                <a:gd name="T67" fmla="*/ 6920 h 8673857"/>
                <a:gd name="T68" fmla="*/ 36222 w 8965002"/>
                <a:gd name="T69" fmla="*/ 2349 h 8673857"/>
                <a:gd name="T70" fmla="*/ 62943 w 8965002"/>
                <a:gd name="T71" fmla="*/ 1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069821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08B29AA-D9D1-4CB7-8FE1-7A45038A3966}"/>
              </a:ext>
            </a:extLst>
          </p:cNvPr>
          <p:cNvPicPr>
            <a:picLocks noChangeAspect="1"/>
          </p:cNvPicPr>
          <p:nvPr userDrawn="1"/>
        </p:nvPicPr>
        <p:blipFill rotWithShape="1">
          <a:blip r:embed="rId9"/>
          <a:srcRect b="87354"/>
          <a:stretch/>
        </p:blipFill>
        <p:spPr>
          <a:xfrm>
            <a:off x="-12336" y="0"/>
            <a:ext cx="12204336" cy="867266"/>
          </a:xfrm>
          <a:prstGeom prst="rect">
            <a:avLst/>
          </a:prstGeom>
        </p:spPr>
      </p:pic>
      <p:sp>
        <p:nvSpPr>
          <p:cNvPr id="2" name="标题占位符 1">
            <a:extLst>
              <a:ext uri="{FF2B5EF4-FFF2-40B4-BE49-F238E27FC236}">
                <a16:creationId xmlns:a16="http://schemas.microsoft.com/office/drawing/2014/main" id="{364C70CB-DE1A-D04F-8908-DC4221A78FA3}"/>
              </a:ext>
            </a:extLst>
          </p:cNvPr>
          <p:cNvSpPr>
            <a:spLocks noGrp="1"/>
          </p:cNvSpPr>
          <p:nvPr>
            <p:ph type="title"/>
          </p:nvPr>
        </p:nvSpPr>
        <p:spPr>
          <a:xfrm>
            <a:off x="488888" y="136525"/>
            <a:ext cx="6279557" cy="614913"/>
          </a:xfrm>
          <a:prstGeom prst="rect">
            <a:avLst/>
          </a:prstGeom>
        </p:spPr>
        <p:txBody>
          <a:bodyPr vert="horz" lIns="91440" tIns="45720" rIns="91440" bIns="45720" rtlCol="0" anchor="ctr">
            <a:no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209355BF-9FC3-394F-B74D-420B3018414B}"/>
              </a:ext>
            </a:extLst>
          </p:cNvPr>
          <p:cNvSpPr>
            <a:spLocks noGrp="1"/>
          </p:cNvSpPr>
          <p:nvPr>
            <p:ph type="body" idx="1"/>
          </p:nvPr>
        </p:nvSpPr>
        <p:spPr>
          <a:xfrm>
            <a:off x="488887" y="1249378"/>
            <a:ext cx="11171976" cy="4927585"/>
          </a:xfrm>
          <a:prstGeom prst="rect">
            <a:avLst/>
          </a:prstGeom>
        </p:spPr>
        <p:txBody>
          <a:bodyPr vert="horz" lIns="91440" tIns="45720" rIns="91440" bIns="45720" rtlCol="0">
            <a:normAutofit/>
          </a:bodyPr>
          <a:lstStyle/>
          <a:p>
            <a:r>
              <a:rPr kumimoji="1" lang="zh-CN" altLang="en-US" dirty="0"/>
              <a:t>编辑母版文本样式
第二级
第三级
第四级
第五级</a:t>
            </a:r>
          </a:p>
        </p:txBody>
      </p:sp>
      <p:sp>
        <p:nvSpPr>
          <p:cNvPr id="4" name="日期占位符 3">
            <a:extLst>
              <a:ext uri="{FF2B5EF4-FFF2-40B4-BE49-F238E27FC236}">
                <a16:creationId xmlns:a16="http://schemas.microsoft.com/office/drawing/2014/main" id="{7C5D9E0C-1630-F944-90DF-FFBE179B03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7FD09-88CF-9D44-96A3-70F37CDE5FE9}" type="datetimeFigureOut">
              <a:rPr kumimoji="1" lang="zh-CN" altLang="en-US" smtClean="0"/>
              <a:t>2025/3/19</a:t>
            </a:fld>
            <a:endParaRPr kumimoji="1" lang="zh-CN" altLang="en-US"/>
          </a:p>
        </p:txBody>
      </p:sp>
      <p:sp>
        <p:nvSpPr>
          <p:cNvPr id="5" name="页脚占位符 4">
            <a:extLst>
              <a:ext uri="{FF2B5EF4-FFF2-40B4-BE49-F238E27FC236}">
                <a16:creationId xmlns:a16="http://schemas.microsoft.com/office/drawing/2014/main" id="{5044FC2F-D62C-2A45-8C94-CF6973B391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BCF493C-EDE4-684B-B8F8-C9336DE26C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52A2C0-4A2C-6E4A-BE17-4F11EA265707}" type="slidenum">
              <a:rPr kumimoji="1" lang="zh-CN" altLang="en-US" smtClean="0"/>
              <a:t>‹#›</a:t>
            </a:fld>
            <a:endParaRPr kumimoji="1" lang="zh-CN" altLang="en-US"/>
          </a:p>
        </p:txBody>
      </p:sp>
      <p:pic>
        <p:nvPicPr>
          <p:cNvPr id="9" name="图片 8">
            <a:extLst>
              <a:ext uri="{FF2B5EF4-FFF2-40B4-BE49-F238E27FC236}">
                <a16:creationId xmlns:a16="http://schemas.microsoft.com/office/drawing/2014/main" id="{BB2EFFA8-38F7-49BE-96C6-A4CA7C2517E3}"/>
              </a:ext>
            </a:extLst>
          </p:cNvPr>
          <p:cNvPicPr>
            <a:picLocks noChangeAspect="1"/>
          </p:cNvPicPr>
          <p:nvPr userDrawn="1"/>
        </p:nvPicPr>
        <p:blipFill>
          <a:blip r:embed="rId10"/>
          <a:stretch>
            <a:fillRect/>
          </a:stretch>
        </p:blipFill>
        <p:spPr>
          <a:xfrm>
            <a:off x="10924786" y="117785"/>
            <a:ext cx="1126503" cy="112650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5975984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50" r:id="rId5"/>
    <p:sldLayoutId id="2147483661" r:id="rId6"/>
    <p:sldLayoutId id="2147483669" r:id="rId7"/>
  </p:sldLayoutIdLst>
  <p:txStyles>
    <p:titleStyle>
      <a:lvl1pPr algn="l" defTabSz="914400" rtl="0" eaLnBrk="1" latinLnBrk="0" hangingPunct="1">
        <a:lnSpc>
          <a:spcPct val="90000"/>
        </a:lnSpc>
        <a:spcBef>
          <a:spcPct val="0"/>
        </a:spcBef>
        <a:buNone/>
        <a:defRPr sz="3600" b="1"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5.xml"/><Relationship Id="rId5" Type="http://schemas.openxmlformats.org/officeDocument/2006/relationships/image" Target="../media/image10.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30.emf"/></Relationships>
</file>

<file path=ppt/slides/_rels/slide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30.emf"/><Relationship Id="rId4" Type="http://schemas.openxmlformats.org/officeDocument/2006/relationships/package" Target="../embeddings/Microsoft_Visio_Drawing3.vsdx"/></Relationships>
</file>

<file path=ppt/slides/_rels/slide1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mlDrawing" Target="../drawings/vmlDrawing1.vml"/><Relationship Id="rId1" Type="http://schemas.openxmlformats.org/officeDocument/2006/relationships/themeOverride" Target="../theme/themeOverride6.xml"/><Relationship Id="rId6" Type="http://schemas.openxmlformats.org/officeDocument/2006/relationships/image" Target="../media/image11.emf"/><Relationship Id="rId5" Type="http://schemas.openxmlformats.org/officeDocument/2006/relationships/package" Target="../embeddings/Microsoft_Visio_Drawing.vsdx"/><Relationship Id="rId4"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hemeOverride" Target="../theme/themeOverride7.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hyperlink" Target="https://www.gnu.org/software/bison/manual/bison.html" TargetMode="Externa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34.emf"/><Relationship Id="rId4" Type="http://schemas.openxmlformats.org/officeDocument/2006/relationships/package" Target="../embeddings/Microsoft_Word_Document.docx"/></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hemeOverride" Target="../theme/themeOverride8.xml"/></Relationships>
</file>

<file path=ppt/slides/_rels/slide1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c.runoob.com/front-end/854/" TargetMode="Externa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28.emf"/><Relationship Id="rId4" Type="http://schemas.openxmlformats.org/officeDocument/2006/relationships/package" Target="../embeddings/Microsoft_Visio_Drawing1.vsdx"/></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3.xm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a:xfrm>
            <a:off x="2185670" y="4373217"/>
            <a:ext cx="7820660" cy="2226403"/>
          </a:xfrm>
          <a:prstGeom prst="rect">
            <a:avLst/>
          </a:prstGeom>
        </p:spPr>
        <p:txBody>
          <a:bodyPr vert="horz" lIns="91440" tIns="45720" rIns="91440" bIns="45720" rtlCol="0" anchor="ctr">
            <a:normAutofit fontScale="62500" lnSpcReduction="20000"/>
            <a:scene3d>
              <a:camera prst="orthographicFront"/>
              <a:lightRig rig="harsh" dir="t"/>
            </a:scene3d>
            <a:sp3d extrusionH="57150" prstMaterial="matte">
              <a:bevelT w="63500" h="12700" prst="angle"/>
              <a:contourClr>
                <a:schemeClr val="bg1">
                  <a:lumMod val="65000"/>
                </a:schemeClr>
              </a:contourClr>
            </a:sp3d>
          </a:bodyPr>
          <a:lstStyle>
            <a:lvl1pPr algn="r" defTabSz="914400" rtl="0" eaLnBrk="1" latinLnBrk="0" hangingPunct="1">
              <a:spcBef>
                <a:spcPct val="0"/>
              </a:spcBef>
              <a:buNone/>
              <a:defRPr sz="4400" b="1" kern="1200">
                <a:solidFill>
                  <a:srgbClr val="0070C0"/>
                </a:solidFill>
                <a:latin typeface="微软雅黑" panose="020B0503020204020204" pitchFamily="34" charset="-122"/>
                <a:ea typeface="微软雅黑" panose="020B0503020204020204" pitchFamily="34" charset="-122"/>
                <a:cs typeface="+mj-cs"/>
              </a:defRPr>
            </a:lvl1pPr>
          </a:lstStyle>
          <a:p>
            <a:pPr algn="ctr">
              <a:lnSpc>
                <a:spcPct val="160000"/>
              </a:lnSpc>
              <a:defRPr/>
            </a:pPr>
            <a:r>
              <a:rPr lang="zh-CN" altLang="en-US" sz="3200" dirty="0">
                <a:solidFill>
                  <a:srgbClr val="000000"/>
                </a:solidFill>
              </a:rPr>
              <a:t>徐  伟</a:t>
            </a:r>
            <a:endParaRPr lang="en-US" altLang="zh-CN" sz="3200" dirty="0">
              <a:solidFill>
                <a:srgbClr val="000000"/>
              </a:solidFill>
            </a:endParaRPr>
          </a:p>
          <a:p>
            <a:pPr algn="ctr">
              <a:lnSpc>
                <a:spcPct val="160000"/>
              </a:lnSpc>
              <a:defRPr/>
            </a:pPr>
            <a:r>
              <a:rPr lang="zh-CN" altLang="en-US" sz="3200" dirty="0">
                <a:solidFill>
                  <a:srgbClr val="000000"/>
                </a:solidFill>
              </a:rPr>
              <a:t>国家高性能计算中心</a:t>
            </a:r>
            <a:r>
              <a:rPr lang="en-US" altLang="zh-CN" sz="3200" dirty="0">
                <a:solidFill>
                  <a:srgbClr val="000000"/>
                </a:solidFill>
              </a:rPr>
              <a:t>(</a:t>
            </a:r>
            <a:r>
              <a:rPr lang="zh-CN" altLang="en-US" sz="3200" dirty="0">
                <a:solidFill>
                  <a:srgbClr val="000000"/>
                </a:solidFill>
              </a:rPr>
              <a:t>合肥</a:t>
            </a:r>
            <a:r>
              <a:rPr lang="en-US" altLang="zh-CN" sz="3200" dirty="0">
                <a:solidFill>
                  <a:srgbClr val="000000"/>
                </a:solidFill>
              </a:rPr>
              <a:t>)</a:t>
            </a:r>
            <a:r>
              <a:rPr lang="zh-CN" altLang="en-US" sz="3200" dirty="0">
                <a:solidFill>
                  <a:srgbClr val="000000"/>
                </a:solidFill>
              </a:rPr>
              <a:t>、信息与计算机国家级实验教学示范中心</a:t>
            </a:r>
            <a:endParaRPr lang="en-US" altLang="zh-CN" sz="3200" dirty="0">
              <a:solidFill>
                <a:srgbClr val="000000"/>
              </a:solidFill>
            </a:endParaRPr>
          </a:p>
          <a:p>
            <a:pPr algn="ctr">
              <a:lnSpc>
                <a:spcPct val="160000"/>
              </a:lnSpc>
              <a:defRPr/>
            </a:pPr>
            <a:r>
              <a:rPr lang="zh-CN" altLang="en-US" sz="3200" dirty="0">
                <a:solidFill>
                  <a:srgbClr val="000000"/>
                </a:solidFill>
              </a:rPr>
              <a:t>计算机科学与技术学院</a:t>
            </a:r>
            <a:endParaRPr lang="en-US" altLang="zh-CN" sz="3200" dirty="0">
              <a:solidFill>
                <a:srgbClr val="000000"/>
              </a:solidFill>
            </a:endParaRPr>
          </a:p>
          <a:p>
            <a:pPr algn="ctr">
              <a:lnSpc>
                <a:spcPct val="160000"/>
              </a:lnSpc>
              <a:defRPr/>
            </a:pPr>
            <a:r>
              <a:rPr lang="en-US" altLang="zh-CN" sz="2400" dirty="0">
                <a:solidFill>
                  <a:srgbClr val="000000"/>
                </a:solidFill>
              </a:rPr>
              <a:t>2025</a:t>
            </a:r>
            <a:r>
              <a:rPr lang="zh-CN" altLang="en-US" sz="2400" dirty="0">
                <a:solidFill>
                  <a:srgbClr val="000000"/>
                </a:solidFill>
              </a:rPr>
              <a:t>年</a:t>
            </a:r>
            <a:r>
              <a:rPr lang="en-US" altLang="zh-CN" sz="2400" dirty="0">
                <a:solidFill>
                  <a:srgbClr val="000000"/>
                </a:solidFill>
              </a:rPr>
              <a:t>03</a:t>
            </a:r>
            <a:r>
              <a:rPr lang="zh-CN" altLang="en-US" sz="2400" dirty="0">
                <a:solidFill>
                  <a:srgbClr val="000000"/>
                </a:solidFill>
              </a:rPr>
              <a:t>月</a:t>
            </a:r>
            <a:r>
              <a:rPr lang="en-US" altLang="zh-CN" sz="2400" dirty="0">
                <a:solidFill>
                  <a:srgbClr val="000000"/>
                </a:solidFill>
              </a:rPr>
              <a:t>20</a:t>
            </a:r>
            <a:r>
              <a:rPr lang="zh-CN" altLang="en-US" sz="2400" dirty="0">
                <a:solidFill>
                  <a:srgbClr val="000000"/>
                </a:solidFill>
              </a:rPr>
              <a:t>日</a:t>
            </a:r>
          </a:p>
        </p:txBody>
      </p:sp>
      <p:sp>
        <p:nvSpPr>
          <p:cNvPr id="5" name="文本框 4">
            <a:extLst>
              <a:ext uri="{FF2B5EF4-FFF2-40B4-BE49-F238E27FC236}">
                <a16:creationId xmlns:a16="http://schemas.microsoft.com/office/drawing/2014/main" id="{627B8996-59F5-4D20-9D42-7546CDAC1725}"/>
              </a:ext>
            </a:extLst>
          </p:cNvPr>
          <p:cNvSpPr txBox="1"/>
          <p:nvPr/>
        </p:nvSpPr>
        <p:spPr>
          <a:xfrm>
            <a:off x="144000" y="144000"/>
            <a:ext cx="7606430"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微软雅黑" panose="020B0503020204020204" pitchFamily="34" charset="-122"/>
                <a:cs typeface="+mj-cs"/>
              </a:rPr>
              <a:t>2025</a:t>
            </a:r>
            <a:r>
              <a:rPr lang="zh-CN" altLang="en-US" sz="3600" b="1" dirty="0">
                <a:solidFill>
                  <a:schemeClr val="bg1"/>
                </a:solidFill>
                <a:latin typeface="Times New Roman" panose="02020603050405020304" pitchFamily="18" charset="0"/>
                <a:ea typeface="微软雅黑" panose="020B0503020204020204" pitchFamily="34" charset="-122"/>
                <a:cs typeface="+mj-cs"/>
              </a:rPr>
              <a:t>年春季学期</a:t>
            </a:r>
            <a:r>
              <a:rPr lang="en-US" altLang="zh-CN" sz="3600" b="1" dirty="0">
                <a:solidFill>
                  <a:schemeClr val="bg1"/>
                </a:solidFill>
                <a:latin typeface="Times New Roman" panose="02020603050405020304" pitchFamily="18" charset="0"/>
                <a:ea typeface="微软雅黑" panose="020B0503020204020204" pitchFamily="34" charset="-122"/>
                <a:cs typeface="+mj-cs"/>
              </a:rPr>
              <a:t>《</a:t>
            </a:r>
            <a:r>
              <a:rPr lang="zh-CN" altLang="en-US" sz="3600" b="1" dirty="0">
                <a:solidFill>
                  <a:schemeClr val="bg1"/>
                </a:solidFill>
                <a:latin typeface="Times New Roman" panose="02020603050405020304" pitchFamily="18" charset="0"/>
                <a:ea typeface="微软雅黑" panose="020B0503020204020204" pitchFamily="34" charset="-122"/>
                <a:cs typeface="+mj-cs"/>
              </a:rPr>
              <a:t>编译工程</a:t>
            </a:r>
            <a:r>
              <a:rPr lang="en-US" altLang="zh-CN" sz="3600" b="1" dirty="0">
                <a:solidFill>
                  <a:schemeClr val="bg1"/>
                </a:solidFill>
                <a:latin typeface="Times New Roman" panose="02020603050405020304" pitchFamily="18" charset="0"/>
                <a:ea typeface="微软雅黑" panose="020B0503020204020204" pitchFamily="34" charset="-122"/>
                <a:cs typeface="+mj-cs"/>
              </a:rPr>
              <a:t>》</a:t>
            </a:r>
          </a:p>
        </p:txBody>
      </p:sp>
      <p:sp>
        <p:nvSpPr>
          <p:cNvPr id="3" name="文本框 2">
            <a:extLst>
              <a:ext uri="{FF2B5EF4-FFF2-40B4-BE49-F238E27FC236}">
                <a16:creationId xmlns:a16="http://schemas.microsoft.com/office/drawing/2014/main" id="{9A01DE7A-16C4-45F2-BF5B-612E4F5A782C}"/>
              </a:ext>
            </a:extLst>
          </p:cNvPr>
          <p:cNvSpPr txBox="1"/>
          <p:nvPr/>
        </p:nvSpPr>
        <p:spPr>
          <a:xfrm>
            <a:off x="4080060" y="2164527"/>
            <a:ext cx="4031873" cy="2841804"/>
          </a:xfrm>
          <a:prstGeom prst="rect">
            <a:avLst/>
          </a:prstGeom>
          <a:noFill/>
        </p:spPr>
        <p:txBody>
          <a:bodyPr wrap="none" rtlCol="0">
            <a:spAutoFit/>
          </a:bodyPr>
          <a:lstStyle/>
          <a:p>
            <a:pPr algn="ctr">
              <a:lnSpc>
                <a:spcPct val="90000"/>
              </a:lnSpc>
              <a:spcBef>
                <a:spcPts val="1000"/>
              </a:spcBef>
            </a:pPr>
            <a:r>
              <a:rPr lang="zh-CN" altLang="en-US" sz="6000" b="1" dirty="0">
                <a:solidFill>
                  <a:srgbClr val="0070C0"/>
                </a:solidFill>
                <a:latin typeface="微软雅黑" panose="020B0503020204020204" pitchFamily="34" charset="-122"/>
                <a:ea typeface="微软雅黑" panose="020B0503020204020204" pitchFamily="34" charset="-122"/>
                <a:cs typeface="+mj-cs"/>
              </a:rPr>
              <a:t>语言解析器</a:t>
            </a:r>
            <a:endParaRPr lang="en-US" altLang="zh-CN" sz="6000" b="1" dirty="0">
              <a:solidFill>
                <a:srgbClr val="0070C0"/>
              </a:solidFill>
              <a:latin typeface="微软雅黑" panose="020B0503020204020204" pitchFamily="34" charset="-122"/>
              <a:ea typeface="微软雅黑" panose="020B0503020204020204" pitchFamily="34" charset="-122"/>
              <a:cs typeface="+mj-cs"/>
            </a:endParaRPr>
          </a:p>
          <a:p>
            <a:pPr algn="ctr">
              <a:lnSpc>
                <a:spcPct val="90000"/>
              </a:lnSpc>
              <a:spcBef>
                <a:spcPts val="1000"/>
              </a:spcBef>
            </a:pPr>
            <a:r>
              <a:rPr lang="zh-CN" altLang="en-US" sz="6000" b="1" dirty="0">
                <a:solidFill>
                  <a:srgbClr val="0070C0"/>
                </a:solidFill>
                <a:latin typeface="微软雅黑" panose="020B0503020204020204" pitchFamily="34" charset="-122"/>
                <a:ea typeface="微软雅黑" panose="020B0503020204020204" pitchFamily="34" charset="-122"/>
                <a:cs typeface="+mj-cs"/>
              </a:rPr>
              <a:t>实验讲解</a:t>
            </a:r>
          </a:p>
          <a:p>
            <a:pPr algn="ctr">
              <a:lnSpc>
                <a:spcPct val="90000"/>
              </a:lnSpc>
              <a:spcBef>
                <a:spcPts val="1000"/>
              </a:spcBef>
            </a:pPr>
            <a:endParaRPr lang="zh-CN" altLang="en-US" sz="6000" b="1" dirty="0">
              <a:solidFill>
                <a:srgbClr val="0070C0"/>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82017535"/>
      </p:ext>
    </p:extLst>
  </p:cSld>
  <p:clrMapOvr>
    <a:masterClrMapping/>
  </p:clrMapOvr>
  <mc:AlternateContent xmlns:mc="http://schemas.openxmlformats.org/markup-compatibility/2006" xmlns:p14="http://schemas.microsoft.com/office/powerpoint/2010/main">
    <mc:Choice Requires="p14">
      <p:transition p14:dur="0" advTm="14225"/>
    </mc:Choice>
    <mc:Fallback xmlns="">
      <p:transition advTm="1422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r>
              <a:rPr lang="zh-CN" altLang="en-US" dirty="0"/>
              <a:t>运行输出的结果</a:t>
            </a:r>
            <a:endParaRPr lang="en-US" altLang="zh-CN" dirty="0"/>
          </a:p>
          <a:p>
            <a:endParaRPr lang="en-US" altLang="zh-CN" dirty="0"/>
          </a:p>
          <a:p>
            <a:endParaRPr lang="en-US" altLang="zh-CN" dirty="0"/>
          </a:p>
          <a:p>
            <a:endParaRPr lang="en-US" altLang="zh-CN" dirty="0"/>
          </a:p>
          <a:p>
            <a:endParaRPr lang="en-US" altLang="zh-CN" dirty="0"/>
          </a:p>
          <a:p>
            <a:r>
              <a:rPr lang="zh-CN" altLang="en-US" dirty="0"/>
              <a:t>实验平台评测结果</a:t>
            </a:r>
            <a:endParaRPr lang="en-US" altLang="zh-CN" dirty="0"/>
          </a:p>
          <a:p>
            <a:endParaRPr lang="en-US" dirty="0"/>
          </a:p>
        </p:txBody>
      </p:sp>
      <p:sp>
        <p:nvSpPr>
          <p:cNvPr id="4" name="标题 3"/>
          <p:cNvSpPr>
            <a:spLocks noGrp="1"/>
          </p:cNvSpPr>
          <p:nvPr>
            <p:ph type="title"/>
          </p:nvPr>
        </p:nvSpPr>
        <p:spPr/>
        <p:txBody>
          <a:bodyPr>
            <a:normAutofit/>
          </a:bodyPr>
          <a:lstStyle/>
          <a:p>
            <a:r>
              <a:rPr lang="en-US" altLang="zh-CN" dirty="0">
                <a:latin typeface="微软雅黑" panose="020B0503020204020204" pitchFamily="34" charset="-122"/>
              </a:rPr>
              <a:t>Lab 2 IR</a:t>
            </a:r>
            <a:r>
              <a:rPr lang="zh-CN" altLang="en-US" dirty="0">
                <a:latin typeface="微软雅黑" panose="020B0503020204020204" pitchFamily="34" charset="-122"/>
              </a:rPr>
              <a:t>自动生成</a:t>
            </a:r>
            <a:endParaRPr lang="en-US" dirty="0">
              <a:latin typeface="微软雅黑" panose="020B0503020204020204" pitchFamily="34" charset="-122"/>
            </a:endParaRPr>
          </a:p>
        </p:txBody>
      </p:sp>
      <p:pic>
        <p:nvPicPr>
          <p:cNvPr id="14" name="图片 13">
            <a:extLst>
              <a:ext uri="{FF2B5EF4-FFF2-40B4-BE49-F238E27FC236}">
                <a16:creationId xmlns:a16="http://schemas.microsoft.com/office/drawing/2014/main" id="{53686629-5F46-41B5-A5DA-3149512A0902}"/>
              </a:ext>
            </a:extLst>
          </p:cNvPr>
          <p:cNvPicPr>
            <a:picLocks noChangeAspect="1"/>
          </p:cNvPicPr>
          <p:nvPr/>
        </p:nvPicPr>
        <p:blipFill>
          <a:blip r:embed="rId4"/>
          <a:stretch>
            <a:fillRect/>
          </a:stretch>
        </p:blipFill>
        <p:spPr>
          <a:xfrm>
            <a:off x="3797897" y="3695400"/>
            <a:ext cx="4596205" cy="3013256"/>
          </a:xfrm>
          <a:prstGeom prst="rect">
            <a:avLst/>
          </a:prstGeom>
        </p:spPr>
      </p:pic>
      <p:pic>
        <p:nvPicPr>
          <p:cNvPr id="15" name="图片 14">
            <a:extLst>
              <a:ext uri="{FF2B5EF4-FFF2-40B4-BE49-F238E27FC236}">
                <a16:creationId xmlns:a16="http://schemas.microsoft.com/office/drawing/2014/main" id="{AE797C8D-D4E8-4092-B289-79C3291B13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5471" y="1213837"/>
            <a:ext cx="4001058" cy="2286319"/>
          </a:xfrm>
          <a:prstGeom prst="rect">
            <a:avLst/>
          </a:prstGeom>
        </p:spPr>
      </p:pic>
    </p:spTree>
    <p:extLst>
      <p:ext uri="{BB962C8B-B14F-4D97-AF65-F5344CB8AC3E}">
        <p14:creationId xmlns:p14="http://schemas.microsoft.com/office/powerpoint/2010/main" val="55279276"/>
      </p:ext>
    </p:extLst>
  </p:cSld>
  <p:clrMapOvr>
    <a:overrideClrMapping bg1="lt1" tx1="dk1" bg2="lt2" tx2="dk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20" name="文本框 19">
            <a:extLst>
              <a:ext uri="{FF2B5EF4-FFF2-40B4-BE49-F238E27FC236}">
                <a16:creationId xmlns:a16="http://schemas.microsoft.com/office/drawing/2014/main" id="{4EE9B877-0777-4F6C-9002-54F298070704}"/>
              </a:ext>
            </a:extLst>
          </p:cNvPr>
          <p:cNvSpPr txBox="1"/>
          <p:nvPr/>
        </p:nvSpPr>
        <p:spPr>
          <a:xfrm>
            <a:off x="4540510" y="2426574"/>
            <a:ext cx="3737729" cy="1815882"/>
          </a:xfrm>
          <a:prstGeom prst="rect">
            <a:avLst/>
          </a:prstGeom>
          <a:noFill/>
        </p:spPr>
        <p:txBody>
          <a:bodyPr wrap="square">
            <a:spAutoFit/>
          </a:bodyPr>
          <a:lstStyle/>
          <a:p>
            <a:r>
              <a:rPr lang="en-US" altLang="zh-CN" sz="1600" b="0" dirty="0">
                <a:solidFill>
                  <a:srgbClr val="0000FF"/>
                </a:solidFill>
                <a:effectLst/>
                <a:latin typeface="Consolas" panose="020B0609020204030204" pitchFamily="49" charset="0"/>
              </a:rPr>
              <a:t>int</a:t>
            </a:r>
            <a:r>
              <a:rPr lang="en-US" altLang="zh-CN" sz="1600" b="0" dirty="0">
                <a:solidFill>
                  <a:srgbClr val="000000"/>
                </a:solidFill>
                <a:effectLst/>
                <a:latin typeface="Consolas" panose="020B0609020204030204" pitchFamily="49" charset="0"/>
              </a:rPr>
              <a:t> </a:t>
            </a:r>
            <a:r>
              <a:rPr lang="en-US" altLang="zh-CN" sz="1600" b="0" dirty="0" err="1">
                <a:solidFill>
                  <a:srgbClr val="74531F"/>
                </a:solidFill>
                <a:effectLst/>
                <a:latin typeface="Consolas" panose="020B0609020204030204" pitchFamily="49" charset="0"/>
              </a:rPr>
              <a:t>yyparse</a:t>
            </a:r>
            <a:r>
              <a:rPr lang="en-US" altLang="zh-CN" sz="1600" b="0" dirty="0">
                <a:solidFill>
                  <a:srgbClr val="000000"/>
                </a:solidFill>
                <a:effectLst/>
                <a:latin typeface="Consolas" panose="020B0609020204030204" pitchFamily="49" charset="0"/>
              </a:rPr>
              <a:t>();</a:t>
            </a:r>
          </a:p>
          <a:p>
            <a:br>
              <a:rPr lang="en-US" altLang="zh-CN" sz="1600" b="0" dirty="0">
                <a:solidFill>
                  <a:srgbClr val="000000"/>
                </a:solidFill>
                <a:effectLst/>
                <a:latin typeface="Consolas" panose="020B0609020204030204" pitchFamily="49" charset="0"/>
              </a:rPr>
            </a:br>
            <a:r>
              <a:rPr lang="en-US" altLang="zh-CN" sz="1600" b="0" dirty="0">
                <a:solidFill>
                  <a:srgbClr val="0000FF"/>
                </a:solidFill>
                <a:effectLst/>
                <a:latin typeface="Consolas" panose="020B0609020204030204" pitchFamily="49" charset="0"/>
              </a:rPr>
              <a:t>int</a:t>
            </a:r>
            <a:r>
              <a:rPr lang="en-US" altLang="zh-CN" sz="1600" b="0" dirty="0">
                <a:solidFill>
                  <a:srgbClr val="000000"/>
                </a:solidFill>
                <a:effectLst/>
                <a:latin typeface="Consolas" panose="020B0609020204030204" pitchFamily="49" charset="0"/>
              </a:rPr>
              <a:t> </a:t>
            </a:r>
            <a:r>
              <a:rPr lang="en-US" altLang="zh-CN" sz="1600" b="0" dirty="0">
                <a:solidFill>
                  <a:srgbClr val="74531F"/>
                </a:solidFill>
                <a:effectLst/>
                <a:latin typeface="Consolas" panose="020B0609020204030204" pitchFamily="49" charset="0"/>
              </a:rPr>
              <a:t>main</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74531F"/>
                </a:solidFill>
                <a:effectLst/>
                <a:latin typeface="Consolas" panose="020B0609020204030204" pitchFamily="49" charset="0"/>
              </a:rPr>
              <a:t>yyparse</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return</a:t>
            </a:r>
            <a:r>
              <a:rPr lang="en-US" altLang="zh-CN" sz="1600" b="0" dirty="0">
                <a:solidFill>
                  <a:srgbClr val="000000"/>
                </a:solidFill>
                <a:effectLst/>
                <a:latin typeface="Consolas" panose="020B0609020204030204" pitchFamily="49" charset="0"/>
              </a:rPr>
              <a:t> </a:t>
            </a:r>
            <a:r>
              <a:rPr lang="en-US" altLang="zh-CN" sz="1600" b="0" dirty="0">
                <a:solidFill>
                  <a:srgbClr val="098658"/>
                </a:solidFill>
                <a:effectLst/>
                <a:latin typeface="Consolas" panose="020B0609020204030204" pitchFamily="49" charset="0"/>
              </a:rPr>
              <a:t>0</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a:t>
            </a:r>
          </a:p>
        </p:txBody>
      </p:sp>
      <p:sp>
        <p:nvSpPr>
          <p:cNvPr id="6" name="内容占位符 4">
            <a:extLst>
              <a:ext uri="{FF2B5EF4-FFF2-40B4-BE49-F238E27FC236}">
                <a16:creationId xmlns:a16="http://schemas.microsoft.com/office/drawing/2014/main" id="{0A4600CC-8518-4811-8B37-2654EDCCF584}"/>
              </a:ext>
            </a:extLst>
          </p:cNvPr>
          <p:cNvSpPr>
            <a:spLocks noGrp="1"/>
          </p:cNvSpPr>
          <p:nvPr>
            <p:ph sz="quarter" idx="13"/>
          </p:nvPr>
        </p:nvSpPr>
        <p:spPr>
          <a:xfrm>
            <a:off x="190005" y="1052944"/>
            <a:ext cx="4090165" cy="5229103"/>
          </a:xfrm>
        </p:spPr>
        <p:txBody>
          <a:bodyPr>
            <a:normAutofit/>
          </a:bodyPr>
          <a:lstStyle/>
          <a:p>
            <a:pPr marL="0" lvl="1" indent="0">
              <a:lnSpc>
                <a:spcPct val="120000"/>
              </a:lnSpc>
              <a:buNone/>
            </a:pPr>
            <a:r>
              <a:rPr lang="en-US" altLang="zh-CN" dirty="0" err="1"/>
              <a:t>diver.c</a:t>
            </a:r>
            <a:r>
              <a:rPr lang="en-US" altLang="zh-CN" dirty="0"/>
              <a:t>	</a:t>
            </a:r>
            <a:r>
              <a:rPr lang="zh-CN" altLang="en-US" dirty="0"/>
              <a:t>驱动文件</a:t>
            </a:r>
            <a:endParaRPr lang="en-US" altLang="zh-CN" dirty="0"/>
          </a:p>
        </p:txBody>
      </p:sp>
    </p:spTree>
    <p:extLst>
      <p:ext uri="{BB962C8B-B14F-4D97-AF65-F5344CB8AC3E}">
        <p14:creationId xmlns:p14="http://schemas.microsoft.com/office/powerpoint/2010/main" val="37643704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nSpc>
                <a:spcPct val="120000"/>
              </a:lnSpc>
            </a:pPr>
            <a:r>
              <a:rPr lang="en-US" altLang="zh-CN" dirty="0"/>
              <a:t>Flex</a:t>
            </a:r>
            <a:r>
              <a:rPr lang="zh-CN" altLang="en-US" dirty="0"/>
              <a:t>与</a:t>
            </a:r>
            <a:r>
              <a:rPr lang="en-US" altLang="zh-CN" dirty="0" err="1"/>
              <a:t>Bision</a:t>
            </a:r>
            <a:r>
              <a:rPr lang="zh-CN" altLang="en-US" dirty="0"/>
              <a:t>协同工作完成四则运算</a:t>
            </a:r>
            <a:r>
              <a:rPr lang="en-US" altLang="zh-CN" dirty="0"/>
              <a:t>  </a:t>
            </a:r>
            <a:r>
              <a:rPr lang="zh-CN" altLang="en-US" dirty="0"/>
              <a:t>编译</a:t>
            </a:r>
            <a:endParaRPr lang="en-US" altLang="zh-CN" dirty="0"/>
          </a:p>
          <a:p>
            <a:pPr lvl="1">
              <a:lnSpc>
                <a:spcPct val="120000"/>
              </a:lnSpc>
            </a:pPr>
            <a:r>
              <a:rPr lang="zh-CN" altLang="en-US" dirty="0"/>
              <a:t>文件 </a:t>
            </a:r>
            <a:r>
              <a:rPr lang="en-US" altLang="zh-CN" dirty="0" err="1"/>
              <a:t>clac.y</a:t>
            </a:r>
            <a:r>
              <a:rPr lang="en-US" altLang="zh-CN" dirty="0"/>
              <a:t>  </a:t>
            </a:r>
            <a:r>
              <a:rPr lang="en-US" altLang="zh-CN" dirty="0" err="1"/>
              <a:t>clac.l</a:t>
            </a:r>
            <a:r>
              <a:rPr lang="en-US" altLang="zh-CN" dirty="0"/>
              <a:t>  </a:t>
            </a:r>
            <a:r>
              <a:rPr lang="en-US" altLang="zh-CN" dirty="0" err="1"/>
              <a:t>driver.c</a:t>
            </a:r>
            <a:endParaRPr lang="en-US" altLang="zh-CN"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graphicFrame>
        <p:nvGraphicFramePr>
          <p:cNvPr id="3" name="对象 2">
            <a:extLst>
              <a:ext uri="{FF2B5EF4-FFF2-40B4-BE49-F238E27FC236}">
                <a16:creationId xmlns:a16="http://schemas.microsoft.com/office/drawing/2014/main" id="{47959C3B-2892-4AEB-932A-4FC636C1B3AD}"/>
              </a:ext>
            </a:extLst>
          </p:cNvPr>
          <p:cNvGraphicFramePr>
            <a:graphicFrameLocks noChangeAspect="1"/>
          </p:cNvGraphicFramePr>
          <p:nvPr>
            <p:extLst>
              <p:ext uri="{D42A27DB-BD31-4B8C-83A1-F6EECF244321}">
                <p14:modId xmlns:p14="http://schemas.microsoft.com/office/powerpoint/2010/main" val="408575863"/>
              </p:ext>
            </p:extLst>
          </p:nvPr>
        </p:nvGraphicFramePr>
        <p:xfrm>
          <a:off x="1245140" y="1652007"/>
          <a:ext cx="9342469" cy="5205993"/>
        </p:xfrm>
        <a:graphic>
          <a:graphicData uri="http://schemas.openxmlformats.org/presentationml/2006/ole">
            <mc:AlternateContent xmlns:mc="http://schemas.openxmlformats.org/markup-compatibility/2006">
              <mc:Choice xmlns:v="urn:schemas-microsoft-com:vml" Requires="v">
                <p:oleObj spid="_x0000_s3161" name="Visio" r:id="rId3" imgW="5181720" imgH="2886115" progId="Visio.Drawing.15">
                  <p:embed/>
                </p:oleObj>
              </mc:Choice>
              <mc:Fallback>
                <p:oleObj name="Visio" r:id="rId3" imgW="5181720" imgH="288611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140" y="1652007"/>
                        <a:ext cx="9342469" cy="5205993"/>
                      </a:xfrm>
                      <a:prstGeom prst="rect">
                        <a:avLst/>
                      </a:prstGeom>
                      <a:noFill/>
                    </p:spPr>
                  </p:pic>
                </p:oleObj>
              </mc:Fallback>
            </mc:AlternateContent>
          </a:graphicData>
        </a:graphic>
      </p:graphicFrame>
    </p:spTree>
    <p:extLst>
      <p:ext uri="{BB962C8B-B14F-4D97-AF65-F5344CB8AC3E}">
        <p14:creationId xmlns:p14="http://schemas.microsoft.com/office/powerpoint/2010/main" val="21023337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nSpc>
                <a:spcPct val="120000"/>
              </a:lnSpc>
            </a:pPr>
            <a:r>
              <a:rPr lang="en-US" altLang="zh-CN" dirty="0"/>
              <a:t>Flex</a:t>
            </a:r>
            <a:r>
              <a:rPr lang="zh-CN" altLang="en-US" dirty="0"/>
              <a:t>与</a:t>
            </a:r>
            <a:r>
              <a:rPr lang="en-US" altLang="zh-CN" dirty="0" err="1"/>
              <a:t>Bision</a:t>
            </a:r>
            <a:r>
              <a:rPr lang="zh-CN" altLang="en-US" dirty="0"/>
              <a:t>协同工作完成四则运算</a:t>
            </a:r>
            <a:r>
              <a:rPr lang="en-US" altLang="zh-CN" dirty="0"/>
              <a:t>  </a:t>
            </a:r>
            <a:r>
              <a:rPr lang="zh-CN" altLang="en-US" dirty="0"/>
              <a:t>编译</a:t>
            </a:r>
            <a:endParaRPr lang="en-US" altLang="zh-CN" dirty="0"/>
          </a:p>
          <a:p>
            <a:pPr lvl="1">
              <a:lnSpc>
                <a:spcPct val="120000"/>
              </a:lnSpc>
            </a:pPr>
            <a:r>
              <a:rPr lang="zh-CN" altLang="en-US" dirty="0"/>
              <a:t>文件 </a:t>
            </a:r>
            <a:r>
              <a:rPr lang="en-US" altLang="zh-CN" dirty="0" err="1"/>
              <a:t>clac.y</a:t>
            </a:r>
            <a:r>
              <a:rPr lang="en-US" altLang="zh-CN" dirty="0"/>
              <a:t>  </a:t>
            </a:r>
            <a:r>
              <a:rPr lang="en-US" altLang="zh-CN" dirty="0" err="1"/>
              <a:t>clac.l</a:t>
            </a:r>
            <a:r>
              <a:rPr lang="en-US" altLang="zh-CN" dirty="0"/>
              <a:t>  </a:t>
            </a:r>
            <a:r>
              <a:rPr lang="en-US" altLang="zh-CN" dirty="0" err="1"/>
              <a:t>driver.c</a:t>
            </a:r>
            <a:endParaRPr lang="en-US" altLang="zh-CN"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pic>
        <p:nvPicPr>
          <p:cNvPr id="6" name="图片 5">
            <a:extLst>
              <a:ext uri="{FF2B5EF4-FFF2-40B4-BE49-F238E27FC236}">
                <a16:creationId xmlns:a16="http://schemas.microsoft.com/office/drawing/2014/main" id="{159FCD84-DED8-47D4-9722-C174E3A9059A}"/>
              </a:ext>
            </a:extLst>
          </p:cNvPr>
          <p:cNvPicPr>
            <a:picLocks noChangeAspect="1"/>
          </p:cNvPicPr>
          <p:nvPr/>
        </p:nvPicPr>
        <p:blipFill>
          <a:blip r:embed="rId3"/>
          <a:stretch>
            <a:fillRect/>
          </a:stretch>
        </p:blipFill>
        <p:spPr>
          <a:xfrm>
            <a:off x="6505326" y="3871203"/>
            <a:ext cx="5476875" cy="971550"/>
          </a:xfrm>
          <a:prstGeom prst="rect">
            <a:avLst/>
          </a:prstGeom>
        </p:spPr>
      </p:pic>
      <p:sp>
        <p:nvSpPr>
          <p:cNvPr id="7" name="Rectangle 1">
            <a:extLst>
              <a:ext uri="{FF2B5EF4-FFF2-40B4-BE49-F238E27FC236}">
                <a16:creationId xmlns:a16="http://schemas.microsoft.com/office/drawing/2014/main" id="{A4214202-E24A-4BD5-99A3-D3DEDF468960}"/>
              </a:ext>
            </a:extLst>
          </p:cNvPr>
          <p:cNvSpPr>
            <a:spLocks noChangeArrowheads="1"/>
          </p:cNvSpPr>
          <p:nvPr/>
        </p:nvSpPr>
        <p:spPr bwMode="auto">
          <a:xfrm>
            <a:off x="7291946" y="5174051"/>
            <a:ext cx="390363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sz="2200" dirty="0">
                <a:solidFill>
                  <a:srgbClr val="333333"/>
                </a:solidFill>
                <a:latin typeface="Arial" panose="020B0604020202020204" pitchFamily="34" charset="0"/>
              </a:rPr>
              <a:t>1 – </a:t>
            </a:r>
            <a:r>
              <a:rPr lang="zh-CN" altLang="en-US" sz="2200" dirty="0">
                <a:solidFill>
                  <a:srgbClr val="333333"/>
                </a:solidFill>
                <a:latin typeface="Arial" panose="020B0604020202020204" pitchFamily="34" charset="0"/>
              </a:rPr>
              <a:t>生成</a:t>
            </a:r>
            <a:r>
              <a:rPr lang="en-US" altLang="zh-CN" sz="2200" dirty="0" err="1">
                <a:solidFill>
                  <a:srgbClr val="333333"/>
                </a:solidFill>
                <a:latin typeface="Arial" panose="020B0604020202020204" pitchFamily="34" charset="0"/>
              </a:rPr>
              <a:t>calc.tab.c</a:t>
            </a:r>
            <a:r>
              <a:rPr lang="zh-CN" altLang="en-US" sz="2200" dirty="0">
                <a:solidFill>
                  <a:srgbClr val="333333"/>
                </a:solidFill>
                <a:latin typeface="Arial" panose="020B0604020202020204" pitchFamily="34" charset="0"/>
              </a:rPr>
              <a:t>和</a:t>
            </a:r>
            <a:r>
              <a:rPr lang="en-US" altLang="zh-CN" sz="2200" dirty="0" err="1">
                <a:solidFill>
                  <a:srgbClr val="333333"/>
                </a:solidFill>
                <a:latin typeface="Arial" panose="020B0604020202020204" pitchFamily="34" charset="0"/>
              </a:rPr>
              <a:t>calc.tab.h</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en-US" altLang="zh-CN" sz="2200" dirty="0">
                <a:solidFill>
                  <a:srgbClr val="333333"/>
                </a:solidFill>
                <a:latin typeface="Arial" panose="020B0604020202020204" pitchFamily="34" charset="0"/>
              </a:rPr>
              <a:t>2 – </a:t>
            </a:r>
            <a:r>
              <a:rPr lang="zh-CN" altLang="en-US" sz="2200" dirty="0">
                <a:solidFill>
                  <a:srgbClr val="333333"/>
                </a:solidFill>
                <a:latin typeface="Arial" panose="020B0604020202020204" pitchFamily="34" charset="0"/>
              </a:rPr>
              <a:t>生成</a:t>
            </a:r>
            <a:r>
              <a:rPr lang="en-US" altLang="zh-CN" sz="2200" dirty="0" err="1">
                <a:solidFill>
                  <a:srgbClr val="333333"/>
                </a:solidFill>
                <a:latin typeface="Arial" panose="020B0604020202020204" pitchFamily="34" charset="0"/>
              </a:rPr>
              <a:t>lex.yy.c</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en-US" altLang="zh-CN" sz="2200" dirty="0">
                <a:solidFill>
                  <a:srgbClr val="333333"/>
                </a:solidFill>
                <a:latin typeface="Arial" panose="020B0604020202020204" pitchFamily="34" charset="0"/>
              </a:rPr>
              <a:t>3 – </a:t>
            </a:r>
            <a:r>
              <a:rPr lang="zh-CN" altLang="en-US" sz="2200" dirty="0">
                <a:solidFill>
                  <a:srgbClr val="333333"/>
                </a:solidFill>
                <a:latin typeface="Arial" panose="020B0604020202020204" pitchFamily="34" charset="0"/>
              </a:rPr>
              <a:t>生成</a:t>
            </a:r>
            <a:r>
              <a:rPr lang="en-US" altLang="zh-CN" sz="2200" dirty="0" err="1">
                <a:solidFill>
                  <a:srgbClr val="333333"/>
                </a:solidFill>
                <a:latin typeface="Arial" panose="020B0604020202020204" pitchFamily="34" charset="0"/>
              </a:rPr>
              <a:t>calc</a:t>
            </a:r>
            <a:r>
              <a:rPr lang="zh-CN" altLang="en-US" sz="2200" dirty="0">
                <a:solidFill>
                  <a:srgbClr val="333333"/>
                </a:solidFill>
                <a:latin typeface="Arial" panose="020B0604020202020204" pitchFamily="34" charset="0"/>
              </a:rPr>
              <a:t>可执行文件</a:t>
            </a:r>
            <a:endParaRPr lang="en-US" altLang="zh-CN" sz="2200" dirty="0">
              <a:solidFill>
                <a:srgbClr val="333333"/>
              </a:solidFill>
              <a:latin typeface="Arial" panose="020B0604020202020204" pitchFamily="34" charset="0"/>
            </a:endParaRPr>
          </a:p>
        </p:txBody>
      </p:sp>
      <p:graphicFrame>
        <p:nvGraphicFramePr>
          <p:cNvPr id="8" name="对象 7">
            <a:extLst>
              <a:ext uri="{FF2B5EF4-FFF2-40B4-BE49-F238E27FC236}">
                <a16:creationId xmlns:a16="http://schemas.microsoft.com/office/drawing/2014/main" id="{F4FFBDE8-61CD-4FD2-841D-3A627580D8FA}"/>
              </a:ext>
            </a:extLst>
          </p:cNvPr>
          <p:cNvGraphicFramePr>
            <a:graphicFrameLocks noChangeAspect="1"/>
          </p:cNvGraphicFramePr>
          <p:nvPr>
            <p:extLst>
              <p:ext uri="{D42A27DB-BD31-4B8C-83A1-F6EECF244321}">
                <p14:modId xmlns:p14="http://schemas.microsoft.com/office/powerpoint/2010/main" val="1665781022"/>
              </p:ext>
            </p:extLst>
          </p:nvPr>
        </p:nvGraphicFramePr>
        <p:xfrm>
          <a:off x="1062398" y="2256817"/>
          <a:ext cx="7017663" cy="3910519"/>
        </p:xfrm>
        <a:graphic>
          <a:graphicData uri="http://schemas.openxmlformats.org/presentationml/2006/ole">
            <mc:AlternateContent xmlns:mc="http://schemas.openxmlformats.org/markup-compatibility/2006">
              <mc:Choice xmlns:v="urn:schemas-microsoft-com:vml" Requires="v">
                <p:oleObj spid="_x0000_s6232" name="Visio" r:id="rId4" imgW="5181720" imgH="2886115" progId="Visio.Drawing.15">
                  <p:embed/>
                </p:oleObj>
              </mc:Choice>
              <mc:Fallback>
                <p:oleObj name="Visio" r:id="rId4" imgW="5181720" imgH="2886115" progId="Visio.Drawing.15">
                  <p:embed/>
                  <p:pic>
                    <p:nvPicPr>
                      <p:cNvPr id="3" name="对象 2">
                        <a:extLst>
                          <a:ext uri="{FF2B5EF4-FFF2-40B4-BE49-F238E27FC236}">
                            <a16:creationId xmlns:a16="http://schemas.microsoft.com/office/drawing/2014/main" id="{47959C3B-2892-4AEB-932A-4FC636C1B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398" y="2256817"/>
                        <a:ext cx="7017663" cy="3910519"/>
                      </a:xfrm>
                      <a:prstGeom prst="rect">
                        <a:avLst/>
                      </a:prstGeom>
                      <a:noFill/>
                    </p:spPr>
                  </p:pic>
                </p:oleObj>
              </mc:Fallback>
            </mc:AlternateContent>
          </a:graphicData>
        </a:graphic>
      </p:graphicFrame>
    </p:spTree>
    <p:extLst>
      <p:ext uri="{BB962C8B-B14F-4D97-AF65-F5344CB8AC3E}">
        <p14:creationId xmlns:p14="http://schemas.microsoft.com/office/powerpoint/2010/main" val="13027442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nSpc>
                <a:spcPct val="120000"/>
              </a:lnSpc>
            </a:pPr>
            <a:r>
              <a:rPr lang="en-US" altLang="zh-CN" dirty="0"/>
              <a:t>Bison</a:t>
            </a:r>
            <a:r>
              <a:rPr lang="zh-CN" altLang="en-US" dirty="0"/>
              <a:t>文件说明</a:t>
            </a:r>
            <a:endParaRPr lang="en-US" altLang="zh-CN" dirty="0"/>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6" name="Rectangle 1">
            <a:extLst>
              <a:ext uri="{FF2B5EF4-FFF2-40B4-BE49-F238E27FC236}">
                <a16:creationId xmlns:a16="http://schemas.microsoft.com/office/drawing/2014/main" id="{5305E49D-C4A3-4795-81A9-2A383C040A6B}"/>
              </a:ext>
            </a:extLst>
          </p:cNvPr>
          <p:cNvSpPr>
            <a:spLocks noChangeArrowheads="1"/>
          </p:cNvSpPr>
          <p:nvPr/>
        </p:nvSpPr>
        <p:spPr bwMode="auto">
          <a:xfrm>
            <a:off x="6987708" y="2705725"/>
            <a:ext cx="4168129"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sz="2200" dirty="0">
                <a:solidFill>
                  <a:srgbClr val="333333"/>
                </a:solidFill>
                <a:latin typeface="Arial" panose="020B0604020202020204" pitchFamily="34" charset="0"/>
              </a:rPr>
              <a:t>token  </a:t>
            </a:r>
            <a:r>
              <a:rPr lang="zh-CN" altLang="en-US" sz="2200" dirty="0">
                <a:solidFill>
                  <a:srgbClr val="333333"/>
                </a:solidFill>
                <a:latin typeface="Arial" panose="020B0604020202020204" pitchFamily="34" charset="0"/>
              </a:rPr>
              <a:t>定义</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en-US" altLang="zh-CN" sz="2200" dirty="0">
                <a:solidFill>
                  <a:srgbClr val="333333"/>
                </a:solidFill>
                <a:latin typeface="Arial" panose="020B0604020202020204" pitchFamily="34" charset="0"/>
              </a:rPr>
              <a:t>start  </a:t>
            </a:r>
            <a:r>
              <a:rPr lang="zh-CN" altLang="en-US" sz="2200" dirty="0">
                <a:solidFill>
                  <a:srgbClr val="333333"/>
                </a:solidFill>
                <a:latin typeface="Arial" panose="020B0604020202020204" pitchFamily="34" charset="0"/>
              </a:rPr>
              <a:t>开始符号</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zh-CN" altLang="en-US" sz="2200" dirty="0">
                <a:solidFill>
                  <a:srgbClr val="333333"/>
                </a:solidFill>
                <a:latin typeface="Arial" panose="020B0604020202020204" pitchFamily="34" charset="0"/>
              </a:rPr>
              <a:t>大写字母  终结符</a:t>
            </a:r>
            <a:r>
              <a:rPr lang="en-US" altLang="zh-CN" sz="2200" dirty="0">
                <a:solidFill>
                  <a:srgbClr val="333333"/>
                </a:solidFill>
                <a:latin typeface="Arial" panose="020B0604020202020204" pitchFamily="34" charset="0"/>
              </a:rPr>
              <a:t>(Flex</a:t>
            </a:r>
            <a:r>
              <a:rPr lang="zh-CN" altLang="en-US" sz="2200" dirty="0">
                <a:solidFill>
                  <a:srgbClr val="333333"/>
                </a:solidFill>
                <a:latin typeface="Arial" panose="020B0604020202020204" pitchFamily="34" charset="0"/>
              </a:rPr>
              <a:t>文件解析</a:t>
            </a:r>
            <a:r>
              <a:rPr lang="en-US" altLang="zh-CN" sz="2200" dirty="0">
                <a:solidFill>
                  <a:srgbClr val="333333"/>
                </a:solidFill>
                <a:latin typeface="Arial" panose="020B0604020202020204" pitchFamily="34" charset="0"/>
              </a:rPr>
              <a:t>)</a:t>
            </a:r>
          </a:p>
          <a:p>
            <a:pPr eaLnBrk="0" fontAlgn="base" hangingPunct="0">
              <a:spcBef>
                <a:spcPct val="0"/>
              </a:spcBef>
              <a:spcAft>
                <a:spcPct val="0"/>
              </a:spcAft>
            </a:pPr>
            <a:r>
              <a:rPr lang="zh-CN" altLang="en-US" sz="2200" dirty="0">
                <a:solidFill>
                  <a:srgbClr val="333333"/>
                </a:solidFill>
                <a:latin typeface="Arial" panose="020B0604020202020204" pitchFamily="34" charset="0"/>
              </a:rPr>
              <a:t>小写字母  非终结符</a:t>
            </a:r>
            <a:endParaRPr lang="en-US" altLang="zh-CN" sz="2200" dirty="0">
              <a:solidFill>
                <a:srgbClr val="333333"/>
              </a:solidFill>
              <a:latin typeface="Arial" panose="020B0604020202020204" pitchFamily="34" charset="0"/>
            </a:endParaRPr>
          </a:p>
        </p:txBody>
      </p:sp>
      <p:pic>
        <p:nvPicPr>
          <p:cNvPr id="7" name="图片 6">
            <a:extLst>
              <a:ext uri="{FF2B5EF4-FFF2-40B4-BE49-F238E27FC236}">
                <a16:creationId xmlns:a16="http://schemas.microsoft.com/office/drawing/2014/main" id="{67D52E33-FB73-4A1A-8EDA-76E1DF209855}"/>
              </a:ext>
            </a:extLst>
          </p:cNvPr>
          <p:cNvPicPr>
            <a:picLocks noChangeAspect="1"/>
          </p:cNvPicPr>
          <p:nvPr/>
        </p:nvPicPr>
        <p:blipFill>
          <a:blip r:embed="rId2"/>
          <a:stretch>
            <a:fillRect/>
          </a:stretch>
        </p:blipFill>
        <p:spPr>
          <a:xfrm>
            <a:off x="1804465" y="2072491"/>
            <a:ext cx="5019675" cy="3467100"/>
          </a:xfrm>
          <a:prstGeom prst="rect">
            <a:avLst/>
          </a:prstGeom>
        </p:spPr>
      </p:pic>
      <p:sp>
        <p:nvSpPr>
          <p:cNvPr id="8" name="圆角矩形 8">
            <a:extLst>
              <a:ext uri="{FF2B5EF4-FFF2-40B4-BE49-F238E27FC236}">
                <a16:creationId xmlns:a16="http://schemas.microsoft.com/office/drawing/2014/main" id="{EA9FA529-6F61-4390-801B-01BA22E90063}"/>
              </a:ext>
            </a:extLst>
          </p:cNvPr>
          <p:cNvSpPr/>
          <p:nvPr/>
        </p:nvSpPr>
        <p:spPr>
          <a:xfrm>
            <a:off x="2234123" y="3635258"/>
            <a:ext cx="912489" cy="341566"/>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对话气泡: 矩形 14">
            <a:extLst>
              <a:ext uri="{FF2B5EF4-FFF2-40B4-BE49-F238E27FC236}">
                <a16:creationId xmlns:a16="http://schemas.microsoft.com/office/drawing/2014/main" id="{CE22F8D6-1A59-430A-B9C1-39FFB77D7DD0}"/>
              </a:ext>
            </a:extLst>
          </p:cNvPr>
          <p:cNvSpPr/>
          <p:nvPr/>
        </p:nvSpPr>
        <p:spPr>
          <a:xfrm>
            <a:off x="481618" y="2666827"/>
            <a:ext cx="1490177" cy="795454"/>
          </a:xfrm>
          <a:prstGeom prst="wedgeRectCallout">
            <a:avLst>
              <a:gd name="adj1" fmla="val 55223"/>
              <a:gd name="adj2" fmla="val 8399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开始符号</a:t>
            </a:r>
          </a:p>
        </p:txBody>
      </p:sp>
      <p:sp>
        <p:nvSpPr>
          <p:cNvPr id="10" name="圆角矩形 10">
            <a:extLst>
              <a:ext uri="{FF2B5EF4-FFF2-40B4-BE49-F238E27FC236}">
                <a16:creationId xmlns:a16="http://schemas.microsoft.com/office/drawing/2014/main" id="{DBEE918B-214A-4F07-BADD-998406593D01}"/>
              </a:ext>
            </a:extLst>
          </p:cNvPr>
          <p:cNvSpPr/>
          <p:nvPr/>
        </p:nvSpPr>
        <p:spPr>
          <a:xfrm>
            <a:off x="2234123" y="2072491"/>
            <a:ext cx="912489" cy="1222038"/>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对话气泡: 矩形 14">
            <a:extLst>
              <a:ext uri="{FF2B5EF4-FFF2-40B4-BE49-F238E27FC236}">
                <a16:creationId xmlns:a16="http://schemas.microsoft.com/office/drawing/2014/main" id="{63483503-FFA8-4C73-AE14-10C45D32D0FA}"/>
              </a:ext>
            </a:extLst>
          </p:cNvPr>
          <p:cNvSpPr/>
          <p:nvPr/>
        </p:nvSpPr>
        <p:spPr>
          <a:xfrm>
            <a:off x="481618" y="1674764"/>
            <a:ext cx="1490177" cy="795454"/>
          </a:xfrm>
          <a:prstGeom prst="wedgeRectCallout">
            <a:avLst>
              <a:gd name="adj1" fmla="val 55223"/>
              <a:gd name="adj2" fmla="val 8399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符号定义</a:t>
            </a:r>
          </a:p>
        </p:txBody>
      </p:sp>
    </p:spTree>
    <p:extLst>
      <p:ext uri="{BB962C8B-B14F-4D97-AF65-F5344CB8AC3E}">
        <p14:creationId xmlns:p14="http://schemas.microsoft.com/office/powerpoint/2010/main" val="196058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pic>
        <p:nvPicPr>
          <p:cNvPr id="12" name="bison">
            <a:hlinkClick r:id="" action="ppaction://media"/>
            <a:extLst>
              <a:ext uri="{FF2B5EF4-FFF2-40B4-BE49-F238E27FC236}">
                <a16:creationId xmlns:a16="http://schemas.microsoft.com/office/drawing/2014/main" id="{62B0D5A4-0899-41DE-8AD1-0C0167BA3E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49363" y="304800"/>
            <a:ext cx="9693275" cy="6553200"/>
          </a:xfrm>
          <a:prstGeom prst="rect">
            <a:avLst/>
          </a:prstGeom>
        </p:spPr>
      </p:pic>
    </p:spTree>
    <p:extLst>
      <p:ext uri="{BB962C8B-B14F-4D97-AF65-F5344CB8AC3E}">
        <p14:creationId xmlns:p14="http://schemas.microsoft.com/office/powerpoint/2010/main" val="320208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marL="0" indent="0">
              <a:buNone/>
            </a:pPr>
            <a:r>
              <a:rPr lang="zh-CN" altLang="en-US" sz="2800" dirty="0"/>
              <a:t>尝试使用</a:t>
            </a:r>
            <a:r>
              <a:rPr lang="en-US" altLang="zh-CN" sz="2800" dirty="0"/>
              <a:t>Flex</a:t>
            </a:r>
            <a:r>
              <a:rPr lang="zh-CN" altLang="en-US" sz="2800" dirty="0"/>
              <a:t>和</a:t>
            </a:r>
            <a:r>
              <a:rPr lang="en-US" altLang="zh-CN" sz="2800" dirty="0"/>
              <a:t>Bison</a:t>
            </a:r>
            <a:r>
              <a:rPr lang="zh-CN" altLang="en-US" sz="2800" dirty="0"/>
              <a:t>实现以下一个极简语法，以识别一个最简单的程序并输出其语法树。</a:t>
            </a:r>
            <a:endParaRPr lang="en-US" altLang="zh-CN" sz="2800" dirty="0"/>
          </a:p>
          <a:p>
            <a:pPr marL="0" indent="0">
              <a:buNone/>
            </a:pPr>
            <a:r>
              <a:rPr lang="zh-CN" altLang="en-US" sz="2800" dirty="0"/>
              <a:t>语法：</a:t>
            </a:r>
            <a:endParaRPr lang="en-US" altLang="zh-CN" sz="2800" dirty="0"/>
          </a:p>
          <a:p>
            <a:pPr lvl="1"/>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program -&gt; int main() { statements }</a:t>
            </a:r>
          </a:p>
          <a:p>
            <a:pPr lvl="1"/>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statements -&gt; statement</a:t>
            </a:r>
          </a:p>
          <a:p>
            <a:pPr lvl="1"/>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statement -&gt; ; | return ;</a:t>
            </a:r>
          </a:p>
          <a:p>
            <a:pPr marL="0" indent="0">
              <a:buNone/>
            </a:pPr>
            <a:r>
              <a:rPr lang="zh-CN" altLang="en-US" sz="2800" b="1" dirty="0">
                <a:latin typeface="微软雅黑" panose="020B0503020204020204" pitchFamily="34" charset="-122"/>
                <a:ea typeface="微软雅黑" panose="020B0503020204020204" pitchFamily="34" charset="-122"/>
              </a:rPr>
              <a:t>程序：</a:t>
            </a:r>
            <a:endParaRPr lang="en-US" altLang="zh-CN" sz="2800" b="1" dirty="0">
              <a:latin typeface="微软雅黑" panose="020B0503020204020204" pitchFamily="34" charset="-122"/>
              <a:ea typeface="微软雅黑" panose="020B0503020204020204" pitchFamily="34" charset="-122"/>
            </a:endParaRPr>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7" name="文本框 6">
            <a:extLst>
              <a:ext uri="{FF2B5EF4-FFF2-40B4-BE49-F238E27FC236}">
                <a16:creationId xmlns:a16="http://schemas.microsoft.com/office/drawing/2014/main" id="{55A2E400-880F-455D-B96A-E139D7AF6435}"/>
              </a:ext>
            </a:extLst>
          </p:cNvPr>
          <p:cNvSpPr txBox="1"/>
          <p:nvPr/>
        </p:nvSpPr>
        <p:spPr>
          <a:xfrm>
            <a:off x="1048294" y="4467578"/>
            <a:ext cx="6102530" cy="1200329"/>
          </a:xfrm>
          <a:prstGeom prst="rect">
            <a:avLst/>
          </a:prstGeom>
          <a:noFill/>
        </p:spPr>
        <p:txBody>
          <a:bodyPr wrap="square">
            <a:spAutoFit/>
          </a:bodyPr>
          <a:lstStyle/>
          <a:p>
            <a:r>
              <a:rPr lang="en-US" altLang="zh-CN" sz="2400" b="0" dirty="0">
                <a:solidFill>
                  <a:srgbClr val="0000FF"/>
                </a:solidFill>
                <a:effectLst/>
                <a:latin typeface="Consolas" panose="020B0609020204030204" pitchFamily="49" charset="0"/>
                <a:ea typeface="微软雅黑" panose="020B0503020204020204" pitchFamily="34" charset="-122"/>
              </a:rPr>
              <a:t>int</a:t>
            </a:r>
            <a:r>
              <a:rPr lang="en-US" altLang="zh-CN" sz="2400" b="0" dirty="0">
                <a:solidFill>
                  <a:srgbClr val="3B3B3B"/>
                </a:solidFill>
                <a:effectLst/>
                <a:latin typeface="Consolas" panose="020B0609020204030204" pitchFamily="49" charset="0"/>
                <a:ea typeface="微软雅黑" panose="020B0503020204020204" pitchFamily="34" charset="-122"/>
              </a:rPr>
              <a:t> </a:t>
            </a:r>
            <a:r>
              <a:rPr lang="en-US" altLang="zh-CN" sz="2400" b="0" dirty="0">
                <a:solidFill>
                  <a:srgbClr val="795E26"/>
                </a:solidFill>
                <a:effectLst/>
                <a:latin typeface="Consolas" panose="020B0609020204030204" pitchFamily="49" charset="0"/>
                <a:ea typeface="微软雅黑" panose="020B0503020204020204" pitchFamily="34" charset="-122"/>
              </a:rPr>
              <a:t>main</a:t>
            </a:r>
            <a:r>
              <a:rPr lang="en-US" altLang="zh-CN" sz="2400" b="0" dirty="0">
                <a:solidFill>
                  <a:srgbClr val="3B3B3B"/>
                </a:solidFill>
                <a:effectLst/>
                <a:latin typeface="Consolas" panose="020B0609020204030204" pitchFamily="49" charset="0"/>
                <a:ea typeface="微软雅黑" panose="020B0503020204020204" pitchFamily="34" charset="-122"/>
              </a:rPr>
              <a:t>() {</a:t>
            </a:r>
          </a:p>
          <a:p>
            <a:r>
              <a:rPr lang="en-US" altLang="zh-CN" sz="2400" b="0" dirty="0">
                <a:solidFill>
                  <a:srgbClr val="3B3B3B"/>
                </a:solidFill>
                <a:effectLst/>
                <a:latin typeface="Consolas" panose="020B0609020204030204" pitchFamily="49" charset="0"/>
                <a:ea typeface="微软雅黑" panose="020B0503020204020204" pitchFamily="34" charset="-122"/>
              </a:rPr>
              <a:t>    </a:t>
            </a:r>
            <a:r>
              <a:rPr lang="en-US" altLang="zh-CN" sz="2400" b="0" dirty="0">
                <a:solidFill>
                  <a:srgbClr val="AF00DB"/>
                </a:solidFill>
                <a:effectLst/>
                <a:latin typeface="Consolas" panose="020B0609020204030204" pitchFamily="49" charset="0"/>
                <a:ea typeface="微软雅黑" panose="020B0503020204020204" pitchFamily="34" charset="-122"/>
              </a:rPr>
              <a:t>return</a:t>
            </a:r>
            <a:r>
              <a:rPr lang="en-US" altLang="zh-CN" sz="2400" b="0" dirty="0">
                <a:solidFill>
                  <a:srgbClr val="3B3B3B"/>
                </a:solidFill>
                <a:effectLst/>
                <a:latin typeface="Consolas" panose="020B0609020204030204" pitchFamily="49" charset="0"/>
                <a:ea typeface="微软雅黑" panose="020B0503020204020204" pitchFamily="34" charset="-122"/>
              </a:rPr>
              <a:t>;</a:t>
            </a:r>
          </a:p>
          <a:p>
            <a:r>
              <a:rPr lang="en-US" altLang="zh-CN" sz="2400" b="0" dirty="0">
                <a:solidFill>
                  <a:srgbClr val="3B3B3B"/>
                </a:solidFill>
                <a:effectLst/>
                <a:latin typeface="Consolas" panose="020B0609020204030204" pitchFamily="49" charset="0"/>
                <a:ea typeface="微软雅黑" panose="020B0503020204020204" pitchFamily="34" charset="-122"/>
              </a:rPr>
              <a:t>}</a:t>
            </a:r>
          </a:p>
        </p:txBody>
      </p:sp>
      <p:sp>
        <p:nvSpPr>
          <p:cNvPr id="6" name="文本框 5">
            <a:extLst>
              <a:ext uri="{FF2B5EF4-FFF2-40B4-BE49-F238E27FC236}">
                <a16:creationId xmlns:a16="http://schemas.microsoft.com/office/drawing/2014/main" id="{307590AB-01E6-4F15-8E8A-53EAD00A1929}"/>
              </a:ext>
            </a:extLst>
          </p:cNvPr>
          <p:cNvSpPr txBox="1"/>
          <p:nvPr/>
        </p:nvSpPr>
        <p:spPr>
          <a:xfrm>
            <a:off x="6940014" y="4467577"/>
            <a:ext cx="4470531" cy="1200329"/>
          </a:xfrm>
          <a:prstGeom prst="rect">
            <a:avLst/>
          </a:prstGeom>
          <a:noFill/>
        </p:spPr>
        <p:txBody>
          <a:bodyPr wrap="square">
            <a:spAutoFit/>
          </a:bodyPr>
          <a:lstStyle/>
          <a:p>
            <a:r>
              <a:rPr lang="en-US" altLang="zh-CN" sz="2400" b="0" dirty="0">
                <a:solidFill>
                  <a:srgbClr val="0000FF"/>
                </a:solidFill>
                <a:effectLst/>
                <a:latin typeface="Consolas" panose="020B0609020204030204" pitchFamily="49" charset="0"/>
                <a:ea typeface="微软雅黑" panose="020B0503020204020204" pitchFamily="34" charset="-122"/>
              </a:rPr>
              <a:t>int</a:t>
            </a:r>
            <a:r>
              <a:rPr lang="en-US" altLang="zh-CN" sz="2400" b="0" dirty="0">
                <a:solidFill>
                  <a:srgbClr val="3B3B3B"/>
                </a:solidFill>
                <a:effectLst/>
                <a:latin typeface="Consolas" panose="020B0609020204030204" pitchFamily="49" charset="0"/>
                <a:ea typeface="微软雅黑" panose="020B0503020204020204" pitchFamily="34" charset="-122"/>
              </a:rPr>
              <a:t> </a:t>
            </a:r>
            <a:r>
              <a:rPr lang="en-US" altLang="zh-CN" sz="2400" b="0" dirty="0">
                <a:solidFill>
                  <a:srgbClr val="795E26"/>
                </a:solidFill>
                <a:effectLst/>
                <a:latin typeface="Consolas" panose="020B0609020204030204" pitchFamily="49" charset="0"/>
                <a:ea typeface="微软雅黑" panose="020B0503020204020204" pitchFamily="34" charset="-122"/>
              </a:rPr>
              <a:t>main</a:t>
            </a:r>
            <a:r>
              <a:rPr lang="en-US" altLang="zh-CN" sz="2400" b="0" dirty="0">
                <a:solidFill>
                  <a:srgbClr val="3B3B3B"/>
                </a:solidFill>
                <a:effectLst/>
                <a:latin typeface="Consolas" panose="020B0609020204030204" pitchFamily="49" charset="0"/>
                <a:ea typeface="微软雅黑" panose="020B0503020204020204" pitchFamily="34" charset="-122"/>
              </a:rPr>
              <a:t>() {</a:t>
            </a:r>
          </a:p>
          <a:p>
            <a:r>
              <a:rPr lang="en-US" altLang="zh-CN" sz="2400" b="0" dirty="0">
                <a:solidFill>
                  <a:srgbClr val="3B3B3B"/>
                </a:solidFill>
                <a:effectLst/>
                <a:latin typeface="Consolas" panose="020B0609020204030204" pitchFamily="49" charset="0"/>
                <a:ea typeface="微软雅黑" panose="020B0503020204020204" pitchFamily="34" charset="-122"/>
              </a:rPr>
              <a:t>   ;</a:t>
            </a:r>
          </a:p>
          <a:p>
            <a:r>
              <a:rPr lang="en-US" altLang="zh-CN" sz="2400" b="0" dirty="0">
                <a:solidFill>
                  <a:srgbClr val="3B3B3B"/>
                </a:solidFill>
                <a:effectLst/>
                <a:latin typeface="Consolas" panose="020B0609020204030204" pitchFamily="49" charset="0"/>
                <a:ea typeface="微软雅黑" panose="020B0503020204020204" pitchFamily="34" charset="-122"/>
              </a:rPr>
              <a:t>}</a:t>
            </a:r>
          </a:p>
        </p:txBody>
      </p:sp>
    </p:spTree>
    <p:extLst>
      <p:ext uri="{BB962C8B-B14F-4D97-AF65-F5344CB8AC3E}">
        <p14:creationId xmlns:p14="http://schemas.microsoft.com/office/powerpoint/2010/main" val="28843036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9" name="内容占位符 8">
            <a:extLst>
              <a:ext uri="{FF2B5EF4-FFF2-40B4-BE49-F238E27FC236}">
                <a16:creationId xmlns:a16="http://schemas.microsoft.com/office/drawing/2014/main" id="{15EF72B7-8379-488A-A8AB-55821770C6FA}"/>
              </a:ext>
            </a:extLst>
          </p:cNvPr>
          <p:cNvSpPr>
            <a:spLocks noGrp="1"/>
          </p:cNvSpPr>
          <p:nvPr>
            <p:ph sz="quarter" idx="13"/>
          </p:nvPr>
        </p:nvSpPr>
        <p:spPr>
          <a:xfrm>
            <a:off x="190005" y="1052944"/>
            <a:ext cx="11444276" cy="5229103"/>
          </a:xfrm>
        </p:spPr>
        <p:txBody>
          <a:bodyPr>
            <a:normAutofit/>
          </a:bodyPr>
          <a:lstStyle/>
          <a:p>
            <a:r>
              <a:rPr lang="zh-CN" altLang="en-US" sz="2800" dirty="0"/>
              <a:t>极简语言解析器文件</a:t>
            </a:r>
            <a:endParaRPr lang="en-US" altLang="zh-CN" sz="2800" dirty="0"/>
          </a:p>
          <a:p>
            <a:pPr lvl="1"/>
            <a:r>
              <a:rPr lang="en-US" altLang="zh-CN" sz="2600" dirty="0" err="1"/>
              <a:t>syntax_tree.h</a:t>
            </a:r>
            <a:r>
              <a:rPr lang="en-US" altLang="zh-CN" sz="2600" dirty="0"/>
              <a:t>		</a:t>
            </a:r>
            <a:r>
              <a:rPr lang="zh-CN" altLang="en-US" sz="2600" dirty="0"/>
              <a:t>语法树头文件</a:t>
            </a:r>
            <a:endParaRPr lang="en-US" altLang="zh-CN" sz="2600" dirty="0"/>
          </a:p>
          <a:p>
            <a:pPr lvl="1"/>
            <a:r>
              <a:rPr lang="en-US" altLang="zh-CN" sz="2600" dirty="0" err="1"/>
              <a:t>syntax_tree.c</a:t>
            </a:r>
            <a:r>
              <a:rPr lang="en-US" altLang="zh-CN" sz="2600" dirty="0"/>
              <a:t>		</a:t>
            </a:r>
            <a:r>
              <a:rPr lang="zh-CN" altLang="en-US" sz="2600" dirty="0"/>
              <a:t>语法树源文件</a:t>
            </a:r>
            <a:endParaRPr lang="en-US" altLang="zh-CN" sz="2600" dirty="0"/>
          </a:p>
          <a:p>
            <a:pPr lvl="1"/>
            <a:r>
              <a:rPr lang="en-US" altLang="zh-CN" sz="2600" dirty="0" err="1"/>
              <a:t>flex.l</a:t>
            </a:r>
            <a:r>
              <a:rPr lang="en-US" altLang="zh-CN" sz="2600" dirty="0"/>
              <a:t>			</a:t>
            </a:r>
            <a:r>
              <a:rPr lang="zh-CN" altLang="en-US" sz="2600" dirty="0"/>
              <a:t>词法解析文件</a:t>
            </a:r>
            <a:endParaRPr lang="en-US" altLang="zh-CN" sz="2600" dirty="0"/>
          </a:p>
          <a:p>
            <a:pPr lvl="1"/>
            <a:r>
              <a:rPr lang="en-US" altLang="zh-CN" sz="2600" dirty="0" err="1"/>
              <a:t>bison.y</a:t>
            </a:r>
            <a:r>
              <a:rPr lang="en-US" altLang="zh-CN" sz="2600" dirty="0"/>
              <a:t>			</a:t>
            </a:r>
            <a:r>
              <a:rPr lang="zh-CN" altLang="en-US" sz="2600" dirty="0"/>
              <a:t>语法解析文件</a:t>
            </a:r>
            <a:endParaRPr lang="en-US" altLang="zh-CN" sz="2600" dirty="0"/>
          </a:p>
          <a:p>
            <a:pPr lvl="1"/>
            <a:r>
              <a:rPr lang="en-US" altLang="zh-CN" sz="2600" dirty="0" err="1"/>
              <a:t>main.c</a:t>
            </a:r>
            <a:r>
              <a:rPr lang="en-US" altLang="zh-CN" sz="2600" dirty="0"/>
              <a:t>			</a:t>
            </a:r>
            <a:r>
              <a:rPr lang="zh-CN" altLang="en-US" sz="2600" dirty="0"/>
              <a:t>主文件</a:t>
            </a:r>
            <a:endParaRPr lang="en-US" altLang="zh-CN" sz="2600" dirty="0"/>
          </a:p>
          <a:p>
            <a:endParaRPr lang="zh-CN" altLang="en-US" sz="2800" dirty="0"/>
          </a:p>
        </p:txBody>
      </p:sp>
      <p:sp>
        <p:nvSpPr>
          <p:cNvPr id="2" name="Rectangle 2">
            <a:extLst>
              <a:ext uri="{FF2B5EF4-FFF2-40B4-BE49-F238E27FC236}">
                <a16:creationId xmlns:a16="http://schemas.microsoft.com/office/drawing/2014/main" id="{9D8F10FB-1233-4751-8D5A-C2560822B036}"/>
              </a:ext>
            </a:extLst>
          </p:cNvPr>
          <p:cNvSpPr>
            <a:spLocks noChangeArrowheads="1"/>
          </p:cNvSpPr>
          <p:nvPr/>
        </p:nvSpPr>
        <p:spPr bwMode="auto">
          <a:xfrm>
            <a:off x="9448800" y="29961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6569982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6" name="内容占位符 8">
            <a:extLst>
              <a:ext uri="{FF2B5EF4-FFF2-40B4-BE49-F238E27FC236}">
                <a16:creationId xmlns:a16="http://schemas.microsoft.com/office/drawing/2014/main" id="{67F9384F-E098-47AE-A47B-A2D2FA9B2364}"/>
              </a:ext>
            </a:extLst>
          </p:cNvPr>
          <p:cNvSpPr>
            <a:spLocks noGrp="1"/>
          </p:cNvSpPr>
          <p:nvPr>
            <p:ph sz="quarter" idx="13"/>
          </p:nvPr>
        </p:nvSpPr>
        <p:spPr>
          <a:xfrm>
            <a:off x="190005" y="1052944"/>
            <a:ext cx="11444276" cy="5229103"/>
          </a:xfrm>
        </p:spPr>
        <p:txBody>
          <a:bodyPr>
            <a:normAutofit/>
          </a:bodyPr>
          <a:lstStyle/>
          <a:p>
            <a:r>
              <a:rPr lang="zh-CN" altLang="en-US" sz="2800" dirty="0"/>
              <a:t>语法树头文件 </a:t>
            </a:r>
            <a:r>
              <a:rPr lang="en-US" altLang="zh-CN" sz="2600" dirty="0" err="1"/>
              <a:t>syntax_tree.h</a:t>
            </a:r>
            <a:endParaRPr lang="zh-CN" altLang="en-US" sz="2800" dirty="0"/>
          </a:p>
        </p:txBody>
      </p:sp>
      <p:sp>
        <p:nvSpPr>
          <p:cNvPr id="10" name="文本框 9">
            <a:extLst>
              <a:ext uri="{FF2B5EF4-FFF2-40B4-BE49-F238E27FC236}">
                <a16:creationId xmlns:a16="http://schemas.microsoft.com/office/drawing/2014/main" id="{2B8D641F-8BDA-4FB4-9751-D53A0BFC2531}"/>
              </a:ext>
            </a:extLst>
          </p:cNvPr>
          <p:cNvSpPr txBox="1"/>
          <p:nvPr/>
        </p:nvSpPr>
        <p:spPr>
          <a:xfrm>
            <a:off x="3159183" y="1687272"/>
            <a:ext cx="6928400" cy="5016758"/>
          </a:xfrm>
          <a:prstGeom prst="rect">
            <a:avLst/>
          </a:prstGeom>
          <a:noFill/>
        </p:spPr>
        <p:txBody>
          <a:bodyPr wrap="square">
            <a:spAutoFit/>
          </a:bodyPr>
          <a:lstStyle/>
          <a:p>
            <a:r>
              <a:rPr lang="en-US" altLang="zh-CN" sz="2000" b="0" dirty="0">
                <a:effectLst/>
                <a:latin typeface="Consolas" panose="020B0609020204030204" pitchFamily="49" charset="0"/>
              </a:rPr>
              <a:t>#pragma once</a:t>
            </a:r>
          </a:p>
          <a:p>
            <a:r>
              <a:rPr lang="en-US" altLang="zh-CN" sz="2000" b="0" dirty="0">
                <a:effectLst/>
                <a:latin typeface="Consolas" panose="020B0609020204030204" pitchFamily="49" charset="0"/>
              </a:rPr>
              <a:t>#include &lt;</a:t>
            </a:r>
            <a:r>
              <a:rPr lang="en-US" altLang="zh-CN" sz="2000" b="0" dirty="0" err="1">
                <a:effectLst/>
                <a:latin typeface="Consolas" panose="020B0609020204030204" pitchFamily="49" charset="0"/>
              </a:rPr>
              <a:t>stdio.h</a:t>
            </a:r>
            <a:r>
              <a:rPr lang="en-US" altLang="zh-CN" sz="2000" b="0" dirty="0">
                <a:effectLst/>
                <a:latin typeface="Consolas" panose="020B0609020204030204" pitchFamily="49" charset="0"/>
              </a:rPr>
              <a:t>&gt;</a:t>
            </a:r>
          </a:p>
          <a:p>
            <a:r>
              <a:rPr lang="en-US" altLang="zh-CN" sz="2000" b="0" dirty="0">
                <a:effectLst/>
                <a:latin typeface="Consolas" panose="020B0609020204030204" pitchFamily="49" charset="0"/>
              </a:rPr>
              <a:t>#include &lt;</a:t>
            </a:r>
            <a:r>
              <a:rPr lang="en-US" altLang="zh-CN" sz="2000" b="0" dirty="0" err="1">
                <a:effectLst/>
                <a:latin typeface="Consolas" panose="020B0609020204030204" pitchFamily="49" charset="0"/>
              </a:rPr>
              <a:t>stdlib.h</a:t>
            </a:r>
            <a:r>
              <a:rPr lang="en-US" altLang="zh-CN" sz="2000" b="0" dirty="0">
                <a:effectLst/>
                <a:latin typeface="Consolas" panose="020B0609020204030204" pitchFamily="49" charset="0"/>
              </a:rPr>
              <a:t>&gt;</a:t>
            </a:r>
          </a:p>
          <a:p>
            <a:endParaRPr lang="en-US" altLang="zh-CN" sz="2000" b="0" dirty="0">
              <a:effectLst/>
              <a:latin typeface="Consolas" panose="020B0609020204030204" pitchFamily="49" charset="0"/>
            </a:endParaRPr>
          </a:p>
          <a:p>
            <a:r>
              <a:rPr lang="en-US" altLang="zh-CN" sz="2000" b="0" dirty="0">
                <a:effectLst/>
                <a:latin typeface="Consolas" panose="020B0609020204030204" pitchFamily="49" charset="0"/>
              </a:rPr>
              <a:t>struct </a:t>
            </a:r>
            <a:r>
              <a:rPr lang="en-US" altLang="zh-CN" sz="2000" b="0" dirty="0" err="1">
                <a:effectLst/>
                <a:latin typeface="Consolas" panose="020B0609020204030204" pitchFamily="49" charset="0"/>
              </a:rPr>
              <a:t>TreeNode</a:t>
            </a:r>
            <a:endParaRPr lang="en-US" altLang="zh-CN" sz="2000" b="0" dirty="0">
              <a:effectLst/>
              <a:latin typeface="Consolas" panose="020B0609020204030204" pitchFamily="49" charset="0"/>
            </a:endParaRPr>
          </a:p>
          <a:p>
            <a:r>
              <a:rPr lang="en-US" altLang="zh-CN" sz="2000" b="0" dirty="0">
                <a:effectLst/>
                <a:latin typeface="Consolas" panose="020B0609020204030204" pitchFamily="49" charset="0"/>
              </a:rPr>
              <a:t>{</a:t>
            </a:r>
          </a:p>
          <a:p>
            <a:r>
              <a:rPr lang="en-US" altLang="zh-CN" sz="2000" b="0" dirty="0">
                <a:effectLst/>
                <a:latin typeface="Consolas" panose="020B0609020204030204" pitchFamily="49" charset="0"/>
              </a:rPr>
              <a:t>    char *type;</a:t>
            </a:r>
          </a:p>
          <a:p>
            <a:r>
              <a:rPr lang="en-US" altLang="zh-CN" sz="2000" b="0" dirty="0">
                <a:effectLst/>
                <a:latin typeface="Consolas" panose="020B0609020204030204" pitchFamily="49" charset="0"/>
              </a:rPr>
              <a:t>    struct </a:t>
            </a:r>
            <a:r>
              <a:rPr lang="en-US" altLang="zh-CN" sz="2000" b="0" dirty="0" err="1">
                <a:effectLst/>
                <a:latin typeface="Consolas" panose="020B0609020204030204" pitchFamily="49" charset="0"/>
              </a:rPr>
              <a:t>TreeNode</a:t>
            </a:r>
            <a:r>
              <a:rPr lang="en-US" altLang="zh-CN" sz="2000" b="0" dirty="0">
                <a:effectLst/>
                <a:latin typeface="Consolas" panose="020B0609020204030204" pitchFamily="49" charset="0"/>
              </a:rPr>
              <a:t> *left;</a:t>
            </a:r>
          </a:p>
          <a:p>
            <a:r>
              <a:rPr lang="en-US" altLang="zh-CN" sz="2000" b="0" dirty="0">
                <a:effectLst/>
                <a:latin typeface="Consolas" panose="020B0609020204030204" pitchFamily="49" charset="0"/>
              </a:rPr>
              <a:t>    struct </a:t>
            </a:r>
            <a:r>
              <a:rPr lang="en-US" altLang="zh-CN" sz="2000" b="0" dirty="0" err="1">
                <a:effectLst/>
                <a:latin typeface="Consolas" panose="020B0609020204030204" pitchFamily="49" charset="0"/>
              </a:rPr>
              <a:t>TreeNode</a:t>
            </a:r>
            <a:r>
              <a:rPr lang="en-US" altLang="zh-CN" sz="2000" b="0" dirty="0">
                <a:effectLst/>
                <a:latin typeface="Consolas" panose="020B0609020204030204" pitchFamily="49" charset="0"/>
              </a:rPr>
              <a:t> *right;</a:t>
            </a:r>
          </a:p>
          <a:p>
            <a:r>
              <a:rPr lang="en-US" altLang="zh-CN" sz="2000" b="0" dirty="0">
                <a:effectLst/>
                <a:latin typeface="Consolas" panose="020B0609020204030204" pitchFamily="49" charset="0"/>
              </a:rPr>
              <a:t>};</a:t>
            </a:r>
          </a:p>
          <a:p>
            <a:endParaRPr lang="en-US" altLang="zh-CN" sz="2000" b="0" dirty="0">
              <a:effectLst/>
              <a:latin typeface="Consolas" panose="020B0609020204030204" pitchFamily="49" charset="0"/>
            </a:endParaRPr>
          </a:p>
          <a:p>
            <a:r>
              <a:rPr lang="en-US" altLang="zh-CN" sz="2000" b="0" dirty="0">
                <a:effectLst/>
                <a:latin typeface="Consolas" panose="020B0609020204030204" pitchFamily="49" charset="0"/>
              </a:rPr>
              <a:t>struct </a:t>
            </a:r>
            <a:r>
              <a:rPr lang="en-US" altLang="zh-CN" sz="2000" b="0" dirty="0" err="1">
                <a:effectLst/>
                <a:latin typeface="Consolas" panose="020B0609020204030204" pitchFamily="49" charset="0"/>
              </a:rPr>
              <a:t>TreeNode</a:t>
            </a:r>
            <a:r>
              <a:rPr lang="en-US" altLang="zh-CN" sz="2000" b="0" dirty="0">
                <a:effectLst/>
                <a:latin typeface="Consolas" panose="020B0609020204030204" pitchFamily="49" charset="0"/>
              </a:rPr>
              <a:t> *</a:t>
            </a:r>
            <a:r>
              <a:rPr lang="en-US" altLang="zh-CN" sz="2000" b="0" dirty="0" err="1">
                <a:effectLst/>
                <a:latin typeface="Consolas" panose="020B0609020204030204" pitchFamily="49" charset="0"/>
              </a:rPr>
              <a:t>createTreeNode</a:t>
            </a:r>
            <a:r>
              <a:rPr lang="en-US" altLang="zh-CN" sz="2000" b="0" dirty="0">
                <a:effectLst/>
                <a:latin typeface="Consolas" panose="020B0609020204030204" pitchFamily="49" charset="0"/>
              </a:rPr>
              <a:t>(char *type);</a:t>
            </a:r>
          </a:p>
          <a:p>
            <a:endParaRPr lang="en-US" altLang="zh-CN" sz="2000" b="0" dirty="0">
              <a:effectLst/>
              <a:latin typeface="Consolas" panose="020B0609020204030204" pitchFamily="49" charset="0"/>
            </a:endParaRPr>
          </a:p>
          <a:p>
            <a:r>
              <a:rPr lang="en-US" altLang="zh-CN" sz="2000" b="0" dirty="0">
                <a:effectLst/>
                <a:latin typeface="Consolas" panose="020B0609020204030204" pitchFamily="49" charset="0"/>
              </a:rPr>
              <a:t>void </a:t>
            </a:r>
            <a:r>
              <a:rPr lang="en-US" altLang="zh-CN" sz="2000" b="0" dirty="0" err="1">
                <a:effectLst/>
                <a:latin typeface="Consolas" panose="020B0609020204030204" pitchFamily="49" charset="0"/>
              </a:rPr>
              <a:t>printTree</a:t>
            </a:r>
            <a:r>
              <a:rPr lang="en-US" altLang="zh-CN" sz="2000" b="0" dirty="0">
                <a:effectLst/>
                <a:latin typeface="Consolas" panose="020B0609020204030204" pitchFamily="49" charset="0"/>
              </a:rPr>
              <a:t>(struct </a:t>
            </a:r>
            <a:r>
              <a:rPr lang="en-US" altLang="zh-CN" sz="2000" b="0" dirty="0" err="1">
                <a:effectLst/>
                <a:latin typeface="Consolas" panose="020B0609020204030204" pitchFamily="49" charset="0"/>
              </a:rPr>
              <a:t>TreeNode</a:t>
            </a:r>
            <a:r>
              <a:rPr lang="en-US" altLang="zh-CN" sz="2000" b="0" dirty="0">
                <a:effectLst/>
                <a:latin typeface="Consolas" panose="020B0609020204030204" pitchFamily="49" charset="0"/>
              </a:rPr>
              <a:t> *node, int level);</a:t>
            </a:r>
          </a:p>
          <a:p>
            <a:endParaRPr lang="en-US" altLang="zh-CN" sz="2000" b="0" dirty="0">
              <a:effectLst/>
              <a:latin typeface="Consolas" panose="020B0609020204030204" pitchFamily="49" charset="0"/>
            </a:endParaRPr>
          </a:p>
          <a:p>
            <a:r>
              <a:rPr lang="en-US" altLang="zh-CN" sz="2000" b="0" dirty="0">
                <a:effectLst/>
                <a:latin typeface="Consolas" panose="020B0609020204030204" pitchFamily="49" charset="0"/>
              </a:rPr>
              <a:t>struct </a:t>
            </a:r>
            <a:r>
              <a:rPr lang="en-US" altLang="zh-CN" sz="2000" b="0" dirty="0" err="1">
                <a:effectLst/>
                <a:latin typeface="Consolas" panose="020B0609020204030204" pitchFamily="49" charset="0"/>
              </a:rPr>
              <a:t>TreeNode</a:t>
            </a:r>
            <a:r>
              <a:rPr lang="en-US" altLang="zh-CN" sz="2000" b="0" dirty="0">
                <a:effectLst/>
                <a:latin typeface="Consolas" panose="020B0609020204030204" pitchFamily="49" charset="0"/>
              </a:rPr>
              <a:t> *parse();</a:t>
            </a:r>
          </a:p>
        </p:txBody>
      </p:sp>
    </p:spTree>
    <p:extLst>
      <p:ext uri="{BB962C8B-B14F-4D97-AF65-F5344CB8AC3E}">
        <p14:creationId xmlns:p14="http://schemas.microsoft.com/office/powerpoint/2010/main" val="2355946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6" name="内容占位符 8">
            <a:extLst>
              <a:ext uri="{FF2B5EF4-FFF2-40B4-BE49-F238E27FC236}">
                <a16:creationId xmlns:a16="http://schemas.microsoft.com/office/drawing/2014/main" id="{67F9384F-E098-47AE-A47B-A2D2FA9B2364}"/>
              </a:ext>
            </a:extLst>
          </p:cNvPr>
          <p:cNvSpPr>
            <a:spLocks noGrp="1"/>
          </p:cNvSpPr>
          <p:nvPr>
            <p:ph sz="quarter" idx="13"/>
          </p:nvPr>
        </p:nvSpPr>
        <p:spPr>
          <a:xfrm>
            <a:off x="190005" y="1052944"/>
            <a:ext cx="11444276" cy="5229103"/>
          </a:xfrm>
        </p:spPr>
        <p:txBody>
          <a:bodyPr>
            <a:normAutofit/>
          </a:bodyPr>
          <a:lstStyle/>
          <a:p>
            <a:r>
              <a:rPr lang="zh-CN" altLang="en-US" sz="2800" dirty="0"/>
              <a:t>语法树源文件 </a:t>
            </a:r>
            <a:r>
              <a:rPr lang="en-US" altLang="zh-CN" sz="2600" dirty="0" err="1"/>
              <a:t>syntax_tree.c</a:t>
            </a:r>
            <a:endParaRPr lang="zh-CN" altLang="en-US" sz="2800" dirty="0"/>
          </a:p>
        </p:txBody>
      </p:sp>
      <p:sp>
        <p:nvSpPr>
          <p:cNvPr id="10" name="文本框 9">
            <a:extLst>
              <a:ext uri="{FF2B5EF4-FFF2-40B4-BE49-F238E27FC236}">
                <a16:creationId xmlns:a16="http://schemas.microsoft.com/office/drawing/2014/main" id="{2B8D641F-8BDA-4FB4-9751-D53A0BFC2531}"/>
              </a:ext>
            </a:extLst>
          </p:cNvPr>
          <p:cNvSpPr txBox="1"/>
          <p:nvPr/>
        </p:nvSpPr>
        <p:spPr>
          <a:xfrm>
            <a:off x="3159182" y="1687272"/>
            <a:ext cx="8017899" cy="3477875"/>
          </a:xfrm>
          <a:prstGeom prst="rect">
            <a:avLst/>
          </a:prstGeom>
          <a:noFill/>
        </p:spPr>
        <p:txBody>
          <a:bodyPr wrap="square">
            <a:spAutoFit/>
          </a:bodyPr>
          <a:lstStyle/>
          <a:p>
            <a:r>
              <a:rPr lang="en-US" altLang="zh-CN" sz="2000" b="0" dirty="0">
                <a:effectLst/>
                <a:latin typeface="Consolas" panose="020B0609020204030204" pitchFamily="49" charset="0"/>
              </a:rPr>
              <a:t>#include "</a:t>
            </a:r>
            <a:r>
              <a:rPr lang="en-US" altLang="zh-CN" sz="2000" b="0" dirty="0" err="1">
                <a:effectLst/>
                <a:latin typeface="Consolas" panose="020B0609020204030204" pitchFamily="49" charset="0"/>
              </a:rPr>
              <a:t>syntax_tree.h</a:t>
            </a:r>
            <a:r>
              <a:rPr lang="en-US" altLang="zh-CN" sz="2000" b="0" dirty="0">
                <a:effectLst/>
                <a:latin typeface="Consolas" panose="020B0609020204030204" pitchFamily="49" charset="0"/>
              </a:rPr>
              <a:t>"</a:t>
            </a:r>
          </a:p>
          <a:p>
            <a:endParaRPr lang="en-US" altLang="zh-CN" sz="2000" b="0" dirty="0">
              <a:effectLst/>
              <a:latin typeface="Consolas" panose="020B0609020204030204" pitchFamily="49" charset="0"/>
            </a:endParaRPr>
          </a:p>
          <a:p>
            <a:r>
              <a:rPr lang="en-US" altLang="zh-CN" sz="2000" b="0" dirty="0">
                <a:effectLst/>
                <a:latin typeface="Consolas" panose="020B0609020204030204" pitchFamily="49" charset="0"/>
              </a:rPr>
              <a:t>struct </a:t>
            </a:r>
            <a:r>
              <a:rPr lang="en-US" altLang="zh-CN" sz="2000" b="0" dirty="0" err="1">
                <a:effectLst/>
                <a:latin typeface="Consolas" panose="020B0609020204030204" pitchFamily="49" charset="0"/>
              </a:rPr>
              <a:t>TreeNode</a:t>
            </a:r>
            <a:r>
              <a:rPr lang="en-US" altLang="zh-CN" sz="2000" b="0" dirty="0">
                <a:effectLst/>
                <a:latin typeface="Consolas" panose="020B0609020204030204" pitchFamily="49" charset="0"/>
              </a:rPr>
              <a:t> *</a:t>
            </a:r>
            <a:r>
              <a:rPr lang="en-US" altLang="zh-CN" sz="2000" b="0" dirty="0" err="1">
                <a:effectLst/>
                <a:latin typeface="Consolas" panose="020B0609020204030204" pitchFamily="49" charset="0"/>
              </a:rPr>
              <a:t>createTreeNode</a:t>
            </a:r>
            <a:r>
              <a:rPr lang="en-US" altLang="zh-CN" sz="2000" b="0" dirty="0">
                <a:effectLst/>
                <a:latin typeface="Consolas" panose="020B0609020204030204" pitchFamily="49" charset="0"/>
              </a:rPr>
              <a:t>(char *type)</a:t>
            </a:r>
          </a:p>
          <a:p>
            <a:r>
              <a:rPr lang="en-US" altLang="zh-CN" sz="2000" b="0" dirty="0">
                <a:effectLst/>
                <a:latin typeface="Consolas" panose="020B0609020204030204" pitchFamily="49" charset="0"/>
              </a:rPr>
              <a:t>{</a:t>
            </a:r>
          </a:p>
          <a:p>
            <a:r>
              <a:rPr lang="en-US" altLang="zh-CN" sz="2000" b="0" dirty="0">
                <a:effectLst/>
                <a:latin typeface="Consolas" panose="020B0609020204030204" pitchFamily="49" charset="0"/>
              </a:rPr>
              <a:t>    struct </a:t>
            </a:r>
            <a:r>
              <a:rPr lang="en-US" altLang="zh-CN" sz="2000" b="0" dirty="0" err="1">
                <a:effectLst/>
                <a:latin typeface="Consolas" panose="020B0609020204030204" pitchFamily="49" charset="0"/>
              </a:rPr>
              <a:t>TreeNode</a:t>
            </a:r>
            <a:r>
              <a:rPr lang="en-US" altLang="zh-CN" sz="2000" b="0" dirty="0">
                <a:effectLst/>
                <a:latin typeface="Consolas" panose="020B0609020204030204" pitchFamily="49" charset="0"/>
              </a:rPr>
              <a:t> *node = (struct </a:t>
            </a:r>
            <a:r>
              <a:rPr lang="en-US" altLang="zh-CN" sz="2000" b="0" dirty="0" err="1">
                <a:effectLst/>
                <a:latin typeface="Consolas" panose="020B0609020204030204" pitchFamily="49" charset="0"/>
              </a:rPr>
              <a:t>TreeNode</a:t>
            </a:r>
            <a:r>
              <a:rPr lang="en-US" altLang="zh-CN" sz="2000" b="0" dirty="0">
                <a:effectLst/>
                <a:latin typeface="Consolas" panose="020B0609020204030204" pitchFamily="49" charset="0"/>
              </a:rPr>
              <a:t> *)malloc(</a:t>
            </a:r>
            <a:r>
              <a:rPr lang="en-US" altLang="zh-CN" sz="2000" b="0" dirty="0" err="1">
                <a:effectLst/>
                <a:latin typeface="Consolas" panose="020B0609020204030204" pitchFamily="49" charset="0"/>
              </a:rPr>
              <a:t>sizeof</a:t>
            </a:r>
            <a:r>
              <a:rPr lang="en-US" altLang="zh-CN" sz="2000" b="0" dirty="0">
                <a:effectLst/>
                <a:latin typeface="Consolas" panose="020B0609020204030204" pitchFamily="49" charset="0"/>
              </a:rPr>
              <a:t>(struct </a:t>
            </a:r>
            <a:r>
              <a:rPr lang="en-US" altLang="zh-CN" sz="2000" b="0" dirty="0" err="1">
                <a:effectLst/>
                <a:latin typeface="Consolas" panose="020B0609020204030204" pitchFamily="49" charset="0"/>
              </a:rPr>
              <a:t>TreeNode</a:t>
            </a:r>
            <a:r>
              <a:rPr lang="en-US" altLang="zh-CN" sz="2000" b="0" dirty="0">
                <a:effectLst/>
                <a:latin typeface="Consolas" panose="020B0609020204030204" pitchFamily="49" charset="0"/>
              </a:rPr>
              <a:t>));</a:t>
            </a:r>
          </a:p>
          <a:p>
            <a:r>
              <a:rPr lang="en-US" altLang="zh-CN" sz="2000" b="0" dirty="0">
                <a:effectLst/>
                <a:latin typeface="Consolas" panose="020B0609020204030204" pitchFamily="49" charset="0"/>
              </a:rPr>
              <a:t>    node-&gt;type = type;</a:t>
            </a:r>
          </a:p>
          <a:p>
            <a:r>
              <a:rPr lang="en-US" altLang="zh-CN" sz="2000" b="0" dirty="0">
                <a:effectLst/>
                <a:latin typeface="Consolas" panose="020B0609020204030204" pitchFamily="49" charset="0"/>
              </a:rPr>
              <a:t>    node-&gt;left = NULL;</a:t>
            </a:r>
          </a:p>
          <a:p>
            <a:r>
              <a:rPr lang="en-US" altLang="zh-CN" sz="2000" b="0" dirty="0">
                <a:effectLst/>
                <a:latin typeface="Consolas" panose="020B0609020204030204" pitchFamily="49" charset="0"/>
              </a:rPr>
              <a:t>    node-&gt;right = NULL;</a:t>
            </a:r>
          </a:p>
          <a:p>
            <a:r>
              <a:rPr lang="en-US" altLang="zh-CN" sz="2000" b="0" dirty="0">
                <a:effectLst/>
                <a:latin typeface="Consolas" panose="020B0609020204030204" pitchFamily="49" charset="0"/>
              </a:rPr>
              <a:t>    return node;</a:t>
            </a:r>
          </a:p>
          <a:p>
            <a:r>
              <a:rPr lang="en-US" altLang="zh-CN" sz="2000" b="0" dirty="0">
                <a:effectLst/>
                <a:latin typeface="Consolas" panose="020B0609020204030204" pitchFamily="49" charset="0"/>
              </a:rPr>
              <a:t>}</a:t>
            </a:r>
          </a:p>
        </p:txBody>
      </p:sp>
    </p:spTree>
    <p:extLst>
      <p:ext uri="{BB962C8B-B14F-4D97-AF65-F5344CB8AC3E}">
        <p14:creationId xmlns:p14="http://schemas.microsoft.com/office/powerpoint/2010/main" val="13485065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6" name="内容占位符 8">
            <a:extLst>
              <a:ext uri="{FF2B5EF4-FFF2-40B4-BE49-F238E27FC236}">
                <a16:creationId xmlns:a16="http://schemas.microsoft.com/office/drawing/2014/main" id="{67F9384F-E098-47AE-A47B-A2D2FA9B2364}"/>
              </a:ext>
            </a:extLst>
          </p:cNvPr>
          <p:cNvSpPr>
            <a:spLocks noGrp="1"/>
          </p:cNvSpPr>
          <p:nvPr>
            <p:ph sz="quarter" idx="13"/>
          </p:nvPr>
        </p:nvSpPr>
        <p:spPr>
          <a:xfrm>
            <a:off x="190005" y="1052944"/>
            <a:ext cx="11444276" cy="5229103"/>
          </a:xfrm>
        </p:spPr>
        <p:txBody>
          <a:bodyPr>
            <a:normAutofit/>
          </a:bodyPr>
          <a:lstStyle/>
          <a:p>
            <a:r>
              <a:rPr lang="zh-CN" altLang="en-US" sz="2800" dirty="0"/>
              <a:t>语法树源文件 </a:t>
            </a:r>
            <a:r>
              <a:rPr lang="en-US" altLang="zh-CN" sz="2600" dirty="0" err="1"/>
              <a:t>syntax_tree.c</a:t>
            </a:r>
            <a:endParaRPr lang="zh-CN" altLang="en-US" sz="2800" dirty="0"/>
          </a:p>
        </p:txBody>
      </p:sp>
      <p:sp>
        <p:nvSpPr>
          <p:cNvPr id="10" name="文本框 9">
            <a:extLst>
              <a:ext uri="{FF2B5EF4-FFF2-40B4-BE49-F238E27FC236}">
                <a16:creationId xmlns:a16="http://schemas.microsoft.com/office/drawing/2014/main" id="{2B8D641F-8BDA-4FB4-9751-D53A0BFC2531}"/>
              </a:ext>
            </a:extLst>
          </p:cNvPr>
          <p:cNvSpPr txBox="1"/>
          <p:nvPr/>
        </p:nvSpPr>
        <p:spPr>
          <a:xfrm>
            <a:off x="3159183" y="1687272"/>
            <a:ext cx="6928400" cy="5016758"/>
          </a:xfrm>
          <a:prstGeom prst="rect">
            <a:avLst/>
          </a:prstGeom>
          <a:noFill/>
        </p:spPr>
        <p:txBody>
          <a:bodyPr wrap="square">
            <a:spAutoFit/>
          </a:bodyPr>
          <a:lstStyle/>
          <a:p>
            <a:r>
              <a:rPr lang="en-US" altLang="zh-CN" sz="2000" b="0" dirty="0">
                <a:effectLst/>
                <a:latin typeface="Consolas" panose="020B0609020204030204" pitchFamily="49" charset="0"/>
              </a:rPr>
              <a:t>void </a:t>
            </a:r>
            <a:r>
              <a:rPr lang="en-US" altLang="zh-CN" sz="2000" b="0" dirty="0" err="1">
                <a:effectLst/>
                <a:latin typeface="Consolas" panose="020B0609020204030204" pitchFamily="49" charset="0"/>
              </a:rPr>
              <a:t>printTree</a:t>
            </a:r>
            <a:r>
              <a:rPr lang="en-US" altLang="zh-CN" sz="2000" b="0" dirty="0">
                <a:effectLst/>
                <a:latin typeface="Consolas" panose="020B0609020204030204" pitchFamily="49" charset="0"/>
              </a:rPr>
              <a:t>(struct </a:t>
            </a:r>
            <a:r>
              <a:rPr lang="en-US" altLang="zh-CN" sz="2000" b="0" dirty="0" err="1">
                <a:effectLst/>
                <a:latin typeface="Consolas" panose="020B0609020204030204" pitchFamily="49" charset="0"/>
              </a:rPr>
              <a:t>TreeNode</a:t>
            </a:r>
            <a:r>
              <a:rPr lang="en-US" altLang="zh-CN" sz="2000" b="0" dirty="0">
                <a:effectLst/>
                <a:latin typeface="Consolas" panose="020B0609020204030204" pitchFamily="49" charset="0"/>
              </a:rPr>
              <a:t> *node, int level)</a:t>
            </a:r>
          </a:p>
          <a:p>
            <a:r>
              <a:rPr lang="en-US" altLang="zh-CN" sz="2000" b="0" dirty="0">
                <a:effectLst/>
                <a:latin typeface="Consolas" panose="020B0609020204030204" pitchFamily="49" charset="0"/>
              </a:rPr>
              <a:t>{</a:t>
            </a:r>
          </a:p>
          <a:p>
            <a:r>
              <a:rPr lang="en-US" altLang="zh-CN" sz="2000" b="0" dirty="0">
                <a:effectLst/>
                <a:latin typeface="Consolas" panose="020B0609020204030204" pitchFamily="49" charset="0"/>
              </a:rPr>
              <a:t>    if (node == NULL)</a:t>
            </a:r>
          </a:p>
          <a:p>
            <a:r>
              <a:rPr lang="en-US" altLang="zh-CN" sz="2000" b="0" dirty="0">
                <a:effectLst/>
                <a:latin typeface="Consolas" panose="020B0609020204030204" pitchFamily="49" charset="0"/>
              </a:rPr>
              <a:t>    {</a:t>
            </a:r>
          </a:p>
          <a:p>
            <a:r>
              <a:rPr lang="en-US" altLang="zh-CN" sz="2000" b="0" dirty="0">
                <a:effectLst/>
                <a:latin typeface="Consolas" panose="020B0609020204030204" pitchFamily="49" charset="0"/>
              </a:rPr>
              <a:t>        return;</a:t>
            </a:r>
          </a:p>
          <a:p>
            <a:r>
              <a:rPr lang="en-US" altLang="zh-CN" sz="2000" b="0" dirty="0">
                <a:effectLst/>
                <a:latin typeface="Consolas" panose="020B0609020204030204" pitchFamily="49" charset="0"/>
              </a:rPr>
              <a:t>    }</a:t>
            </a:r>
          </a:p>
          <a:p>
            <a:endParaRPr lang="en-US" altLang="zh-CN" sz="2000" b="0" dirty="0">
              <a:effectLst/>
              <a:latin typeface="Consolas" panose="020B0609020204030204" pitchFamily="49" charset="0"/>
            </a:endParaRPr>
          </a:p>
          <a:p>
            <a:r>
              <a:rPr lang="en-US" altLang="zh-CN" sz="2000" b="0" dirty="0">
                <a:effectLst/>
                <a:latin typeface="Consolas" panose="020B0609020204030204" pitchFamily="49" charset="0"/>
              </a:rPr>
              <a:t>    for (int </a:t>
            </a:r>
            <a:r>
              <a:rPr lang="en-US" altLang="zh-CN" sz="2000" b="0" dirty="0" err="1">
                <a:effectLst/>
                <a:latin typeface="Consolas" panose="020B0609020204030204" pitchFamily="49" charset="0"/>
              </a:rPr>
              <a:t>i</a:t>
            </a:r>
            <a:r>
              <a:rPr lang="en-US" altLang="zh-CN" sz="2000" b="0" dirty="0">
                <a:effectLst/>
                <a:latin typeface="Consolas" panose="020B0609020204030204" pitchFamily="49" charset="0"/>
              </a:rPr>
              <a:t> = 0; </a:t>
            </a:r>
            <a:r>
              <a:rPr lang="en-US" altLang="zh-CN" sz="2000" b="0" dirty="0" err="1">
                <a:effectLst/>
                <a:latin typeface="Consolas" panose="020B0609020204030204" pitchFamily="49" charset="0"/>
              </a:rPr>
              <a:t>i</a:t>
            </a:r>
            <a:r>
              <a:rPr lang="en-US" altLang="zh-CN" sz="2000" b="0" dirty="0">
                <a:effectLst/>
                <a:latin typeface="Consolas" panose="020B0609020204030204" pitchFamily="49" charset="0"/>
              </a:rPr>
              <a:t> &lt; level; </a:t>
            </a:r>
            <a:r>
              <a:rPr lang="en-US" altLang="zh-CN" sz="2000" b="0" dirty="0" err="1">
                <a:effectLst/>
                <a:latin typeface="Consolas" panose="020B0609020204030204" pitchFamily="49" charset="0"/>
              </a:rPr>
              <a:t>i</a:t>
            </a:r>
            <a:r>
              <a:rPr lang="en-US" altLang="zh-CN" sz="2000" b="0" dirty="0">
                <a:effectLst/>
                <a:latin typeface="Consolas" panose="020B0609020204030204" pitchFamily="49" charset="0"/>
              </a:rPr>
              <a:t>++)</a:t>
            </a:r>
          </a:p>
          <a:p>
            <a:r>
              <a:rPr lang="en-US" altLang="zh-CN" sz="2000" b="0" dirty="0">
                <a:effectLst/>
                <a:latin typeface="Consolas" panose="020B0609020204030204" pitchFamily="49" charset="0"/>
              </a:rPr>
              <a:t>    {</a:t>
            </a:r>
          </a:p>
          <a:p>
            <a:r>
              <a:rPr lang="en-US" altLang="zh-CN" sz="2000" b="0" dirty="0">
                <a:effectLst/>
                <a:latin typeface="Consolas" panose="020B0609020204030204" pitchFamily="49" charset="0"/>
              </a:rPr>
              <a:t>        </a:t>
            </a:r>
            <a:r>
              <a:rPr lang="en-US" altLang="zh-CN" sz="2000" b="0" dirty="0" err="1">
                <a:effectLst/>
                <a:latin typeface="Consolas" panose="020B0609020204030204" pitchFamily="49" charset="0"/>
              </a:rPr>
              <a:t>printf</a:t>
            </a:r>
            <a:r>
              <a:rPr lang="en-US" altLang="zh-CN" sz="2000" b="0" dirty="0">
                <a:effectLst/>
                <a:latin typeface="Consolas" panose="020B0609020204030204" pitchFamily="49" charset="0"/>
              </a:rPr>
              <a:t>("  ");</a:t>
            </a:r>
          </a:p>
          <a:p>
            <a:r>
              <a:rPr lang="en-US" altLang="zh-CN" sz="2000" b="0" dirty="0">
                <a:effectLst/>
                <a:latin typeface="Consolas" panose="020B0609020204030204" pitchFamily="49" charset="0"/>
              </a:rPr>
              <a:t>    }</a:t>
            </a:r>
          </a:p>
          <a:p>
            <a:endParaRPr lang="en-US" altLang="zh-CN" sz="2000" b="0" dirty="0">
              <a:effectLst/>
              <a:latin typeface="Consolas" panose="020B0609020204030204" pitchFamily="49" charset="0"/>
            </a:endParaRPr>
          </a:p>
          <a:p>
            <a:r>
              <a:rPr lang="en-US" altLang="zh-CN" sz="2000" b="0" dirty="0">
                <a:effectLst/>
                <a:latin typeface="Consolas" panose="020B0609020204030204" pitchFamily="49" charset="0"/>
              </a:rPr>
              <a:t>    </a:t>
            </a:r>
            <a:r>
              <a:rPr lang="en-US" altLang="zh-CN" sz="2000" b="0" dirty="0" err="1">
                <a:effectLst/>
                <a:latin typeface="Consolas" panose="020B0609020204030204" pitchFamily="49" charset="0"/>
              </a:rPr>
              <a:t>printf</a:t>
            </a:r>
            <a:r>
              <a:rPr lang="en-US" altLang="zh-CN" sz="2000" b="0" dirty="0">
                <a:effectLst/>
                <a:latin typeface="Consolas" panose="020B0609020204030204" pitchFamily="49" charset="0"/>
              </a:rPr>
              <a:t>("%s\n", node-&gt;type);</a:t>
            </a:r>
          </a:p>
          <a:p>
            <a:r>
              <a:rPr lang="en-US" altLang="zh-CN" sz="2000" b="0" dirty="0">
                <a:effectLst/>
                <a:latin typeface="Consolas" panose="020B0609020204030204" pitchFamily="49" charset="0"/>
              </a:rPr>
              <a:t>    </a:t>
            </a:r>
            <a:r>
              <a:rPr lang="en-US" altLang="zh-CN" sz="2000" b="0" dirty="0" err="1">
                <a:effectLst/>
                <a:latin typeface="Consolas" panose="020B0609020204030204" pitchFamily="49" charset="0"/>
              </a:rPr>
              <a:t>printTree</a:t>
            </a:r>
            <a:r>
              <a:rPr lang="en-US" altLang="zh-CN" sz="2000" b="0" dirty="0">
                <a:effectLst/>
                <a:latin typeface="Consolas" panose="020B0609020204030204" pitchFamily="49" charset="0"/>
              </a:rPr>
              <a:t>(node-&gt;left, level + 1);</a:t>
            </a:r>
          </a:p>
          <a:p>
            <a:r>
              <a:rPr lang="en-US" altLang="zh-CN" sz="2000" b="0" dirty="0">
                <a:effectLst/>
                <a:latin typeface="Consolas" panose="020B0609020204030204" pitchFamily="49" charset="0"/>
              </a:rPr>
              <a:t>    </a:t>
            </a:r>
            <a:r>
              <a:rPr lang="en-US" altLang="zh-CN" sz="2000" b="0" dirty="0" err="1">
                <a:effectLst/>
                <a:latin typeface="Consolas" panose="020B0609020204030204" pitchFamily="49" charset="0"/>
              </a:rPr>
              <a:t>printTree</a:t>
            </a:r>
            <a:r>
              <a:rPr lang="en-US" altLang="zh-CN" sz="2000" b="0" dirty="0">
                <a:effectLst/>
                <a:latin typeface="Consolas" panose="020B0609020204030204" pitchFamily="49" charset="0"/>
              </a:rPr>
              <a:t>(node-&gt;right, level + 1);</a:t>
            </a:r>
          </a:p>
          <a:p>
            <a:r>
              <a:rPr lang="en-US" altLang="zh-CN" sz="2000" b="0" dirty="0">
                <a:effectLst/>
                <a:latin typeface="Consolas" panose="020B0609020204030204" pitchFamily="49" charset="0"/>
              </a:rPr>
              <a:t>}</a:t>
            </a:r>
          </a:p>
        </p:txBody>
      </p:sp>
    </p:spTree>
    <p:extLst>
      <p:ext uri="{BB962C8B-B14F-4D97-AF65-F5344CB8AC3E}">
        <p14:creationId xmlns:p14="http://schemas.microsoft.com/office/powerpoint/2010/main" val="282629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fontScale="92500" lnSpcReduction="20000"/>
          </a:bodyPr>
          <a:lstStyle/>
          <a:p>
            <a:r>
              <a:rPr lang="zh-CN" altLang="en-US" dirty="0"/>
              <a:t>目的：</a:t>
            </a:r>
            <a:endParaRPr lang="en-US" altLang="zh-CN" dirty="0"/>
          </a:p>
          <a:p>
            <a:pPr lvl="1"/>
            <a:r>
              <a:rPr lang="zh-CN" altLang="en-US" dirty="0"/>
              <a:t>熟悉了解自主指令集汇编语言的语法、将</a:t>
            </a:r>
            <a:r>
              <a:rPr lang="en-US" altLang="zh-CN" dirty="0"/>
              <a:t>IR</a:t>
            </a:r>
            <a:r>
              <a:rPr lang="zh-CN" altLang="en-US" dirty="0"/>
              <a:t>转换为汇编代码</a:t>
            </a:r>
            <a:endParaRPr lang="en-US" altLang="zh-CN" dirty="0"/>
          </a:p>
          <a:p>
            <a:r>
              <a:rPr lang="zh-CN" altLang="en-US" dirty="0"/>
              <a:t>要求：</a:t>
            </a:r>
            <a:endParaRPr lang="en-US" altLang="zh-CN" dirty="0"/>
          </a:p>
          <a:p>
            <a:pPr lvl="1"/>
            <a:r>
              <a:rPr lang="zh-CN" altLang="en-US" dirty="0"/>
              <a:t>学生可以自主阅读、编写、调试</a:t>
            </a:r>
            <a:r>
              <a:rPr lang="en-US" altLang="zh-CN" dirty="0"/>
              <a:t>LA64</a:t>
            </a:r>
            <a:r>
              <a:rPr lang="zh-CN" altLang="en-US" dirty="0"/>
              <a:t>汇编代码</a:t>
            </a:r>
            <a:endParaRPr lang="en-US" altLang="zh-CN" dirty="0"/>
          </a:p>
          <a:p>
            <a:pPr lvl="1"/>
            <a:r>
              <a:rPr lang="zh-CN" altLang="en-US" dirty="0"/>
              <a:t>完成寄存器在栈上分配的汇编代码生成</a:t>
            </a:r>
            <a:endParaRPr lang="en-US" altLang="zh-CN" dirty="0"/>
          </a:p>
          <a:p>
            <a:r>
              <a:rPr lang="zh-CN" altLang="en-US" dirty="0"/>
              <a:t>考核标准：</a:t>
            </a:r>
            <a:endParaRPr lang="en-US" altLang="zh-CN" dirty="0"/>
          </a:p>
          <a:p>
            <a:pPr lvl="1"/>
            <a:r>
              <a:rPr lang="zh-CN" altLang="en-US" dirty="0"/>
              <a:t>完成示例代码问答</a:t>
            </a:r>
            <a:endParaRPr lang="en-US" altLang="zh-CN" dirty="0"/>
          </a:p>
          <a:p>
            <a:pPr lvl="1"/>
            <a:r>
              <a:rPr lang="zh-CN" altLang="en-US" dirty="0"/>
              <a:t>完成要求汇编程序段</a:t>
            </a:r>
            <a:endParaRPr lang="en-US" altLang="zh-CN" dirty="0"/>
          </a:p>
          <a:p>
            <a:pPr marL="457200" lvl="1" indent="0">
              <a:buNone/>
            </a:pPr>
            <a:r>
              <a:rPr lang="en-US" altLang="zh-CN" dirty="0"/>
              <a:t>    </a:t>
            </a:r>
            <a:r>
              <a:rPr lang="zh-CN" altLang="en-US" dirty="0"/>
              <a:t>编写</a:t>
            </a:r>
            <a:endParaRPr lang="en-US" altLang="zh-CN" dirty="0"/>
          </a:p>
          <a:p>
            <a:pPr lvl="1"/>
            <a:r>
              <a:rPr lang="zh-CN" altLang="en-US" dirty="0"/>
              <a:t>完成寄存器在栈上分</a:t>
            </a:r>
            <a:endParaRPr lang="en-US" altLang="zh-CN" dirty="0"/>
          </a:p>
          <a:p>
            <a:pPr marL="457200" lvl="1" indent="0">
              <a:buNone/>
            </a:pPr>
            <a:r>
              <a:rPr lang="en-US" altLang="zh-CN" dirty="0"/>
              <a:t>    </a:t>
            </a:r>
            <a:r>
              <a:rPr lang="zh-CN" altLang="en-US" dirty="0"/>
              <a:t>配</a:t>
            </a:r>
            <a:endParaRPr lang="en-US" altLang="zh-CN" dirty="0"/>
          </a:p>
        </p:txBody>
      </p:sp>
      <p:sp>
        <p:nvSpPr>
          <p:cNvPr id="4" name="标题 3"/>
          <p:cNvSpPr>
            <a:spLocks noGrp="1"/>
          </p:cNvSpPr>
          <p:nvPr>
            <p:ph type="title"/>
          </p:nvPr>
        </p:nvSpPr>
        <p:spPr/>
        <p:txBody>
          <a:bodyPr>
            <a:normAutofit/>
          </a:bodyPr>
          <a:lstStyle/>
          <a:p>
            <a:r>
              <a:rPr lang="en-US" altLang="zh-CN" dirty="0">
                <a:latin typeface="微软雅黑" panose="020B0503020204020204" pitchFamily="34" charset="-122"/>
              </a:rPr>
              <a:t>Lab 3 LA64</a:t>
            </a:r>
            <a:r>
              <a:rPr lang="zh-CN" altLang="en-US" dirty="0">
                <a:latin typeface="微软雅黑" panose="020B0503020204020204" pitchFamily="34" charset="-122"/>
              </a:rPr>
              <a:t>代码生成</a:t>
            </a:r>
            <a:endParaRPr lang="en-US" dirty="0">
              <a:latin typeface="微软雅黑" panose="020B0503020204020204" pitchFamily="34" charset="-122"/>
            </a:endParaRPr>
          </a:p>
        </p:txBody>
      </p:sp>
      <p:graphicFrame>
        <p:nvGraphicFramePr>
          <p:cNvPr id="14" name="对象 13">
            <a:extLst>
              <a:ext uri="{FF2B5EF4-FFF2-40B4-BE49-F238E27FC236}">
                <a16:creationId xmlns:a16="http://schemas.microsoft.com/office/drawing/2014/main" id="{E09293F0-0F7C-4236-8490-BBE0824F7B10}"/>
              </a:ext>
            </a:extLst>
          </p:cNvPr>
          <p:cNvGraphicFramePr>
            <a:graphicFrameLocks noChangeAspect="1"/>
          </p:cNvGraphicFramePr>
          <p:nvPr/>
        </p:nvGraphicFramePr>
        <p:xfrm>
          <a:off x="4331633" y="3159915"/>
          <a:ext cx="7860367" cy="3698086"/>
        </p:xfrm>
        <a:graphic>
          <a:graphicData uri="http://schemas.openxmlformats.org/presentationml/2006/ole">
            <mc:AlternateContent xmlns:mc="http://schemas.openxmlformats.org/markup-compatibility/2006">
              <mc:Choice xmlns:v="urn:schemas-microsoft-com:vml" Requires="v">
                <p:oleObj spid="_x0000_s1163" name="Visio" r:id="rId5" imgW="4838595" imgH="2276448" progId="Visio.Drawing.15">
                  <p:embed/>
                </p:oleObj>
              </mc:Choice>
              <mc:Fallback>
                <p:oleObj name="Visio" r:id="rId5" imgW="4838595" imgH="2276448" progId="Visio.Drawing.15">
                  <p:embed/>
                  <p:pic>
                    <p:nvPicPr>
                      <p:cNvPr id="10" name="对象 9">
                        <a:extLst>
                          <a:ext uri="{FF2B5EF4-FFF2-40B4-BE49-F238E27FC236}">
                            <a16:creationId xmlns:a16="http://schemas.microsoft.com/office/drawing/2014/main" id="{87C99461-20AA-4874-B7CE-C3FC8AB9E9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1633" y="3159915"/>
                        <a:ext cx="7860367" cy="3698086"/>
                      </a:xfrm>
                      <a:prstGeom prst="rect">
                        <a:avLst/>
                      </a:prstGeom>
                      <a:noFill/>
                    </p:spPr>
                  </p:pic>
                </p:oleObj>
              </mc:Fallback>
            </mc:AlternateContent>
          </a:graphicData>
        </a:graphic>
      </p:graphicFrame>
    </p:spTree>
    <p:extLst>
      <p:ext uri="{BB962C8B-B14F-4D97-AF65-F5344CB8AC3E}">
        <p14:creationId xmlns:p14="http://schemas.microsoft.com/office/powerpoint/2010/main" val="1734993578"/>
      </p:ext>
    </p:extLst>
  </p:cSld>
  <p:clrMapOvr>
    <a:overrideClrMapping bg1="lt1" tx1="dk1" bg2="lt2" tx2="dk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6" name="内容占位符 2">
            <a:extLst>
              <a:ext uri="{FF2B5EF4-FFF2-40B4-BE49-F238E27FC236}">
                <a16:creationId xmlns:a16="http://schemas.microsoft.com/office/drawing/2014/main" id="{58CB10FB-1640-4BD4-AF93-D38F3F69E0A5}"/>
              </a:ext>
            </a:extLst>
          </p:cNvPr>
          <p:cNvSpPr txBox="1">
            <a:spLocks/>
          </p:cNvSpPr>
          <p:nvPr/>
        </p:nvSpPr>
        <p:spPr>
          <a:xfrm>
            <a:off x="488888" y="2844984"/>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a:t>Flex</a:t>
            </a:r>
            <a:r>
              <a:rPr lang="zh-CN" altLang="en-US"/>
              <a:t>程序识别各种</a:t>
            </a:r>
            <a:r>
              <a:rPr lang="en-US" altLang="zh-CN"/>
              <a:t>token</a:t>
            </a:r>
          </a:p>
          <a:p>
            <a:r>
              <a:rPr lang="zh-CN" altLang="en-US"/>
              <a:t>关键字：</a:t>
            </a:r>
            <a:r>
              <a:rPr lang="en-US" altLang="zh-CN"/>
              <a:t>int</a:t>
            </a:r>
            <a:r>
              <a:rPr lang="zh-CN" altLang="en-US"/>
              <a:t>、</a:t>
            </a:r>
            <a:r>
              <a:rPr lang="en-US" altLang="zh-CN"/>
              <a:t>main</a:t>
            </a:r>
            <a:r>
              <a:rPr lang="zh-CN" altLang="en-US"/>
              <a:t>、</a:t>
            </a:r>
            <a:r>
              <a:rPr lang="en-US" altLang="zh-CN"/>
              <a:t>return</a:t>
            </a:r>
          </a:p>
          <a:p>
            <a:r>
              <a:rPr lang="zh-CN" altLang="en-US"/>
              <a:t>符号：</a:t>
            </a:r>
            <a:r>
              <a:rPr lang="en-US" altLang="zh-CN"/>
              <a:t>{</a:t>
            </a:r>
            <a:r>
              <a:rPr lang="zh-CN" altLang="en-US"/>
              <a:t>、</a:t>
            </a:r>
            <a:r>
              <a:rPr lang="en-US" altLang="zh-CN"/>
              <a:t>}</a:t>
            </a:r>
            <a:r>
              <a:rPr lang="zh-CN" altLang="en-US"/>
              <a:t>、（、）、；</a:t>
            </a:r>
            <a:endParaRPr lang="en-US" altLang="zh-CN"/>
          </a:p>
          <a:p>
            <a:r>
              <a:rPr lang="zh-CN" altLang="en-US"/>
              <a:t>换行符等：</a:t>
            </a:r>
            <a:r>
              <a:rPr lang="en-US" altLang="zh-CN"/>
              <a:t>\n</a:t>
            </a:r>
            <a:r>
              <a:rPr lang="zh-CN" altLang="en-US"/>
              <a:t>、</a:t>
            </a:r>
            <a:r>
              <a:rPr lang="en-US" altLang="zh-CN"/>
              <a:t>……</a:t>
            </a:r>
            <a:endParaRPr lang="en-US" altLang="zh-CN" dirty="0"/>
          </a:p>
        </p:txBody>
      </p:sp>
      <p:sp>
        <p:nvSpPr>
          <p:cNvPr id="7" name="文本框 6">
            <a:extLst>
              <a:ext uri="{FF2B5EF4-FFF2-40B4-BE49-F238E27FC236}">
                <a16:creationId xmlns:a16="http://schemas.microsoft.com/office/drawing/2014/main" id="{FAF7090A-990C-4C65-B7C3-4896E074C652}"/>
              </a:ext>
            </a:extLst>
          </p:cNvPr>
          <p:cNvSpPr txBox="1"/>
          <p:nvPr/>
        </p:nvSpPr>
        <p:spPr>
          <a:xfrm>
            <a:off x="46368" y="1155939"/>
            <a:ext cx="8666558" cy="1384995"/>
          </a:xfrm>
          <a:prstGeom prst="rect">
            <a:avLst/>
          </a:prstGeom>
          <a:noFill/>
        </p:spPr>
        <p:txBody>
          <a:bodyPr wrap="square">
            <a:spAutoFit/>
          </a:bodyPr>
          <a:lstStyle/>
          <a:p>
            <a:pPr lvl="1"/>
            <a:r>
              <a:rPr lang="en-US" altLang="zh-CN" sz="2800" b="1" dirty="0">
                <a:solidFill>
                  <a:schemeClr val="accent1">
                    <a:lumMod val="75000"/>
                  </a:schemeClr>
                </a:solidFill>
                <a:latin typeface="微软雅黑" panose="020B0503020204020204" pitchFamily="34" charset="-122"/>
                <a:ea typeface="微软雅黑" panose="020B0503020204020204" pitchFamily="34" charset="-122"/>
              </a:rPr>
              <a:t>program -&gt; int main() { statements }</a:t>
            </a:r>
          </a:p>
          <a:p>
            <a:pPr lvl="1"/>
            <a:r>
              <a:rPr lang="en-US" altLang="zh-CN" sz="2800" b="1" dirty="0">
                <a:solidFill>
                  <a:schemeClr val="accent1">
                    <a:lumMod val="75000"/>
                  </a:schemeClr>
                </a:solidFill>
                <a:latin typeface="微软雅黑" panose="020B0503020204020204" pitchFamily="34" charset="-122"/>
                <a:ea typeface="微软雅黑" panose="020B0503020204020204" pitchFamily="34" charset="-122"/>
              </a:rPr>
              <a:t>statements -&gt; statement</a:t>
            </a:r>
          </a:p>
          <a:p>
            <a:pPr lvl="1"/>
            <a:r>
              <a:rPr lang="en-US" altLang="zh-CN" sz="2800" b="1" dirty="0">
                <a:solidFill>
                  <a:schemeClr val="accent1">
                    <a:lumMod val="75000"/>
                  </a:schemeClr>
                </a:solidFill>
                <a:latin typeface="微软雅黑" panose="020B0503020204020204" pitchFamily="34" charset="-122"/>
                <a:ea typeface="微软雅黑" panose="020B0503020204020204" pitchFamily="34" charset="-122"/>
              </a:rPr>
              <a:t>statement -&gt; ; | return ;</a:t>
            </a:r>
          </a:p>
        </p:txBody>
      </p:sp>
    </p:spTree>
    <p:extLst>
      <p:ext uri="{BB962C8B-B14F-4D97-AF65-F5344CB8AC3E}">
        <p14:creationId xmlns:p14="http://schemas.microsoft.com/office/powerpoint/2010/main" val="14005499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7" name="内容占位符 2">
            <a:extLst>
              <a:ext uri="{FF2B5EF4-FFF2-40B4-BE49-F238E27FC236}">
                <a16:creationId xmlns:a16="http://schemas.microsoft.com/office/drawing/2014/main" id="{03CB26A3-6C3B-434E-8165-C366025F6BDE}"/>
              </a:ext>
            </a:extLst>
          </p:cNvPr>
          <p:cNvSpPr txBox="1">
            <a:spLocks/>
          </p:cNvSpPr>
          <p:nvPr/>
        </p:nvSpPr>
        <p:spPr>
          <a:xfrm>
            <a:off x="488887" y="1249378"/>
            <a:ext cx="11171976" cy="4927585"/>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3600" dirty="0"/>
              <a:t>Flex</a:t>
            </a:r>
            <a:r>
              <a:rPr lang="zh-CN" altLang="en-US" sz="3600" dirty="0"/>
              <a:t>程序 </a:t>
            </a:r>
            <a:r>
              <a:rPr lang="en-US" altLang="zh-CN" sz="3600" dirty="0" err="1"/>
              <a:t>flex.l</a:t>
            </a:r>
            <a:endParaRPr lang="en-US" altLang="zh-CN" sz="3600" dirty="0"/>
          </a:p>
          <a:p>
            <a:pPr marL="457200" lvl="1" indent="0">
              <a:buFont typeface="Arial" panose="020B0604020202020204" pitchFamily="34" charset="0"/>
              <a:buNone/>
            </a:pPr>
            <a:r>
              <a:rPr lang="en-US" altLang="zh-CN" dirty="0">
                <a:solidFill>
                  <a:srgbClr val="000000"/>
                </a:solidFill>
                <a:latin typeface="Consolas" panose="020B0609020204030204" pitchFamily="49" charset="0"/>
                <a:ea typeface="微软雅黑" panose="020B0503020204020204" pitchFamily="34" charset="-122"/>
              </a:rPr>
              <a:t>%</a:t>
            </a:r>
            <a:r>
              <a:rPr lang="en-US" altLang="zh-CN" dirty="0">
                <a:solidFill>
                  <a:srgbClr val="3B3B3B"/>
                </a:solidFill>
                <a:latin typeface="Consolas" panose="020B0609020204030204" pitchFamily="49" charset="0"/>
                <a:ea typeface="微软雅黑" panose="020B0503020204020204" pitchFamily="34" charset="-122"/>
              </a:rPr>
              <a:t>option </a:t>
            </a:r>
            <a:r>
              <a:rPr lang="en-US" altLang="zh-CN" dirty="0" err="1">
                <a:solidFill>
                  <a:srgbClr val="3B3B3B"/>
                </a:solidFill>
                <a:latin typeface="Consolas" panose="020B0609020204030204" pitchFamily="49" charset="0"/>
                <a:ea typeface="微软雅黑" panose="020B0503020204020204" pitchFamily="34" charset="-122"/>
              </a:rPr>
              <a:t>noyywrap</a:t>
            </a:r>
            <a:endParaRPr lang="en-US" altLang="zh-CN" dirty="0">
              <a:solidFill>
                <a:srgbClr val="3B3B3B"/>
              </a:solidFill>
              <a:latin typeface="Consolas" panose="020B0609020204030204" pitchFamily="49" charset="0"/>
              <a:ea typeface="微软雅黑" panose="020B0503020204020204" pitchFamily="34" charset="-122"/>
            </a:endParaRPr>
          </a:p>
          <a:p>
            <a:pPr marL="457200" lvl="1" indent="0">
              <a:buFont typeface="Arial" panose="020B0604020202020204" pitchFamily="34" charset="0"/>
              <a:buNone/>
            </a:pPr>
            <a:r>
              <a:rPr lang="en-US" altLang="zh-CN" dirty="0">
                <a:solidFill>
                  <a:srgbClr val="000000"/>
                </a:solidFill>
                <a:latin typeface="Consolas" panose="020B0609020204030204" pitchFamily="49" charset="0"/>
                <a:ea typeface="微软雅黑" panose="020B0503020204020204" pitchFamily="34" charset="-122"/>
              </a:rPr>
              <a:t>%</a:t>
            </a:r>
            <a:r>
              <a:rPr lang="en-US" altLang="zh-CN" dirty="0">
                <a:solidFill>
                  <a:srgbClr val="3B3B3B"/>
                </a:solidFill>
                <a:latin typeface="Consolas" panose="020B0609020204030204" pitchFamily="49" charset="0"/>
                <a:ea typeface="微软雅黑" panose="020B0503020204020204" pitchFamily="34" charset="-122"/>
              </a:rPr>
              <a:t>{</a:t>
            </a:r>
          </a:p>
          <a:p>
            <a:pPr marL="457200" lvl="1" indent="0">
              <a:buFont typeface="Arial" panose="020B0604020202020204" pitchFamily="34" charset="0"/>
              <a:buNone/>
            </a:pPr>
            <a:r>
              <a:rPr lang="en-US" altLang="zh-CN" dirty="0">
                <a:solidFill>
                  <a:srgbClr val="AF00DB"/>
                </a:solidFill>
                <a:latin typeface="Consolas" panose="020B0609020204030204" pitchFamily="49" charset="0"/>
                <a:ea typeface="微软雅黑" panose="020B0503020204020204" pitchFamily="34" charset="-122"/>
              </a:rPr>
              <a:t>#include</a:t>
            </a:r>
            <a:r>
              <a:rPr lang="en-US" altLang="zh-CN" dirty="0">
                <a:solidFill>
                  <a:srgbClr val="0000FF"/>
                </a:solidFill>
                <a:latin typeface="Consolas" panose="020B0609020204030204" pitchFamily="49" charset="0"/>
                <a:ea typeface="微软雅黑" panose="020B0503020204020204" pitchFamily="34" charset="-122"/>
              </a:rPr>
              <a:t> </a:t>
            </a:r>
            <a:r>
              <a:rPr lang="en-US" altLang="zh-CN" dirty="0">
                <a:solidFill>
                  <a:srgbClr val="A31515"/>
                </a:solidFill>
                <a:latin typeface="Consolas" panose="020B0609020204030204" pitchFamily="49" charset="0"/>
                <a:ea typeface="微软雅黑" panose="020B0503020204020204" pitchFamily="34" charset="-122"/>
              </a:rPr>
              <a:t>"</a:t>
            </a:r>
            <a:r>
              <a:rPr lang="en-US" altLang="zh-CN" dirty="0" err="1">
                <a:solidFill>
                  <a:srgbClr val="A31515"/>
                </a:solidFill>
                <a:latin typeface="Consolas" panose="020B0609020204030204" pitchFamily="49" charset="0"/>
                <a:ea typeface="微软雅黑" panose="020B0503020204020204" pitchFamily="34" charset="-122"/>
              </a:rPr>
              <a:t>bison.tab.h</a:t>
            </a:r>
            <a:r>
              <a:rPr lang="en-US" altLang="zh-CN" dirty="0">
                <a:solidFill>
                  <a:srgbClr val="A31515"/>
                </a:solidFill>
                <a:latin typeface="Consolas" panose="020B0609020204030204" pitchFamily="49" charset="0"/>
                <a:ea typeface="微软雅黑" panose="020B0503020204020204" pitchFamily="34" charset="-122"/>
              </a:rPr>
              <a:t>"</a:t>
            </a:r>
            <a:r>
              <a:rPr lang="en-US" altLang="zh-CN" dirty="0">
                <a:solidFill>
                  <a:srgbClr val="0000FF"/>
                </a:solidFill>
                <a:latin typeface="Consolas" panose="020B0609020204030204" pitchFamily="49" charset="0"/>
                <a:ea typeface="微软雅黑" panose="020B0503020204020204" pitchFamily="34" charset="-122"/>
              </a:rPr>
              <a:t>  </a:t>
            </a:r>
            <a:r>
              <a:rPr lang="en-US" altLang="zh-CN" dirty="0">
                <a:solidFill>
                  <a:srgbClr val="008000"/>
                </a:solidFill>
                <a:latin typeface="Consolas" panose="020B0609020204030204" pitchFamily="49" charset="0"/>
                <a:ea typeface="微软雅黑" panose="020B0503020204020204" pitchFamily="34" charset="-122"/>
              </a:rPr>
              <a:t>// </a:t>
            </a:r>
            <a:r>
              <a:rPr lang="zh-CN" altLang="en-US" dirty="0">
                <a:solidFill>
                  <a:srgbClr val="008000"/>
                </a:solidFill>
                <a:latin typeface="Consolas" panose="020B0609020204030204" pitchFamily="49" charset="0"/>
                <a:ea typeface="微软雅黑" panose="020B0503020204020204" pitchFamily="34" charset="-122"/>
              </a:rPr>
              <a:t>引入</a:t>
            </a:r>
            <a:r>
              <a:rPr lang="en-US" altLang="zh-CN" dirty="0">
                <a:solidFill>
                  <a:srgbClr val="008000"/>
                </a:solidFill>
                <a:latin typeface="Consolas" panose="020B0609020204030204" pitchFamily="49" charset="0"/>
                <a:ea typeface="微软雅黑" panose="020B0503020204020204" pitchFamily="34" charset="-122"/>
              </a:rPr>
              <a:t>Bison</a:t>
            </a:r>
            <a:r>
              <a:rPr lang="zh-CN" altLang="en-US" dirty="0">
                <a:solidFill>
                  <a:srgbClr val="008000"/>
                </a:solidFill>
                <a:latin typeface="Consolas" panose="020B0609020204030204" pitchFamily="49" charset="0"/>
                <a:ea typeface="微软雅黑" panose="020B0503020204020204" pitchFamily="34" charset="-122"/>
              </a:rPr>
              <a:t>生成的头文件</a:t>
            </a:r>
            <a:endParaRPr lang="zh-CN" altLang="en-US" dirty="0">
              <a:solidFill>
                <a:srgbClr val="3B3B3B"/>
              </a:solidFill>
              <a:latin typeface="Consolas" panose="020B0609020204030204" pitchFamily="49" charset="0"/>
              <a:ea typeface="微软雅黑" panose="020B0503020204020204" pitchFamily="34" charset="-122"/>
            </a:endParaRPr>
          </a:p>
          <a:p>
            <a:pPr marL="457200" lvl="1" indent="0">
              <a:buFont typeface="Arial" panose="020B0604020202020204" pitchFamily="34" charset="0"/>
              <a:buNone/>
            </a:pPr>
            <a:r>
              <a:rPr lang="en-US" altLang="zh-CN" dirty="0">
                <a:solidFill>
                  <a:srgbClr val="000000"/>
                </a:solidFill>
                <a:latin typeface="Consolas" panose="020B0609020204030204" pitchFamily="49" charset="0"/>
                <a:ea typeface="微软雅黑" panose="020B0503020204020204" pitchFamily="34" charset="-122"/>
              </a:rPr>
              <a:t>%</a:t>
            </a:r>
            <a:r>
              <a:rPr lang="en-US" altLang="zh-CN" dirty="0">
                <a:solidFill>
                  <a:srgbClr val="3B3B3B"/>
                </a:solidFill>
                <a:latin typeface="Consolas" panose="020B0609020204030204" pitchFamily="49" charset="0"/>
                <a:ea typeface="微软雅黑" panose="020B0503020204020204" pitchFamily="34" charset="-122"/>
              </a:rPr>
              <a:t>}</a:t>
            </a:r>
          </a:p>
          <a:p>
            <a:pPr marL="457200" lvl="1" indent="0">
              <a:buFont typeface="Arial" panose="020B0604020202020204" pitchFamily="34" charset="0"/>
              <a:buNone/>
            </a:pPr>
            <a:br>
              <a:rPr lang="en-US" altLang="zh-CN" dirty="0">
                <a:solidFill>
                  <a:srgbClr val="3B3B3B"/>
                </a:solidFill>
                <a:latin typeface="Consolas" panose="020B0609020204030204" pitchFamily="49" charset="0"/>
                <a:ea typeface="微软雅黑" panose="020B0503020204020204" pitchFamily="34" charset="-122"/>
              </a:rPr>
            </a:br>
            <a:r>
              <a:rPr lang="en-US" altLang="zh-CN" dirty="0">
                <a:solidFill>
                  <a:srgbClr val="000000"/>
                </a:solidFill>
                <a:latin typeface="Consolas" panose="020B0609020204030204" pitchFamily="49" charset="0"/>
                <a:ea typeface="微软雅黑" panose="020B0503020204020204" pitchFamily="34" charset="-122"/>
              </a:rPr>
              <a:t>%%</a:t>
            </a:r>
            <a:endParaRPr lang="zh-CN" altLang="en-US" dirty="0">
              <a:solidFill>
                <a:srgbClr val="3B3B3B"/>
              </a:solidFill>
              <a:latin typeface="Consolas" panose="020B0609020204030204" pitchFamily="49" charset="0"/>
              <a:ea typeface="微软雅黑" panose="020B0503020204020204" pitchFamily="34" charset="-122"/>
            </a:endParaRPr>
          </a:p>
          <a:p>
            <a:pPr marL="457200" lvl="1" indent="0">
              <a:buFont typeface="Arial" panose="020B0604020202020204" pitchFamily="34" charset="0"/>
              <a:buNone/>
            </a:pPr>
            <a:r>
              <a:rPr lang="en-US" altLang="zh-CN" dirty="0">
                <a:solidFill>
                  <a:srgbClr val="A31515"/>
                </a:solidFill>
                <a:latin typeface="Consolas" panose="020B0609020204030204" pitchFamily="49" charset="0"/>
                <a:ea typeface="微软雅黑" panose="020B0503020204020204" pitchFamily="34" charset="-122"/>
              </a:rPr>
              <a:t>"int"</a:t>
            </a:r>
            <a:r>
              <a:rPr lang="en-US" altLang="zh-CN" dirty="0">
                <a:solidFill>
                  <a:srgbClr val="3B3B3B"/>
                </a:solidFill>
                <a:latin typeface="Consolas" panose="020B0609020204030204" pitchFamily="49" charset="0"/>
                <a:ea typeface="微软雅黑" panose="020B0503020204020204" pitchFamily="34" charset="-122"/>
              </a:rPr>
              <a:t>       { </a:t>
            </a:r>
            <a:r>
              <a:rPr lang="en-US" altLang="zh-CN" dirty="0">
                <a:solidFill>
                  <a:srgbClr val="AF00DB"/>
                </a:solidFill>
                <a:latin typeface="Consolas" panose="020B0609020204030204" pitchFamily="49" charset="0"/>
                <a:ea typeface="微软雅黑" panose="020B0503020204020204" pitchFamily="34" charset="-122"/>
              </a:rPr>
              <a:t>return</a:t>
            </a:r>
            <a:r>
              <a:rPr lang="en-US" altLang="zh-CN" dirty="0">
                <a:solidFill>
                  <a:srgbClr val="3B3B3B"/>
                </a:solidFill>
                <a:latin typeface="Consolas" panose="020B0609020204030204" pitchFamily="49" charset="0"/>
                <a:ea typeface="微软雅黑" panose="020B0503020204020204" pitchFamily="34" charset="-122"/>
              </a:rPr>
              <a:t> INT; }</a:t>
            </a:r>
          </a:p>
          <a:p>
            <a:pPr marL="457200" lvl="1" indent="0">
              <a:buFont typeface="Arial" panose="020B0604020202020204" pitchFamily="34" charset="0"/>
              <a:buNone/>
            </a:pPr>
            <a:r>
              <a:rPr lang="en-US" altLang="zh-CN" dirty="0">
                <a:solidFill>
                  <a:srgbClr val="A31515"/>
                </a:solidFill>
                <a:latin typeface="Consolas" panose="020B0609020204030204" pitchFamily="49" charset="0"/>
                <a:ea typeface="微软雅黑" panose="020B0503020204020204" pitchFamily="34" charset="-122"/>
              </a:rPr>
              <a:t>"main"</a:t>
            </a:r>
            <a:r>
              <a:rPr lang="en-US" altLang="zh-CN" dirty="0">
                <a:solidFill>
                  <a:srgbClr val="3B3B3B"/>
                </a:solidFill>
                <a:latin typeface="Consolas" panose="020B0609020204030204" pitchFamily="49" charset="0"/>
                <a:ea typeface="微软雅黑" panose="020B0503020204020204" pitchFamily="34" charset="-122"/>
              </a:rPr>
              <a:t>      { </a:t>
            </a:r>
            <a:r>
              <a:rPr lang="en-US" altLang="zh-CN" dirty="0">
                <a:solidFill>
                  <a:srgbClr val="AF00DB"/>
                </a:solidFill>
                <a:latin typeface="Consolas" panose="020B0609020204030204" pitchFamily="49" charset="0"/>
                <a:ea typeface="微软雅黑" panose="020B0503020204020204" pitchFamily="34" charset="-122"/>
              </a:rPr>
              <a:t>return</a:t>
            </a:r>
            <a:r>
              <a:rPr lang="en-US" altLang="zh-CN" dirty="0">
                <a:solidFill>
                  <a:srgbClr val="3B3B3B"/>
                </a:solidFill>
                <a:latin typeface="Consolas" panose="020B0609020204030204" pitchFamily="49" charset="0"/>
                <a:ea typeface="微软雅黑" panose="020B0503020204020204" pitchFamily="34" charset="-122"/>
              </a:rPr>
              <a:t> MAIN; }</a:t>
            </a:r>
          </a:p>
          <a:p>
            <a:pPr marL="457200" lvl="1" indent="0">
              <a:buFont typeface="Arial" panose="020B0604020202020204" pitchFamily="34" charset="0"/>
              <a:buNone/>
            </a:pPr>
            <a:r>
              <a:rPr lang="en-US" altLang="zh-CN" dirty="0">
                <a:solidFill>
                  <a:srgbClr val="A31515"/>
                </a:solidFill>
                <a:latin typeface="Consolas" panose="020B0609020204030204" pitchFamily="49" charset="0"/>
                <a:ea typeface="微软雅黑" panose="020B0503020204020204" pitchFamily="34" charset="-122"/>
              </a:rPr>
              <a:t>"("</a:t>
            </a:r>
            <a:r>
              <a:rPr lang="en-US" altLang="zh-CN" dirty="0">
                <a:solidFill>
                  <a:srgbClr val="3B3B3B"/>
                </a:solidFill>
                <a:latin typeface="Consolas" panose="020B0609020204030204" pitchFamily="49" charset="0"/>
                <a:ea typeface="微软雅黑" panose="020B0503020204020204" pitchFamily="34" charset="-122"/>
              </a:rPr>
              <a:t>         { </a:t>
            </a:r>
            <a:r>
              <a:rPr lang="en-US" altLang="zh-CN" dirty="0">
                <a:solidFill>
                  <a:srgbClr val="AF00DB"/>
                </a:solidFill>
                <a:latin typeface="Consolas" panose="020B0609020204030204" pitchFamily="49" charset="0"/>
                <a:ea typeface="微软雅黑" panose="020B0503020204020204" pitchFamily="34" charset="-122"/>
              </a:rPr>
              <a:t>return</a:t>
            </a:r>
            <a:r>
              <a:rPr lang="en-US" altLang="zh-CN" dirty="0">
                <a:solidFill>
                  <a:srgbClr val="3B3B3B"/>
                </a:solidFill>
                <a:latin typeface="Consolas" panose="020B0609020204030204" pitchFamily="49" charset="0"/>
                <a:ea typeface="微软雅黑" panose="020B0503020204020204" pitchFamily="34" charset="-122"/>
              </a:rPr>
              <a:t> LPAREN; }</a:t>
            </a:r>
          </a:p>
          <a:p>
            <a:pPr marL="457200" lvl="1" indent="0">
              <a:buFont typeface="Arial" panose="020B0604020202020204" pitchFamily="34" charset="0"/>
              <a:buNone/>
            </a:pPr>
            <a:r>
              <a:rPr lang="en-US" altLang="zh-CN" dirty="0">
                <a:solidFill>
                  <a:srgbClr val="A31515"/>
                </a:solidFill>
                <a:latin typeface="Consolas" panose="020B0609020204030204" pitchFamily="49" charset="0"/>
                <a:ea typeface="微软雅黑" panose="020B0503020204020204" pitchFamily="34" charset="-122"/>
              </a:rPr>
              <a:t>")"</a:t>
            </a:r>
            <a:r>
              <a:rPr lang="en-US" altLang="zh-CN" dirty="0">
                <a:solidFill>
                  <a:srgbClr val="3B3B3B"/>
                </a:solidFill>
                <a:latin typeface="Consolas" panose="020B0609020204030204" pitchFamily="49" charset="0"/>
                <a:ea typeface="微软雅黑" panose="020B0503020204020204" pitchFamily="34" charset="-122"/>
              </a:rPr>
              <a:t>         { </a:t>
            </a:r>
            <a:r>
              <a:rPr lang="en-US" altLang="zh-CN" dirty="0">
                <a:solidFill>
                  <a:srgbClr val="AF00DB"/>
                </a:solidFill>
                <a:latin typeface="Consolas" panose="020B0609020204030204" pitchFamily="49" charset="0"/>
                <a:ea typeface="微软雅黑" panose="020B0503020204020204" pitchFamily="34" charset="-122"/>
              </a:rPr>
              <a:t>return</a:t>
            </a:r>
            <a:r>
              <a:rPr lang="en-US" altLang="zh-CN" dirty="0">
                <a:solidFill>
                  <a:srgbClr val="3B3B3B"/>
                </a:solidFill>
                <a:latin typeface="Consolas" panose="020B0609020204030204" pitchFamily="49" charset="0"/>
                <a:ea typeface="微软雅黑" panose="020B0503020204020204" pitchFamily="34" charset="-122"/>
              </a:rPr>
              <a:t> RPAREN; }</a:t>
            </a:r>
          </a:p>
          <a:p>
            <a:pPr marL="457200" lvl="1" indent="0">
              <a:buFont typeface="Arial" panose="020B0604020202020204" pitchFamily="34" charset="0"/>
              <a:buNone/>
            </a:pPr>
            <a:r>
              <a:rPr lang="en-US" altLang="zh-CN" dirty="0">
                <a:solidFill>
                  <a:srgbClr val="A31515"/>
                </a:solidFill>
                <a:latin typeface="Consolas" panose="020B0609020204030204" pitchFamily="49" charset="0"/>
                <a:ea typeface="微软雅黑" panose="020B0503020204020204" pitchFamily="34" charset="-122"/>
              </a:rPr>
              <a:t>"{"</a:t>
            </a:r>
            <a:r>
              <a:rPr lang="en-US" altLang="zh-CN" dirty="0">
                <a:solidFill>
                  <a:srgbClr val="3B3B3B"/>
                </a:solidFill>
                <a:latin typeface="Consolas" panose="020B0609020204030204" pitchFamily="49" charset="0"/>
                <a:ea typeface="微软雅黑" panose="020B0503020204020204" pitchFamily="34" charset="-122"/>
              </a:rPr>
              <a:t>         { </a:t>
            </a:r>
            <a:r>
              <a:rPr lang="en-US" altLang="zh-CN" dirty="0">
                <a:solidFill>
                  <a:srgbClr val="AF00DB"/>
                </a:solidFill>
                <a:latin typeface="Consolas" panose="020B0609020204030204" pitchFamily="49" charset="0"/>
                <a:ea typeface="微软雅黑" panose="020B0503020204020204" pitchFamily="34" charset="-122"/>
              </a:rPr>
              <a:t>return</a:t>
            </a:r>
            <a:r>
              <a:rPr lang="en-US" altLang="zh-CN" dirty="0">
                <a:solidFill>
                  <a:srgbClr val="3B3B3B"/>
                </a:solidFill>
                <a:latin typeface="Consolas" panose="020B0609020204030204" pitchFamily="49" charset="0"/>
                <a:ea typeface="微软雅黑" panose="020B0503020204020204" pitchFamily="34" charset="-122"/>
              </a:rPr>
              <a:t> LBRACE; }</a:t>
            </a:r>
          </a:p>
          <a:p>
            <a:pPr marL="457200" lvl="1" indent="0">
              <a:buFont typeface="Arial" panose="020B0604020202020204" pitchFamily="34" charset="0"/>
              <a:buNone/>
            </a:pPr>
            <a:r>
              <a:rPr lang="en-US" altLang="zh-CN" dirty="0">
                <a:solidFill>
                  <a:srgbClr val="A31515"/>
                </a:solidFill>
                <a:latin typeface="Consolas" panose="020B0609020204030204" pitchFamily="49" charset="0"/>
                <a:ea typeface="微软雅黑" panose="020B0503020204020204" pitchFamily="34" charset="-122"/>
              </a:rPr>
              <a:t>"}"</a:t>
            </a:r>
            <a:r>
              <a:rPr lang="en-US" altLang="zh-CN" dirty="0">
                <a:solidFill>
                  <a:srgbClr val="3B3B3B"/>
                </a:solidFill>
                <a:latin typeface="Consolas" panose="020B0609020204030204" pitchFamily="49" charset="0"/>
                <a:ea typeface="微软雅黑" panose="020B0503020204020204" pitchFamily="34" charset="-122"/>
              </a:rPr>
              <a:t>         { </a:t>
            </a:r>
            <a:r>
              <a:rPr lang="en-US" altLang="zh-CN" dirty="0">
                <a:solidFill>
                  <a:srgbClr val="AF00DB"/>
                </a:solidFill>
                <a:latin typeface="Consolas" panose="020B0609020204030204" pitchFamily="49" charset="0"/>
                <a:ea typeface="微软雅黑" panose="020B0503020204020204" pitchFamily="34" charset="-122"/>
              </a:rPr>
              <a:t>return</a:t>
            </a:r>
            <a:r>
              <a:rPr lang="en-US" altLang="zh-CN" dirty="0">
                <a:solidFill>
                  <a:srgbClr val="3B3B3B"/>
                </a:solidFill>
                <a:latin typeface="Consolas" panose="020B0609020204030204" pitchFamily="49" charset="0"/>
                <a:ea typeface="微软雅黑" panose="020B0503020204020204" pitchFamily="34" charset="-122"/>
              </a:rPr>
              <a:t> RBRACE; }</a:t>
            </a:r>
          </a:p>
          <a:p>
            <a:pPr marL="457200" lvl="1" indent="0">
              <a:buFont typeface="Arial" panose="020B0604020202020204" pitchFamily="34" charset="0"/>
              <a:buNone/>
            </a:pPr>
            <a:r>
              <a:rPr lang="en-US" altLang="zh-CN" dirty="0">
                <a:solidFill>
                  <a:srgbClr val="A31515"/>
                </a:solidFill>
                <a:latin typeface="Consolas" panose="020B0609020204030204" pitchFamily="49" charset="0"/>
                <a:ea typeface="微软雅黑" panose="020B0503020204020204" pitchFamily="34" charset="-122"/>
              </a:rPr>
              <a:t>";"</a:t>
            </a:r>
            <a:r>
              <a:rPr lang="en-US" altLang="zh-CN" dirty="0">
                <a:solidFill>
                  <a:srgbClr val="3B3B3B"/>
                </a:solidFill>
                <a:latin typeface="Consolas" panose="020B0609020204030204" pitchFamily="49" charset="0"/>
                <a:ea typeface="微软雅黑" panose="020B0503020204020204" pitchFamily="34" charset="-122"/>
              </a:rPr>
              <a:t>         { </a:t>
            </a:r>
            <a:r>
              <a:rPr lang="en-US" altLang="zh-CN" dirty="0">
                <a:solidFill>
                  <a:srgbClr val="AF00DB"/>
                </a:solidFill>
                <a:latin typeface="Consolas" panose="020B0609020204030204" pitchFamily="49" charset="0"/>
                <a:ea typeface="微软雅黑" panose="020B0503020204020204" pitchFamily="34" charset="-122"/>
              </a:rPr>
              <a:t>return</a:t>
            </a:r>
            <a:r>
              <a:rPr lang="en-US" altLang="zh-CN" dirty="0">
                <a:solidFill>
                  <a:srgbClr val="3B3B3B"/>
                </a:solidFill>
                <a:latin typeface="Consolas" panose="020B0609020204030204" pitchFamily="49" charset="0"/>
                <a:ea typeface="微软雅黑" panose="020B0503020204020204" pitchFamily="34" charset="-122"/>
              </a:rPr>
              <a:t> SEMICOLON; }</a:t>
            </a:r>
          </a:p>
          <a:p>
            <a:pPr marL="457200" lvl="1" indent="0">
              <a:buFont typeface="Arial" panose="020B0604020202020204" pitchFamily="34" charset="0"/>
              <a:buNone/>
            </a:pPr>
            <a:r>
              <a:rPr lang="en-US" altLang="zh-CN" dirty="0">
                <a:solidFill>
                  <a:srgbClr val="A31515"/>
                </a:solidFill>
                <a:latin typeface="Consolas" panose="020B0609020204030204" pitchFamily="49" charset="0"/>
                <a:ea typeface="微软雅黑" panose="020B0503020204020204" pitchFamily="34" charset="-122"/>
              </a:rPr>
              <a:t>"return"</a:t>
            </a:r>
            <a:r>
              <a:rPr lang="en-US" altLang="zh-CN" dirty="0">
                <a:solidFill>
                  <a:srgbClr val="3B3B3B"/>
                </a:solidFill>
                <a:latin typeface="Consolas" panose="020B0609020204030204" pitchFamily="49" charset="0"/>
                <a:ea typeface="微软雅黑" panose="020B0503020204020204" pitchFamily="34" charset="-122"/>
              </a:rPr>
              <a:t>    { </a:t>
            </a:r>
            <a:r>
              <a:rPr lang="en-US" altLang="zh-CN" dirty="0">
                <a:solidFill>
                  <a:srgbClr val="AF00DB"/>
                </a:solidFill>
                <a:latin typeface="Consolas" panose="020B0609020204030204" pitchFamily="49" charset="0"/>
                <a:ea typeface="微软雅黑" panose="020B0503020204020204" pitchFamily="34" charset="-122"/>
              </a:rPr>
              <a:t>return</a:t>
            </a:r>
            <a:r>
              <a:rPr lang="en-US" altLang="zh-CN" dirty="0">
                <a:solidFill>
                  <a:srgbClr val="3B3B3B"/>
                </a:solidFill>
                <a:latin typeface="Consolas" panose="020B0609020204030204" pitchFamily="49" charset="0"/>
                <a:ea typeface="微软雅黑" panose="020B0503020204020204" pitchFamily="34" charset="-122"/>
              </a:rPr>
              <a:t> </a:t>
            </a:r>
            <a:r>
              <a:rPr lang="en-US" altLang="zh-CN" dirty="0" err="1">
                <a:solidFill>
                  <a:srgbClr val="3B3B3B"/>
                </a:solidFill>
                <a:latin typeface="Consolas" panose="020B0609020204030204" pitchFamily="49" charset="0"/>
                <a:ea typeface="微软雅黑" panose="020B0503020204020204" pitchFamily="34" charset="-122"/>
              </a:rPr>
              <a:t>RETURN</a:t>
            </a:r>
            <a:r>
              <a:rPr lang="en-US" altLang="zh-CN" dirty="0">
                <a:solidFill>
                  <a:srgbClr val="3B3B3B"/>
                </a:solidFill>
                <a:latin typeface="Consolas" panose="020B0609020204030204" pitchFamily="49" charset="0"/>
                <a:ea typeface="微软雅黑" panose="020B0503020204020204" pitchFamily="34" charset="-122"/>
              </a:rPr>
              <a:t>; }</a:t>
            </a:r>
          </a:p>
          <a:p>
            <a:pPr marL="457200" lvl="1" indent="0">
              <a:buFont typeface="Arial" panose="020B0604020202020204" pitchFamily="34" charset="0"/>
              <a:buNone/>
            </a:pPr>
            <a:r>
              <a:rPr lang="en-US" altLang="zh-CN" dirty="0">
                <a:solidFill>
                  <a:srgbClr val="3B3B3B"/>
                </a:solidFill>
                <a:latin typeface="Consolas" panose="020B0609020204030204" pitchFamily="49" charset="0"/>
                <a:ea typeface="微软雅黑" panose="020B0503020204020204" pitchFamily="34" charset="-122"/>
              </a:rPr>
              <a:t>\n          {</a:t>
            </a:r>
            <a:r>
              <a:rPr lang="en-US" altLang="zh-CN" dirty="0">
                <a:solidFill>
                  <a:srgbClr val="008000"/>
                </a:solidFill>
                <a:latin typeface="Consolas" panose="020B0609020204030204" pitchFamily="49" charset="0"/>
                <a:ea typeface="微软雅黑" panose="020B0503020204020204" pitchFamily="34" charset="-122"/>
              </a:rPr>
              <a:t> /* </a:t>
            </a:r>
            <a:r>
              <a:rPr lang="zh-CN" altLang="en-US" dirty="0">
                <a:solidFill>
                  <a:srgbClr val="008000"/>
                </a:solidFill>
                <a:latin typeface="Consolas" panose="020B0609020204030204" pitchFamily="49" charset="0"/>
                <a:ea typeface="微软雅黑" panose="020B0503020204020204" pitchFamily="34" charset="-122"/>
              </a:rPr>
              <a:t>忽略 *</a:t>
            </a:r>
            <a:r>
              <a:rPr lang="en-US" altLang="zh-CN" dirty="0">
                <a:solidFill>
                  <a:srgbClr val="008000"/>
                </a:solidFill>
                <a:latin typeface="Consolas" panose="020B0609020204030204" pitchFamily="49" charset="0"/>
                <a:ea typeface="微软雅黑" panose="020B0503020204020204" pitchFamily="34" charset="-122"/>
              </a:rPr>
              <a:t>/</a:t>
            </a:r>
            <a:r>
              <a:rPr lang="zh-CN" altLang="en-US" dirty="0">
                <a:solidFill>
                  <a:srgbClr val="3B3B3B"/>
                </a:solidFill>
                <a:latin typeface="Consolas" panose="020B0609020204030204" pitchFamily="49" charset="0"/>
                <a:ea typeface="微软雅黑" panose="020B0503020204020204" pitchFamily="34" charset="-122"/>
              </a:rPr>
              <a:t> </a:t>
            </a:r>
            <a:r>
              <a:rPr lang="en-US" altLang="zh-CN" dirty="0">
                <a:solidFill>
                  <a:srgbClr val="3B3B3B"/>
                </a:solidFill>
                <a:latin typeface="Consolas" panose="020B0609020204030204" pitchFamily="49" charset="0"/>
                <a:ea typeface="微软雅黑" panose="020B0503020204020204" pitchFamily="34" charset="-122"/>
              </a:rPr>
              <a:t>}</a:t>
            </a:r>
          </a:p>
          <a:p>
            <a:pPr marL="457200" lvl="1" indent="0">
              <a:buFont typeface="Arial" panose="020B0604020202020204" pitchFamily="34" charset="0"/>
              <a:buNone/>
            </a:pPr>
            <a:r>
              <a:rPr lang="en-US" altLang="zh-CN" dirty="0">
                <a:solidFill>
                  <a:srgbClr val="3B3B3B"/>
                </a:solidFill>
                <a:latin typeface="Consolas" panose="020B0609020204030204" pitchFamily="49" charset="0"/>
                <a:ea typeface="微软雅黑" panose="020B0503020204020204" pitchFamily="34" charset="-122"/>
              </a:rPr>
              <a:t>.           {</a:t>
            </a:r>
            <a:r>
              <a:rPr lang="zh-CN" altLang="en-US" dirty="0">
                <a:solidFill>
                  <a:srgbClr val="008000"/>
                </a:solidFill>
                <a:latin typeface="Consolas" panose="020B0609020204030204" pitchFamily="49" charset="0"/>
                <a:ea typeface="微软雅黑" panose="020B0503020204020204" pitchFamily="34" charset="-122"/>
              </a:rPr>
              <a:t> </a:t>
            </a:r>
            <a:r>
              <a:rPr lang="en-US" altLang="zh-CN" dirty="0">
                <a:solidFill>
                  <a:srgbClr val="008000"/>
                </a:solidFill>
                <a:latin typeface="Consolas" panose="020B0609020204030204" pitchFamily="49" charset="0"/>
                <a:ea typeface="微软雅黑" panose="020B0503020204020204" pitchFamily="34" charset="-122"/>
              </a:rPr>
              <a:t>/* </a:t>
            </a:r>
            <a:r>
              <a:rPr lang="zh-CN" altLang="en-US" dirty="0">
                <a:solidFill>
                  <a:srgbClr val="008000"/>
                </a:solidFill>
                <a:latin typeface="Consolas" panose="020B0609020204030204" pitchFamily="49" charset="0"/>
                <a:ea typeface="微软雅黑" panose="020B0503020204020204" pitchFamily="34" charset="-122"/>
              </a:rPr>
              <a:t>忽略 *</a:t>
            </a:r>
            <a:r>
              <a:rPr lang="en-US" altLang="zh-CN" dirty="0">
                <a:solidFill>
                  <a:srgbClr val="008000"/>
                </a:solidFill>
                <a:latin typeface="Consolas" panose="020B0609020204030204" pitchFamily="49" charset="0"/>
                <a:ea typeface="微软雅黑" panose="020B0503020204020204" pitchFamily="34" charset="-122"/>
              </a:rPr>
              <a:t>/</a:t>
            </a:r>
            <a:r>
              <a:rPr lang="zh-CN" altLang="en-US" dirty="0">
                <a:solidFill>
                  <a:srgbClr val="3B3B3B"/>
                </a:solidFill>
                <a:latin typeface="Consolas" panose="020B0609020204030204" pitchFamily="49" charset="0"/>
                <a:ea typeface="微软雅黑" panose="020B0503020204020204" pitchFamily="34" charset="-122"/>
              </a:rPr>
              <a:t> </a:t>
            </a:r>
            <a:r>
              <a:rPr lang="en-US" altLang="zh-CN" dirty="0">
                <a:solidFill>
                  <a:srgbClr val="3B3B3B"/>
                </a:solidFill>
                <a:latin typeface="Consolas" panose="020B0609020204030204" pitchFamily="49" charset="0"/>
                <a:ea typeface="微软雅黑" panose="020B0503020204020204" pitchFamily="34" charset="-122"/>
              </a:rPr>
              <a:t>}</a:t>
            </a:r>
          </a:p>
          <a:p>
            <a:pPr marL="457200" lvl="1" indent="0">
              <a:buFont typeface="Arial" panose="020B0604020202020204" pitchFamily="34" charset="0"/>
              <a:buNone/>
            </a:pPr>
            <a:r>
              <a:rPr lang="en-US" altLang="zh-CN" dirty="0">
                <a:solidFill>
                  <a:srgbClr val="000000"/>
                </a:solidFill>
                <a:latin typeface="Consolas" panose="020B0609020204030204" pitchFamily="49" charset="0"/>
                <a:ea typeface="微软雅黑" panose="020B0503020204020204" pitchFamily="34" charset="-122"/>
              </a:rPr>
              <a:t>%%</a:t>
            </a:r>
            <a:endParaRPr lang="zh-CN" altLang="en-US" dirty="0">
              <a:solidFill>
                <a:srgbClr val="3B3B3B"/>
              </a:solidFill>
              <a:latin typeface="Consolas" panose="020B0609020204030204" pitchFamily="49" charset="0"/>
              <a:ea typeface="微软雅黑" panose="020B0503020204020204" pitchFamily="34" charset="-122"/>
            </a:endParaRPr>
          </a:p>
          <a:p>
            <a:pPr marL="0" indent="0">
              <a:buFont typeface="Arial" panose="020B0604020202020204" pitchFamily="34" charset="0"/>
              <a:buNone/>
            </a:pPr>
            <a:endParaRPr lang="en-US" altLang="zh-CN" dirty="0"/>
          </a:p>
        </p:txBody>
      </p:sp>
      <p:sp>
        <p:nvSpPr>
          <p:cNvPr id="8" name="文本框 7">
            <a:extLst>
              <a:ext uri="{FF2B5EF4-FFF2-40B4-BE49-F238E27FC236}">
                <a16:creationId xmlns:a16="http://schemas.microsoft.com/office/drawing/2014/main" id="{6E2AF5D1-407D-4EF6-B046-9FA22C07ADBA}"/>
              </a:ext>
            </a:extLst>
          </p:cNvPr>
          <p:cNvSpPr txBox="1"/>
          <p:nvPr/>
        </p:nvSpPr>
        <p:spPr>
          <a:xfrm>
            <a:off x="3778431" y="3108212"/>
            <a:ext cx="1638300" cy="2160474"/>
          </a:xfrm>
          <a:prstGeom prst="rect">
            <a:avLst/>
          </a:prstGeom>
          <a:noFill/>
          <a:ln w="28575">
            <a:solidFill>
              <a:srgbClr val="FF0000"/>
            </a:solidFill>
          </a:ln>
        </p:spPr>
        <p:txBody>
          <a:bodyPr wrap="square">
            <a:spAutoFit/>
          </a:bodyPr>
          <a:lstStyle/>
          <a:p>
            <a:endParaRPr lang="en-US" altLang="zh-CN" sz="1400" b="0" dirty="0">
              <a:solidFill>
                <a:srgbClr val="3B3B3B"/>
              </a:solidFill>
              <a:effectLst/>
              <a:latin typeface="Consolas" panose="020B0609020204030204" pitchFamily="49" charset="0"/>
              <a:ea typeface="微软雅黑" panose="020B0503020204020204" pitchFamily="34" charset="-122"/>
            </a:endParaRPr>
          </a:p>
        </p:txBody>
      </p:sp>
      <p:sp>
        <p:nvSpPr>
          <p:cNvPr id="9" name="文本框 8">
            <a:extLst>
              <a:ext uri="{FF2B5EF4-FFF2-40B4-BE49-F238E27FC236}">
                <a16:creationId xmlns:a16="http://schemas.microsoft.com/office/drawing/2014/main" id="{5FFF4159-5F99-4728-8C46-E89094E086E5}"/>
              </a:ext>
            </a:extLst>
          </p:cNvPr>
          <p:cNvSpPr txBox="1"/>
          <p:nvPr/>
        </p:nvSpPr>
        <p:spPr>
          <a:xfrm>
            <a:off x="5638799" y="3646434"/>
            <a:ext cx="3337773" cy="646331"/>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在</a:t>
            </a:r>
            <a:r>
              <a:rPr lang="en-US" altLang="zh-CN" b="1" dirty="0">
                <a:solidFill>
                  <a:srgbClr val="FF0000"/>
                </a:solidFill>
                <a:latin typeface="微软雅黑" panose="020B0503020204020204" pitchFamily="34" charset="-122"/>
                <a:ea typeface="微软雅黑" panose="020B0503020204020204" pitchFamily="34" charset="-122"/>
              </a:rPr>
              <a:t>Bison</a:t>
            </a:r>
            <a:r>
              <a:rPr lang="zh-CN" altLang="en-US" b="1" dirty="0">
                <a:solidFill>
                  <a:srgbClr val="FF0000"/>
                </a:solidFill>
                <a:latin typeface="微软雅黑" panose="020B0503020204020204" pitchFamily="34" charset="-122"/>
                <a:ea typeface="微软雅黑" panose="020B0503020204020204" pitchFamily="34" charset="-122"/>
              </a:rPr>
              <a:t>程序中定义，</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由</a:t>
            </a:r>
            <a:r>
              <a:rPr lang="en-US" altLang="zh-CN" b="1" dirty="0" err="1">
                <a:solidFill>
                  <a:srgbClr val="FF0000"/>
                </a:solidFill>
                <a:latin typeface="微软雅黑" panose="020B0503020204020204" pitchFamily="34" charset="-122"/>
                <a:ea typeface="微软雅黑" panose="020B0503020204020204" pitchFamily="34" charset="-122"/>
              </a:rPr>
              <a:t>bison.tab.h</a:t>
            </a:r>
            <a:r>
              <a:rPr lang="zh-CN" altLang="en-US" b="1" dirty="0">
                <a:solidFill>
                  <a:srgbClr val="FF0000"/>
                </a:solidFill>
                <a:latin typeface="微软雅黑" panose="020B0503020204020204" pitchFamily="34" charset="-122"/>
                <a:ea typeface="微软雅黑" panose="020B0503020204020204" pitchFamily="34" charset="-122"/>
              </a:rPr>
              <a:t>传递给</a:t>
            </a:r>
            <a:r>
              <a:rPr lang="en-US" altLang="zh-CN" b="1" dirty="0">
                <a:solidFill>
                  <a:srgbClr val="FF0000"/>
                </a:solidFill>
                <a:latin typeface="微软雅黑" panose="020B0503020204020204" pitchFamily="34" charset="-122"/>
                <a:ea typeface="微软雅黑" panose="020B0503020204020204" pitchFamily="34" charset="-122"/>
              </a:rPr>
              <a:t>Flex</a:t>
            </a:r>
            <a:r>
              <a:rPr lang="zh-CN" altLang="en-US" b="1" dirty="0">
                <a:solidFill>
                  <a:srgbClr val="FF0000"/>
                </a:solidFill>
                <a:latin typeface="微软雅黑" panose="020B0503020204020204" pitchFamily="34" charset="-122"/>
                <a:ea typeface="微软雅黑" panose="020B0503020204020204" pitchFamily="34" charset="-122"/>
              </a:rPr>
              <a:t>程序</a:t>
            </a:r>
          </a:p>
        </p:txBody>
      </p:sp>
    </p:spTree>
    <p:extLst>
      <p:ext uri="{BB962C8B-B14F-4D97-AF65-F5344CB8AC3E}">
        <p14:creationId xmlns:p14="http://schemas.microsoft.com/office/powerpoint/2010/main" val="840093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6" name="内容占位符 2">
            <a:extLst>
              <a:ext uri="{FF2B5EF4-FFF2-40B4-BE49-F238E27FC236}">
                <a16:creationId xmlns:a16="http://schemas.microsoft.com/office/drawing/2014/main" id="{462DD886-5450-47B8-8F01-5CBAC93558CB}"/>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t>Bison</a:t>
            </a:r>
            <a:r>
              <a:rPr lang="zh-CN" altLang="en-US" dirty="0"/>
              <a:t>程序 </a:t>
            </a:r>
            <a:r>
              <a:rPr lang="en-US" altLang="zh-CN" sz="2800" dirty="0" err="1"/>
              <a:t>bison.y</a:t>
            </a:r>
            <a:endParaRPr lang="en-US" altLang="zh-CN" dirty="0"/>
          </a:p>
          <a:p>
            <a:pPr marL="457200" lvl="1" indent="0">
              <a:buFont typeface="Arial" panose="020B0604020202020204" pitchFamily="34" charset="0"/>
              <a:buNone/>
            </a:pP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实现语法</a:t>
            </a:r>
            <a:endParaRPr lang="en-US" altLang="zh-CN" dirty="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lang="zh-CN" altLang="en-US" dirty="0"/>
          </a:p>
        </p:txBody>
      </p:sp>
      <p:sp>
        <p:nvSpPr>
          <p:cNvPr id="7" name="文本框 6">
            <a:extLst>
              <a:ext uri="{FF2B5EF4-FFF2-40B4-BE49-F238E27FC236}">
                <a16:creationId xmlns:a16="http://schemas.microsoft.com/office/drawing/2014/main" id="{54BE4909-FE87-4023-8E85-D1CDF6154B15}"/>
              </a:ext>
            </a:extLst>
          </p:cNvPr>
          <p:cNvSpPr txBox="1"/>
          <p:nvPr/>
        </p:nvSpPr>
        <p:spPr>
          <a:xfrm>
            <a:off x="1017374" y="2128201"/>
            <a:ext cx="8666558" cy="1200329"/>
          </a:xfrm>
          <a:prstGeom prst="rect">
            <a:avLst/>
          </a:prstGeom>
          <a:noFill/>
        </p:spPr>
        <p:txBody>
          <a:bodyPr wrap="square">
            <a:spAutoFit/>
          </a:bodyPr>
          <a:lstStyle/>
          <a:p>
            <a:pPr lvl="1"/>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program -&gt; int main() { statements }</a:t>
            </a:r>
          </a:p>
          <a:p>
            <a:pPr lvl="1"/>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statements -&gt; statement</a:t>
            </a:r>
          </a:p>
          <a:p>
            <a:pPr lvl="1"/>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statement -&gt; ; | return ;</a:t>
            </a:r>
          </a:p>
        </p:txBody>
      </p:sp>
      <p:sp>
        <p:nvSpPr>
          <p:cNvPr id="8" name="文本框 7">
            <a:extLst>
              <a:ext uri="{FF2B5EF4-FFF2-40B4-BE49-F238E27FC236}">
                <a16:creationId xmlns:a16="http://schemas.microsoft.com/office/drawing/2014/main" id="{B01477AA-C325-4A9B-8A6E-1CE3B25AEB23}"/>
              </a:ext>
            </a:extLst>
          </p:cNvPr>
          <p:cNvSpPr txBox="1"/>
          <p:nvPr/>
        </p:nvSpPr>
        <p:spPr>
          <a:xfrm>
            <a:off x="1492431" y="3765510"/>
            <a:ext cx="10529751" cy="1200329"/>
          </a:xfrm>
          <a:prstGeom prst="rect">
            <a:avLst/>
          </a:prstGeom>
          <a:noFill/>
        </p:spPr>
        <p:txBody>
          <a:bodyPr wrap="square">
            <a:spAutoFit/>
          </a:bodyPr>
          <a:lstStyle/>
          <a:p>
            <a:r>
              <a:rPr lang="en-US" altLang="zh-CN" sz="2400" b="0" dirty="0">
                <a:solidFill>
                  <a:srgbClr val="001080"/>
                </a:solidFill>
                <a:effectLst/>
                <a:latin typeface="Consolas" panose="020B0609020204030204" pitchFamily="49" charset="0"/>
                <a:ea typeface="微软雅黑" panose="020B0503020204020204" pitchFamily="34" charset="-122"/>
              </a:rPr>
              <a:t>program</a:t>
            </a:r>
            <a:r>
              <a:rPr lang="en-US" altLang="zh-CN" sz="2400" b="0" dirty="0">
                <a:solidFill>
                  <a:srgbClr val="3B3B3B"/>
                </a:solidFill>
                <a:effectLst/>
                <a:latin typeface="Consolas" panose="020B0609020204030204" pitchFamily="49" charset="0"/>
                <a:ea typeface="微软雅黑" panose="020B0503020204020204" pitchFamily="34" charset="-122"/>
              </a:rPr>
              <a:t> : INT MAIN LPAREN RPAREN LBRACE statements RBRACE;</a:t>
            </a:r>
          </a:p>
          <a:p>
            <a:r>
              <a:rPr lang="en-US" altLang="zh-CN" sz="2400" b="0" dirty="0">
                <a:solidFill>
                  <a:srgbClr val="001080"/>
                </a:solidFill>
                <a:effectLst/>
                <a:latin typeface="Consolas" panose="020B0609020204030204" pitchFamily="49" charset="0"/>
                <a:ea typeface="微软雅黑" panose="020B0503020204020204" pitchFamily="34" charset="-122"/>
              </a:rPr>
              <a:t>statements</a:t>
            </a:r>
            <a:r>
              <a:rPr lang="en-US" altLang="zh-CN" sz="2400" b="0" dirty="0">
                <a:solidFill>
                  <a:srgbClr val="3B3B3B"/>
                </a:solidFill>
                <a:effectLst/>
                <a:latin typeface="Consolas" panose="020B0609020204030204" pitchFamily="49" charset="0"/>
                <a:ea typeface="微软雅黑" panose="020B0503020204020204" pitchFamily="34" charset="-122"/>
              </a:rPr>
              <a:t> : statement;</a:t>
            </a:r>
          </a:p>
          <a:p>
            <a:r>
              <a:rPr lang="en-US" altLang="zh-CN" sz="2400" b="0" dirty="0">
                <a:solidFill>
                  <a:srgbClr val="001080"/>
                </a:solidFill>
                <a:effectLst/>
                <a:latin typeface="Consolas" panose="020B0609020204030204" pitchFamily="49" charset="0"/>
                <a:ea typeface="微软雅黑" panose="020B0503020204020204" pitchFamily="34" charset="-122"/>
              </a:rPr>
              <a:t>statement</a:t>
            </a:r>
            <a:r>
              <a:rPr lang="en-US" altLang="zh-CN" sz="2400" b="0" dirty="0">
                <a:solidFill>
                  <a:srgbClr val="3B3B3B"/>
                </a:solidFill>
                <a:effectLst/>
                <a:latin typeface="Consolas" panose="020B0609020204030204" pitchFamily="49" charset="0"/>
                <a:ea typeface="微软雅黑" panose="020B0503020204020204" pitchFamily="34" charset="-122"/>
              </a:rPr>
              <a:t> : SEMICOLON </a:t>
            </a:r>
            <a:r>
              <a:rPr lang="en-US" altLang="zh-CN" sz="2400" b="0" dirty="0">
                <a:solidFill>
                  <a:srgbClr val="000000"/>
                </a:solidFill>
                <a:effectLst/>
                <a:latin typeface="Consolas" panose="020B0609020204030204" pitchFamily="49" charset="0"/>
                <a:ea typeface="微软雅黑" panose="020B0503020204020204" pitchFamily="34" charset="-122"/>
              </a:rPr>
              <a:t>|</a:t>
            </a:r>
            <a:r>
              <a:rPr lang="en-US" altLang="zh-CN" sz="2400" b="0" dirty="0">
                <a:solidFill>
                  <a:srgbClr val="3B3B3B"/>
                </a:solidFill>
                <a:effectLst/>
                <a:latin typeface="Consolas" panose="020B0609020204030204" pitchFamily="49" charset="0"/>
                <a:ea typeface="微软雅黑" panose="020B0503020204020204" pitchFamily="34" charset="-122"/>
              </a:rPr>
              <a:t> RETURN SEMICOLON;</a:t>
            </a:r>
          </a:p>
        </p:txBody>
      </p:sp>
    </p:spTree>
    <p:extLst>
      <p:ext uri="{BB962C8B-B14F-4D97-AF65-F5344CB8AC3E}">
        <p14:creationId xmlns:p14="http://schemas.microsoft.com/office/powerpoint/2010/main" val="14773495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6" name="内容占位符 2">
            <a:extLst>
              <a:ext uri="{FF2B5EF4-FFF2-40B4-BE49-F238E27FC236}">
                <a16:creationId xmlns:a16="http://schemas.microsoft.com/office/drawing/2014/main" id="{EDCF6654-D423-4CE6-80ED-08DA7E7E8DD5}"/>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t>Bison</a:t>
            </a:r>
            <a:r>
              <a:rPr lang="zh-CN" altLang="en-US" dirty="0"/>
              <a:t>程序 </a:t>
            </a:r>
            <a:r>
              <a:rPr lang="en-US" altLang="zh-CN" sz="2800" dirty="0" err="1"/>
              <a:t>bison.y</a:t>
            </a:r>
            <a:endParaRPr lang="en-US" altLang="zh-CN" dirty="0"/>
          </a:p>
          <a:p>
            <a:pPr marL="457200" lvl="1" indent="0">
              <a:buFont typeface="Arial" panose="020B0604020202020204" pitchFamily="34" charset="0"/>
              <a:buNone/>
            </a:pPr>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定义</a:t>
            </a:r>
            <a:r>
              <a:rPr lang="en-US" altLang="zh-CN" dirty="0">
                <a:latin typeface="微软雅黑" panose="020B0503020204020204" pitchFamily="34" charset="-122"/>
                <a:ea typeface="微软雅黑" panose="020B0503020204020204" pitchFamily="34" charset="-122"/>
              </a:rPr>
              <a:t>token</a:t>
            </a:r>
          </a:p>
          <a:p>
            <a:pPr marL="0" indent="0">
              <a:buFont typeface="Arial" panose="020B0604020202020204" pitchFamily="34" charset="0"/>
              <a:buNone/>
            </a:pPr>
            <a:endParaRPr lang="zh-CN" altLang="en-US" dirty="0"/>
          </a:p>
        </p:txBody>
      </p:sp>
      <p:sp>
        <p:nvSpPr>
          <p:cNvPr id="7" name="文本框 6">
            <a:extLst>
              <a:ext uri="{FF2B5EF4-FFF2-40B4-BE49-F238E27FC236}">
                <a16:creationId xmlns:a16="http://schemas.microsoft.com/office/drawing/2014/main" id="{3EFF6AB4-9720-4CC0-8272-7F071F5C92A7}"/>
              </a:ext>
            </a:extLst>
          </p:cNvPr>
          <p:cNvSpPr txBox="1"/>
          <p:nvPr/>
        </p:nvSpPr>
        <p:spPr>
          <a:xfrm>
            <a:off x="1252944" y="2245362"/>
            <a:ext cx="8840289" cy="4247317"/>
          </a:xfrm>
          <a:prstGeom prst="rect">
            <a:avLst/>
          </a:prstGeom>
          <a:noFill/>
        </p:spPr>
        <p:txBody>
          <a:bodyPr wrap="square">
            <a:spAutoFit/>
          </a:bodyPr>
          <a:lstStyle/>
          <a:p>
            <a:r>
              <a:rPr lang="en-US" altLang="zh-CN" b="0" dirty="0">
                <a:solidFill>
                  <a:srgbClr val="0000FF"/>
                </a:solidFill>
                <a:effectLst/>
                <a:latin typeface="Consolas" panose="020B0609020204030204" pitchFamily="49" charset="0"/>
                <a:ea typeface="微软雅黑" panose="020B0503020204020204" pitchFamily="34" charset="-122"/>
              </a:rPr>
              <a:t>struct</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err="1">
                <a:solidFill>
                  <a:srgbClr val="3B3B3B"/>
                </a:solidFill>
                <a:effectLst/>
                <a:latin typeface="Consolas" panose="020B0609020204030204" pitchFamily="49" charset="0"/>
                <a:ea typeface="微软雅黑" panose="020B0503020204020204" pitchFamily="34" charset="-122"/>
              </a:rPr>
              <a:t>TreeNode</a:t>
            </a:r>
            <a:r>
              <a:rPr lang="en-US" altLang="zh-CN" b="0" dirty="0">
                <a:solidFill>
                  <a:srgbClr val="3B3B3B"/>
                </a:solidFill>
                <a:effectLst/>
                <a:latin typeface="Consolas" panose="020B0609020204030204" pitchFamily="49" charset="0"/>
                <a:ea typeface="微软雅黑" panose="020B0503020204020204" pitchFamily="34" charset="-122"/>
              </a:rPr>
              <a:t> {</a:t>
            </a:r>
          </a:p>
          <a:p>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0000FF"/>
                </a:solidFill>
                <a:effectLst/>
                <a:latin typeface="Consolas" panose="020B0609020204030204" pitchFamily="49" charset="0"/>
                <a:ea typeface="微软雅黑" panose="020B0503020204020204" pitchFamily="34" charset="-122"/>
              </a:rPr>
              <a:t>char</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type;</a:t>
            </a:r>
          </a:p>
          <a:p>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0000FF"/>
                </a:solidFill>
                <a:effectLst/>
                <a:latin typeface="Consolas" panose="020B0609020204030204" pitchFamily="49" charset="0"/>
                <a:ea typeface="微软雅黑" panose="020B0503020204020204" pitchFamily="34" charset="-122"/>
              </a:rPr>
              <a:t>struct</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err="1">
                <a:solidFill>
                  <a:srgbClr val="3B3B3B"/>
                </a:solidFill>
                <a:effectLst/>
                <a:latin typeface="Consolas" panose="020B0609020204030204" pitchFamily="49" charset="0"/>
                <a:ea typeface="微软雅黑" panose="020B0503020204020204" pitchFamily="34" charset="-122"/>
              </a:rPr>
              <a:t>TreeNode</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left;</a:t>
            </a:r>
          </a:p>
          <a:p>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0000FF"/>
                </a:solidFill>
                <a:effectLst/>
                <a:latin typeface="Consolas" panose="020B0609020204030204" pitchFamily="49" charset="0"/>
                <a:ea typeface="微软雅黑" panose="020B0503020204020204" pitchFamily="34" charset="-122"/>
              </a:rPr>
              <a:t>struct</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err="1">
                <a:solidFill>
                  <a:srgbClr val="3B3B3B"/>
                </a:solidFill>
                <a:effectLst/>
                <a:latin typeface="Consolas" panose="020B0609020204030204" pitchFamily="49" charset="0"/>
                <a:ea typeface="微软雅黑" panose="020B0503020204020204" pitchFamily="34" charset="-122"/>
              </a:rPr>
              <a:t>TreeNode</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right;</a:t>
            </a:r>
          </a:p>
          <a:p>
            <a:r>
              <a:rPr lang="en-US" altLang="zh-CN" b="0" dirty="0">
                <a:solidFill>
                  <a:srgbClr val="3B3B3B"/>
                </a:solidFill>
                <a:effectLst/>
                <a:latin typeface="Consolas" panose="020B0609020204030204" pitchFamily="49" charset="0"/>
                <a:ea typeface="微软雅黑" panose="020B0503020204020204" pitchFamily="34" charset="-122"/>
              </a:rPr>
              <a:t>};</a:t>
            </a:r>
            <a:endParaRPr lang="en-US" altLang="zh-CN" b="0" dirty="0">
              <a:solidFill>
                <a:srgbClr val="000000"/>
              </a:solidFill>
              <a:effectLst/>
              <a:latin typeface="Consolas" panose="020B0609020204030204" pitchFamily="49" charset="0"/>
              <a:ea typeface="微软雅黑" panose="020B0503020204020204" pitchFamily="34" charset="-122"/>
            </a:endParaRPr>
          </a:p>
          <a:p>
            <a:r>
              <a:rPr lang="en-US" altLang="zh-CN" dirty="0">
                <a:solidFill>
                  <a:srgbClr val="000000"/>
                </a:solidFill>
                <a:latin typeface="Consolas" panose="020B0609020204030204" pitchFamily="49" charset="0"/>
                <a:ea typeface="微软雅黑" panose="020B0503020204020204" pitchFamily="34" charset="-122"/>
              </a:rPr>
              <a:t>......</a:t>
            </a:r>
          </a:p>
          <a:p>
            <a:endParaRPr lang="en-US" altLang="zh-CN" b="0" dirty="0">
              <a:solidFill>
                <a:srgbClr val="000000"/>
              </a:solidFill>
              <a:effectLst/>
              <a:latin typeface="Consolas" panose="020B0609020204030204" pitchFamily="49" charset="0"/>
              <a:ea typeface="微软雅黑" panose="020B0503020204020204" pitchFamily="34" charset="-122"/>
            </a:endParaRPr>
          </a:p>
          <a:p>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0000FF"/>
                </a:solidFill>
                <a:effectLst/>
                <a:latin typeface="Consolas" panose="020B0609020204030204" pitchFamily="49" charset="0"/>
                <a:ea typeface="微软雅黑" panose="020B0503020204020204" pitchFamily="34" charset="-122"/>
              </a:rPr>
              <a:t>union</a:t>
            </a:r>
            <a:r>
              <a:rPr lang="en-US" altLang="zh-CN" b="0" dirty="0">
                <a:solidFill>
                  <a:srgbClr val="3B3B3B"/>
                </a:solidFill>
                <a:effectLst/>
                <a:latin typeface="Consolas" panose="020B0609020204030204" pitchFamily="49" charset="0"/>
                <a:ea typeface="微软雅黑" panose="020B0503020204020204" pitchFamily="34" charset="-122"/>
              </a:rPr>
              <a:t> {</a:t>
            </a:r>
          </a:p>
          <a:p>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0000FF"/>
                </a:solidFill>
                <a:effectLst/>
                <a:latin typeface="Consolas" panose="020B0609020204030204" pitchFamily="49" charset="0"/>
                <a:ea typeface="微软雅黑" panose="020B0503020204020204" pitchFamily="34" charset="-122"/>
              </a:rPr>
              <a:t>struct</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err="1">
                <a:solidFill>
                  <a:srgbClr val="3B3B3B"/>
                </a:solidFill>
                <a:effectLst/>
                <a:latin typeface="Consolas" panose="020B0609020204030204" pitchFamily="49" charset="0"/>
                <a:ea typeface="微软雅黑" panose="020B0503020204020204" pitchFamily="34" charset="-122"/>
              </a:rPr>
              <a:t>TreeNode</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node;</a:t>
            </a:r>
          </a:p>
          <a:p>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0000FF"/>
                </a:solidFill>
                <a:effectLst/>
                <a:latin typeface="Consolas" panose="020B0609020204030204" pitchFamily="49" charset="0"/>
                <a:ea typeface="微软雅黑" panose="020B0503020204020204" pitchFamily="34" charset="-122"/>
              </a:rPr>
              <a:t>char</a:t>
            </a:r>
            <a:r>
              <a:rPr lang="en-US" altLang="zh-CN" b="0" dirty="0">
                <a:solidFill>
                  <a:srgbClr val="3B3B3B"/>
                </a:solidFill>
                <a:effectLst/>
                <a:latin typeface="Consolas" panose="020B0609020204030204" pitchFamily="49" charset="0"/>
                <a:ea typeface="微软雅黑" panose="020B0503020204020204" pitchFamily="34" charset="-122"/>
              </a:rPr>
              <a:t> op;</a:t>
            </a:r>
          </a:p>
          <a:p>
            <a:r>
              <a:rPr lang="en-US" altLang="zh-CN" b="0" dirty="0">
                <a:solidFill>
                  <a:srgbClr val="3B3B3B"/>
                </a:solidFill>
                <a:effectLst/>
                <a:latin typeface="Consolas" panose="020B0609020204030204" pitchFamily="49" charset="0"/>
                <a:ea typeface="微软雅黑" panose="020B0503020204020204" pitchFamily="34" charset="-122"/>
              </a:rPr>
              <a:t>}</a:t>
            </a:r>
          </a:p>
          <a:p>
            <a:endParaRPr lang="en-US" altLang="zh-CN" b="0" dirty="0">
              <a:solidFill>
                <a:srgbClr val="000000"/>
              </a:solidFill>
              <a:effectLst/>
              <a:latin typeface="Consolas" panose="020B0609020204030204" pitchFamily="49" charset="0"/>
              <a:ea typeface="微软雅黑" panose="020B0503020204020204" pitchFamily="34" charset="-122"/>
            </a:endParaRPr>
          </a:p>
          <a:p>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token INT MAIN LPAREN RPAREN LBRACE RBRACE SEMICOLON NEWLINE RETURN</a:t>
            </a:r>
          </a:p>
          <a:p>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type </a:t>
            </a:r>
            <a:r>
              <a:rPr lang="en-US" altLang="zh-CN" b="0" dirty="0">
                <a:solidFill>
                  <a:srgbClr val="000000"/>
                </a:solidFill>
                <a:effectLst/>
                <a:latin typeface="Consolas" panose="020B0609020204030204" pitchFamily="49" charset="0"/>
                <a:ea typeface="微软雅黑" panose="020B0503020204020204" pitchFamily="34" charset="-122"/>
              </a:rPr>
              <a:t>&lt;</a:t>
            </a:r>
            <a:r>
              <a:rPr lang="en-US" altLang="zh-CN" b="0" dirty="0">
                <a:solidFill>
                  <a:srgbClr val="3B3B3B"/>
                </a:solidFill>
                <a:effectLst/>
                <a:latin typeface="Consolas" panose="020B0609020204030204" pitchFamily="49" charset="0"/>
                <a:ea typeface="微软雅黑" panose="020B0503020204020204" pitchFamily="34" charset="-122"/>
              </a:rPr>
              <a:t>node</a:t>
            </a:r>
            <a:r>
              <a:rPr lang="en-US" altLang="zh-CN" b="0" dirty="0">
                <a:solidFill>
                  <a:srgbClr val="000000"/>
                </a:solidFill>
                <a:effectLst/>
                <a:latin typeface="Consolas" panose="020B0609020204030204" pitchFamily="49" charset="0"/>
                <a:ea typeface="微软雅黑" panose="020B0503020204020204" pitchFamily="34" charset="-122"/>
              </a:rPr>
              <a:t>&gt;</a:t>
            </a:r>
            <a:r>
              <a:rPr lang="en-US" altLang="zh-CN" b="0" dirty="0">
                <a:solidFill>
                  <a:srgbClr val="3B3B3B"/>
                </a:solidFill>
                <a:effectLst/>
                <a:latin typeface="Consolas" panose="020B0609020204030204" pitchFamily="49" charset="0"/>
                <a:ea typeface="微软雅黑" panose="020B0503020204020204" pitchFamily="34" charset="-122"/>
              </a:rPr>
              <a:t> program statement statements</a:t>
            </a:r>
          </a:p>
          <a:p>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start program</a:t>
            </a:r>
          </a:p>
        </p:txBody>
      </p:sp>
    </p:spTree>
    <p:extLst>
      <p:ext uri="{BB962C8B-B14F-4D97-AF65-F5344CB8AC3E}">
        <p14:creationId xmlns:p14="http://schemas.microsoft.com/office/powerpoint/2010/main" val="1625910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6" name="内容占位符 2">
            <a:extLst>
              <a:ext uri="{FF2B5EF4-FFF2-40B4-BE49-F238E27FC236}">
                <a16:creationId xmlns:a16="http://schemas.microsoft.com/office/drawing/2014/main" id="{CD8FDCC3-AB2A-42BE-9E11-CE28FA676470}"/>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t>Bison</a:t>
            </a:r>
            <a:r>
              <a:rPr lang="zh-CN" altLang="en-US" dirty="0"/>
              <a:t>程序 </a:t>
            </a:r>
            <a:r>
              <a:rPr lang="en-US" altLang="zh-CN" sz="2800" dirty="0" err="1"/>
              <a:t>bison.y</a:t>
            </a:r>
            <a:endParaRPr lang="en-US" altLang="zh-CN" dirty="0"/>
          </a:p>
          <a:p>
            <a:pPr marL="457200" lvl="1" indent="0">
              <a:buFont typeface="Arial" panose="020B0604020202020204" pitchFamily="34" charset="0"/>
              <a:buNone/>
            </a:pP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结合语法定义动作，构建语法树</a:t>
            </a:r>
            <a:endParaRPr lang="en-US" altLang="zh-CN" dirty="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lang="zh-CN" altLang="en-US" dirty="0"/>
          </a:p>
        </p:txBody>
      </p:sp>
      <p:sp>
        <p:nvSpPr>
          <p:cNvPr id="7" name="文本框 6">
            <a:extLst>
              <a:ext uri="{FF2B5EF4-FFF2-40B4-BE49-F238E27FC236}">
                <a16:creationId xmlns:a16="http://schemas.microsoft.com/office/drawing/2014/main" id="{56FC9FDE-544D-49AB-991B-7C274E8910A1}"/>
              </a:ext>
            </a:extLst>
          </p:cNvPr>
          <p:cNvSpPr txBox="1"/>
          <p:nvPr/>
        </p:nvSpPr>
        <p:spPr>
          <a:xfrm>
            <a:off x="1252944" y="2310676"/>
            <a:ext cx="8840289" cy="3416320"/>
          </a:xfrm>
          <a:prstGeom prst="rect">
            <a:avLst/>
          </a:prstGeom>
          <a:noFill/>
        </p:spPr>
        <p:txBody>
          <a:bodyPr wrap="square">
            <a:spAutoFit/>
          </a:bodyPr>
          <a:lstStyle/>
          <a:p>
            <a:r>
              <a:rPr lang="en-US" altLang="zh-CN" b="0" dirty="0">
                <a:solidFill>
                  <a:srgbClr val="001080"/>
                </a:solidFill>
                <a:effectLst/>
                <a:latin typeface="Consolas" panose="020B0609020204030204" pitchFamily="49" charset="0"/>
                <a:ea typeface="微软雅黑" panose="020B0503020204020204" pitchFamily="34" charset="-122"/>
              </a:rPr>
              <a:t>program</a:t>
            </a:r>
            <a:r>
              <a:rPr lang="en-US" altLang="zh-CN" b="0" dirty="0">
                <a:solidFill>
                  <a:srgbClr val="3B3B3B"/>
                </a:solidFill>
                <a:effectLst/>
                <a:latin typeface="Consolas" panose="020B0609020204030204" pitchFamily="49" charset="0"/>
                <a:ea typeface="微软雅黑" panose="020B0503020204020204" pitchFamily="34" charset="-122"/>
              </a:rPr>
              <a:t> : INT MAIN LPAREN RPAREN LBRACE statements RBRACE</a:t>
            </a:r>
          </a:p>
          <a:p>
            <a:r>
              <a:rPr lang="en-US" altLang="zh-CN" b="0" dirty="0">
                <a:solidFill>
                  <a:srgbClr val="3B3B3B"/>
                </a:solidFill>
                <a:effectLst/>
                <a:latin typeface="Consolas" panose="020B0609020204030204" pitchFamily="49" charset="0"/>
                <a:ea typeface="微软雅黑" panose="020B0503020204020204" pitchFamily="34" charset="-122"/>
              </a:rPr>
              <a:t>        { </a:t>
            </a:r>
            <a:r>
              <a:rPr lang="en-US" altLang="zh-CN" b="0" dirty="0" err="1">
                <a:solidFill>
                  <a:srgbClr val="3B3B3B"/>
                </a:solidFill>
                <a:effectLst/>
                <a:latin typeface="Consolas" panose="020B0609020204030204" pitchFamily="49" charset="0"/>
                <a:ea typeface="微软雅黑" panose="020B0503020204020204" pitchFamily="34" charset="-122"/>
              </a:rPr>
              <a:t>gt</a:t>
            </a:r>
            <a:r>
              <a:rPr lang="en-US" altLang="zh-CN" b="0" dirty="0">
                <a:solidFill>
                  <a:srgbClr val="3B3B3B"/>
                </a:solidFill>
                <a:effectLst/>
                <a:latin typeface="Consolas" panose="020B0609020204030204" pitchFamily="49" charset="0"/>
                <a:ea typeface="微软雅黑" panose="020B0503020204020204" pitchFamily="34" charset="-122"/>
              </a:rPr>
              <a:t> = </a:t>
            </a:r>
            <a:r>
              <a:rPr lang="en-US" altLang="zh-CN" b="0" dirty="0" err="1">
                <a:solidFill>
                  <a:srgbClr val="795E26"/>
                </a:solidFill>
                <a:effectLst/>
                <a:latin typeface="Consolas" panose="020B0609020204030204" pitchFamily="49" charset="0"/>
                <a:ea typeface="微软雅黑" panose="020B0503020204020204" pitchFamily="34" charset="-122"/>
              </a:rPr>
              <a:t>createTreeNode</a:t>
            </a:r>
            <a:r>
              <a:rPr lang="en-US" altLang="zh-CN" b="0" dirty="0">
                <a:solidFill>
                  <a:srgbClr val="3B3B3B"/>
                </a:solidFill>
                <a:effectLst/>
                <a:latin typeface="Consolas" panose="020B0609020204030204" pitchFamily="49" charset="0"/>
                <a:ea typeface="微软雅黑" panose="020B0503020204020204" pitchFamily="34" charset="-122"/>
              </a:rPr>
              <a:t>(</a:t>
            </a:r>
            <a:r>
              <a:rPr lang="en-US" altLang="zh-CN" b="0" dirty="0">
                <a:solidFill>
                  <a:srgbClr val="A31515"/>
                </a:solidFill>
                <a:effectLst/>
                <a:latin typeface="Consolas" panose="020B0609020204030204" pitchFamily="49" charset="0"/>
                <a:ea typeface="微软雅黑" panose="020B0503020204020204" pitchFamily="34" charset="-122"/>
              </a:rPr>
              <a:t>“Program”</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008000"/>
                </a:solidFill>
                <a:effectLst/>
                <a:latin typeface="Consolas" panose="020B0609020204030204" pitchFamily="49" charset="0"/>
              </a:rPr>
              <a:t>// </a:t>
            </a:r>
            <a:r>
              <a:rPr lang="en-US" altLang="zh-CN" b="0" dirty="0" err="1">
                <a:solidFill>
                  <a:srgbClr val="008000"/>
                </a:solidFill>
                <a:effectLst/>
                <a:latin typeface="Consolas" panose="020B0609020204030204" pitchFamily="49" charset="0"/>
              </a:rPr>
              <a:t>gt</a:t>
            </a:r>
            <a:r>
              <a:rPr lang="en-US" altLang="zh-CN" b="0" dirty="0">
                <a:solidFill>
                  <a:srgbClr val="008000"/>
                </a:solidFill>
                <a:effectLst/>
                <a:latin typeface="Consolas" panose="020B0609020204030204" pitchFamily="49" charset="0"/>
              </a:rPr>
              <a:t> </a:t>
            </a:r>
            <a:r>
              <a:rPr lang="zh-CN" altLang="en-US" b="0" dirty="0">
                <a:solidFill>
                  <a:srgbClr val="008000"/>
                </a:solidFill>
                <a:effectLst/>
                <a:latin typeface="Consolas" panose="020B0609020204030204" pitchFamily="49" charset="0"/>
              </a:rPr>
              <a:t>是一个全局变量</a:t>
            </a:r>
            <a:endParaRPr lang="en-US" altLang="zh-CN" b="0" dirty="0">
              <a:solidFill>
                <a:srgbClr val="3B3B3B"/>
              </a:solidFill>
              <a:effectLst/>
              <a:latin typeface="Consolas" panose="020B0609020204030204" pitchFamily="49" charset="0"/>
              <a:ea typeface="微软雅黑" panose="020B0503020204020204" pitchFamily="34" charset="-122"/>
            </a:endParaRPr>
          </a:p>
          <a:p>
            <a:r>
              <a:rPr lang="en-US" altLang="zh-CN" b="0" dirty="0">
                <a:solidFill>
                  <a:srgbClr val="3B3B3B"/>
                </a:solidFill>
                <a:effectLst/>
                <a:latin typeface="Consolas" panose="020B0609020204030204" pitchFamily="49" charset="0"/>
                <a:ea typeface="微软雅黑" panose="020B0503020204020204" pitchFamily="34" charset="-122"/>
              </a:rPr>
              <a:t>          $$ </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err="1">
                <a:solidFill>
                  <a:srgbClr val="795E26"/>
                </a:solidFill>
                <a:effectLst/>
                <a:latin typeface="Consolas" panose="020B0609020204030204" pitchFamily="49" charset="0"/>
                <a:ea typeface="微软雅黑" panose="020B0503020204020204" pitchFamily="34" charset="-122"/>
              </a:rPr>
              <a:t>gt</a:t>
            </a:r>
            <a:r>
              <a:rPr lang="en-US" altLang="zh-CN" b="0" dirty="0">
                <a:solidFill>
                  <a:srgbClr val="795E26"/>
                </a:solidFill>
                <a:effectLst/>
                <a:latin typeface="Consolas" panose="020B0609020204030204" pitchFamily="49" charset="0"/>
                <a:ea typeface="微软雅黑" panose="020B0503020204020204" pitchFamily="34" charset="-122"/>
              </a:rPr>
              <a:t>;</a:t>
            </a:r>
            <a:endParaRPr lang="en-US" altLang="zh-CN" b="0" dirty="0">
              <a:solidFill>
                <a:srgbClr val="3B3B3B"/>
              </a:solidFill>
              <a:effectLst/>
              <a:latin typeface="Consolas" panose="020B0609020204030204" pitchFamily="49" charset="0"/>
              <a:ea typeface="微软雅黑" panose="020B0503020204020204" pitchFamily="34" charset="-122"/>
            </a:endParaRPr>
          </a:p>
          <a:p>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000000"/>
                </a:solidFill>
                <a:effectLst/>
                <a:latin typeface="Consolas" panose="020B0609020204030204" pitchFamily="49" charset="0"/>
                <a:ea typeface="微软雅黑" panose="020B0503020204020204" pitchFamily="34" charset="-122"/>
              </a:rPr>
              <a:t>-&gt;</a:t>
            </a:r>
            <a:r>
              <a:rPr lang="en-US" altLang="zh-CN" b="0" dirty="0">
                <a:solidFill>
                  <a:srgbClr val="3B3B3B"/>
                </a:solidFill>
                <a:effectLst/>
                <a:latin typeface="Consolas" panose="020B0609020204030204" pitchFamily="49" charset="0"/>
                <a:ea typeface="微软雅黑" panose="020B0503020204020204" pitchFamily="34" charset="-122"/>
              </a:rPr>
              <a:t>left </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098658"/>
                </a:solidFill>
                <a:effectLst/>
                <a:latin typeface="Consolas" panose="020B0609020204030204" pitchFamily="49" charset="0"/>
                <a:ea typeface="微软雅黑" panose="020B0503020204020204" pitchFamily="34" charset="-122"/>
              </a:rPr>
              <a:t>6</a:t>
            </a:r>
            <a:r>
              <a:rPr lang="en-US" altLang="zh-CN" b="0" dirty="0">
                <a:solidFill>
                  <a:srgbClr val="3B3B3B"/>
                </a:solidFill>
                <a:effectLst/>
                <a:latin typeface="Consolas" panose="020B0609020204030204" pitchFamily="49" charset="0"/>
                <a:ea typeface="微软雅黑" panose="020B0503020204020204" pitchFamily="34" charset="-122"/>
              </a:rPr>
              <a:t>; };</a:t>
            </a:r>
          </a:p>
          <a:p>
            <a:r>
              <a:rPr lang="en-US" altLang="zh-CN" b="0" dirty="0">
                <a:solidFill>
                  <a:srgbClr val="3B3B3B"/>
                </a:solidFill>
                <a:effectLst/>
                <a:latin typeface="Consolas" panose="020B0609020204030204" pitchFamily="49" charset="0"/>
                <a:ea typeface="微软雅黑" panose="020B0503020204020204" pitchFamily="34" charset="-122"/>
              </a:rPr>
              <a:t>        </a:t>
            </a:r>
          </a:p>
          <a:p>
            <a:r>
              <a:rPr lang="en-US" altLang="zh-CN" b="0" dirty="0">
                <a:solidFill>
                  <a:srgbClr val="001080"/>
                </a:solidFill>
                <a:effectLst/>
                <a:latin typeface="Consolas" panose="020B0609020204030204" pitchFamily="49" charset="0"/>
                <a:ea typeface="微软雅黑" panose="020B0503020204020204" pitchFamily="34" charset="-122"/>
              </a:rPr>
              <a:t>statements</a:t>
            </a:r>
            <a:r>
              <a:rPr lang="en-US" altLang="zh-CN" b="0" dirty="0">
                <a:solidFill>
                  <a:srgbClr val="3B3B3B"/>
                </a:solidFill>
                <a:effectLst/>
                <a:latin typeface="Consolas" panose="020B0609020204030204" pitchFamily="49" charset="0"/>
                <a:ea typeface="微软雅黑" panose="020B0503020204020204" pitchFamily="34" charset="-122"/>
              </a:rPr>
              <a:t> : statement { $$ </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err="1">
                <a:solidFill>
                  <a:srgbClr val="795E26"/>
                </a:solidFill>
                <a:effectLst/>
                <a:latin typeface="Consolas" panose="020B0609020204030204" pitchFamily="49" charset="0"/>
                <a:ea typeface="微软雅黑" panose="020B0503020204020204" pitchFamily="34" charset="-122"/>
              </a:rPr>
              <a:t>createTreeNode</a:t>
            </a:r>
            <a:r>
              <a:rPr lang="en-US" altLang="zh-CN" b="0" dirty="0">
                <a:solidFill>
                  <a:srgbClr val="3B3B3B"/>
                </a:solidFill>
                <a:effectLst/>
                <a:latin typeface="Consolas" panose="020B0609020204030204" pitchFamily="49" charset="0"/>
                <a:ea typeface="微软雅黑" panose="020B0503020204020204" pitchFamily="34" charset="-122"/>
              </a:rPr>
              <a:t>(</a:t>
            </a:r>
            <a:r>
              <a:rPr lang="en-US" altLang="zh-CN" b="0" dirty="0">
                <a:solidFill>
                  <a:srgbClr val="A31515"/>
                </a:solidFill>
                <a:effectLst/>
                <a:latin typeface="Consolas" panose="020B0609020204030204" pitchFamily="49" charset="0"/>
                <a:ea typeface="微软雅黑" panose="020B0503020204020204" pitchFamily="34" charset="-122"/>
              </a:rPr>
              <a:t>"statements"</a:t>
            </a:r>
            <a:r>
              <a:rPr lang="en-US" altLang="zh-CN" b="0" dirty="0">
                <a:solidFill>
                  <a:srgbClr val="3B3B3B"/>
                </a:solidFill>
                <a:effectLst/>
                <a:latin typeface="Consolas" panose="020B0609020204030204" pitchFamily="49" charset="0"/>
                <a:ea typeface="微软雅黑" panose="020B0503020204020204" pitchFamily="34" charset="-122"/>
              </a:rPr>
              <a:t>);</a:t>
            </a:r>
          </a:p>
          <a:p>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000000"/>
                </a:solidFill>
                <a:effectLst/>
                <a:latin typeface="Consolas" panose="020B0609020204030204" pitchFamily="49" charset="0"/>
                <a:ea typeface="微软雅黑" panose="020B0503020204020204" pitchFamily="34" charset="-122"/>
              </a:rPr>
              <a:t>-&gt;</a:t>
            </a:r>
            <a:r>
              <a:rPr lang="en-US" altLang="zh-CN" b="0" dirty="0">
                <a:solidFill>
                  <a:srgbClr val="3B3B3B"/>
                </a:solidFill>
                <a:effectLst/>
                <a:latin typeface="Consolas" panose="020B0609020204030204" pitchFamily="49" charset="0"/>
                <a:ea typeface="微软雅黑" panose="020B0503020204020204" pitchFamily="34" charset="-122"/>
              </a:rPr>
              <a:t>left </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098658"/>
                </a:solidFill>
                <a:effectLst/>
                <a:latin typeface="Consolas" panose="020B0609020204030204" pitchFamily="49" charset="0"/>
                <a:ea typeface="微软雅黑" panose="020B0503020204020204" pitchFamily="34" charset="-122"/>
              </a:rPr>
              <a:t>1</a:t>
            </a:r>
            <a:r>
              <a:rPr lang="en-US" altLang="zh-CN" b="0" dirty="0">
                <a:solidFill>
                  <a:srgbClr val="3B3B3B"/>
                </a:solidFill>
                <a:effectLst/>
                <a:latin typeface="Consolas" panose="020B0609020204030204" pitchFamily="49" charset="0"/>
                <a:ea typeface="微软雅黑" panose="020B0503020204020204" pitchFamily="34" charset="-122"/>
              </a:rPr>
              <a:t>; };</a:t>
            </a:r>
          </a:p>
          <a:p>
            <a:br>
              <a:rPr lang="en-US" altLang="zh-CN" b="0" dirty="0">
                <a:solidFill>
                  <a:srgbClr val="3B3B3B"/>
                </a:solidFill>
                <a:effectLst/>
                <a:latin typeface="Consolas" panose="020B0609020204030204" pitchFamily="49" charset="0"/>
                <a:ea typeface="微软雅黑" panose="020B0503020204020204" pitchFamily="34" charset="-122"/>
              </a:rPr>
            </a:br>
            <a:r>
              <a:rPr lang="en-US" altLang="zh-CN" b="0" dirty="0">
                <a:solidFill>
                  <a:srgbClr val="001080"/>
                </a:solidFill>
                <a:effectLst/>
                <a:latin typeface="Consolas" panose="020B0609020204030204" pitchFamily="49" charset="0"/>
                <a:ea typeface="微软雅黑" panose="020B0503020204020204" pitchFamily="34" charset="-122"/>
              </a:rPr>
              <a:t>statement</a:t>
            </a:r>
            <a:r>
              <a:rPr lang="en-US" altLang="zh-CN" b="0" dirty="0">
                <a:solidFill>
                  <a:srgbClr val="3B3B3B"/>
                </a:solidFill>
                <a:effectLst/>
                <a:latin typeface="Consolas" panose="020B0609020204030204" pitchFamily="49" charset="0"/>
                <a:ea typeface="微软雅黑" panose="020B0503020204020204" pitchFamily="34" charset="-122"/>
              </a:rPr>
              <a:t> : SEMICOLON</a:t>
            </a:r>
          </a:p>
          <a:p>
            <a:r>
              <a:rPr lang="en-US" altLang="zh-CN" b="0" dirty="0">
                <a:solidFill>
                  <a:srgbClr val="3B3B3B"/>
                </a:solidFill>
                <a:effectLst/>
                <a:latin typeface="Consolas" panose="020B0609020204030204" pitchFamily="49" charset="0"/>
                <a:ea typeface="微软雅黑" panose="020B0503020204020204" pitchFamily="34" charset="-122"/>
              </a:rPr>
              <a:t>          { $$ </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err="1">
                <a:solidFill>
                  <a:srgbClr val="795E26"/>
                </a:solidFill>
                <a:effectLst/>
                <a:latin typeface="Consolas" panose="020B0609020204030204" pitchFamily="49" charset="0"/>
                <a:ea typeface="微软雅黑" panose="020B0503020204020204" pitchFamily="34" charset="-122"/>
              </a:rPr>
              <a:t>createTreeNode</a:t>
            </a:r>
            <a:r>
              <a:rPr lang="en-US" altLang="zh-CN" b="0" dirty="0">
                <a:solidFill>
                  <a:srgbClr val="3B3B3B"/>
                </a:solidFill>
                <a:effectLst/>
                <a:latin typeface="Consolas" panose="020B0609020204030204" pitchFamily="49" charset="0"/>
                <a:ea typeface="微软雅黑" panose="020B0503020204020204" pitchFamily="34" charset="-122"/>
              </a:rPr>
              <a:t>(</a:t>
            </a:r>
            <a:r>
              <a:rPr lang="en-US" altLang="zh-CN" b="0" dirty="0">
                <a:solidFill>
                  <a:srgbClr val="A31515"/>
                </a:solidFill>
                <a:effectLst/>
                <a:latin typeface="Consolas" panose="020B0609020204030204" pitchFamily="49" charset="0"/>
                <a:ea typeface="微软雅黑" panose="020B0503020204020204" pitchFamily="34" charset="-122"/>
              </a:rPr>
              <a:t>"</a:t>
            </a:r>
            <a:r>
              <a:rPr lang="en-US" altLang="zh-CN" b="0" dirty="0" err="1">
                <a:solidFill>
                  <a:srgbClr val="A31515"/>
                </a:solidFill>
                <a:effectLst/>
                <a:latin typeface="Consolas" panose="020B0609020204030204" pitchFamily="49" charset="0"/>
                <a:ea typeface="微软雅黑" panose="020B0503020204020204" pitchFamily="34" charset="-122"/>
              </a:rPr>
              <a:t>EmptyStatement</a:t>
            </a:r>
            <a:r>
              <a:rPr lang="en-US" altLang="zh-CN" b="0" dirty="0">
                <a:solidFill>
                  <a:srgbClr val="A31515"/>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a:t>
            </a:r>
          </a:p>
          <a:p>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RETURN SEMICOLON</a:t>
            </a:r>
          </a:p>
          <a:p>
            <a:r>
              <a:rPr lang="en-US" altLang="zh-CN" b="0" dirty="0">
                <a:solidFill>
                  <a:srgbClr val="3B3B3B"/>
                </a:solidFill>
                <a:effectLst/>
                <a:latin typeface="Consolas" panose="020B0609020204030204" pitchFamily="49" charset="0"/>
                <a:ea typeface="微软雅黑" panose="020B0503020204020204" pitchFamily="34" charset="-122"/>
              </a:rPr>
              <a:t>          { $$ </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err="1">
                <a:solidFill>
                  <a:srgbClr val="795E26"/>
                </a:solidFill>
                <a:effectLst/>
                <a:latin typeface="Consolas" panose="020B0609020204030204" pitchFamily="49" charset="0"/>
                <a:ea typeface="微软雅黑" panose="020B0503020204020204" pitchFamily="34" charset="-122"/>
              </a:rPr>
              <a:t>createTreeNode</a:t>
            </a:r>
            <a:r>
              <a:rPr lang="en-US" altLang="zh-CN" b="0" dirty="0">
                <a:solidFill>
                  <a:srgbClr val="3B3B3B"/>
                </a:solidFill>
                <a:effectLst/>
                <a:latin typeface="Consolas" panose="020B0609020204030204" pitchFamily="49" charset="0"/>
                <a:ea typeface="微软雅黑" panose="020B0503020204020204" pitchFamily="34" charset="-122"/>
              </a:rPr>
              <a:t>(</a:t>
            </a:r>
            <a:r>
              <a:rPr lang="en-US" altLang="zh-CN" b="0" dirty="0">
                <a:solidFill>
                  <a:srgbClr val="A31515"/>
                </a:solidFill>
                <a:effectLst/>
                <a:latin typeface="Consolas" panose="020B0609020204030204" pitchFamily="49" charset="0"/>
                <a:ea typeface="微软雅黑" panose="020B0503020204020204" pitchFamily="34" charset="-122"/>
              </a:rPr>
              <a:t>"</a:t>
            </a:r>
            <a:r>
              <a:rPr lang="en-US" altLang="zh-CN" b="0" dirty="0" err="1">
                <a:solidFill>
                  <a:srgbClr val="A31515"/>
                </a:solidFill>
                <a:effectLst/>
                <a:latin typeface="Consolas" panose="020B0609020204030204" pitchFamily="49" charset="0"/>
                <a:ea typeface="微软雅黑" panose="020B0503020204020204" pitchFamily="34" charset="-122"/>
              </a:rPr>
              <a:t>ReturnStatement</a:t>
            </a:r>
            <a:r>
              <a:rPr lang="en-US" altLang="zh-CN" b="0" dirty="0">
                <a:solidFill>
                  <a:srgbClr val="A31515"/>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a:t>
            </a:r>
          </a:p>
        </p:txBody>
      </p:sp>
    </p:spTree>
    <p:extLst>
      <p:ext uri="{BB962C8B-B14F-4D97-AF65-F5344CB8AC3E}">
        <p14:creationId xmlns:p14="http://schemas.microsoft.com/office/powerpoint/2010/main" val="2080032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6" name="内容占位符 2">
            <a:extLst>
              <a:ext uri="{FF2B5EF4-FFF2-40B4-BE49-F238E27FC236}">
                <a16:creationId xmlns:a16="http://schemas.microsoft.com/office/drawing/2014/main" id="{21362013-C3D9-453D-BCCE-A4249ADB863F}"/>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t>Bison</a:t>
            </a:r>
            <a:r>
              <a:rPr lang="zh-CN" altLang="en-US" dirty="0"/>
              <a:t>程序 </a:t>
            </a:r>
            <a:r>
              <a:rPr lang="en-US" altLang="zh-CN" sz="2800" dirty="0" err="1"/>
              <a:t>bison.y</a:t>
            </a:r>
            <a:endParaRPr lang="en-US" altLang="zh-CN" dirty="0"/>
          </a:p>
          <a:p>
            <a:pPr marL="0" indent="0">
              <a:buFont typeface="Arial" panose="020B0604020202020204" pitchFamily="34" charset="0"/>
              <a:buNone/>
            </a:pPr>
            <a:endParaRPr lang="zh-CN" altLang="en-US" dirty="0"/>
          </a:p>
        </p:txBody>
      </p:sp>
      <p:sp>
        <p:nvSpPr>
          <p:cNvPr id="7" name="文本框 6">
            <a:extLst>
              <a:ext uri="{FF2B5EF4-FFF2-40B4-BE49-F238E27FC236}">
                <a16:creationId xmlns:a16="http://schemas.microsoft.com/office/drawing/2014/main" id="{8EC130BB-503F-4ABE-9A00-7D1A67942B29}"/>
              </a:ext>
            </a:extLst>
          </p:cNvPr>
          <p:cNvSpPr txBox="1"/>
          <p:nvPr/>
        </p:nvSpPr>
        <p:spPr>
          <a:xfrm>
            <a:off x="961207" y="1744619"/>
            <a:ext cx="10921639" cy="5078313"/>
          </a:xfrm>
          <a:prstGeom prst="rect">
            <a:avLst/>
          </a:prstGeom>
          <a:noFill/>
        </p:spPr>
        <p:txBody>
          <a:bodyPr wrap="square">
            <a:spAutoFit/>
          </a:bodyPr>
          <a:lstStyle/>
          <a:p>
            <a:r>
              <a:rPr lang="en-US" altLang="zh-CN" b="0" dirty="0">
                <a:solidFill>
                  <a:srgbClr val="008000"/>
                </a:solidFill>
                <a:effectLst/>
                <a:latin typeface="Consolas" panose="020B0609020204030204" pitchFamily="49" charset="0"/>
                <a:ea typeface="微软雅黑" panose="020B0503020204020204" pitchFamily="34" charset="-122"/>
              </a:rPr>
              <a:t>/* file name </a:t>
            </a:r>
            <a:r>
              <a:rPr lang="en-US" altLang="zh-CN" b="0" dirty="0" err="1">
                <a:solidFill>
                  <a:srgbClr val="008000"/>
                </a:solidFill>
                <a:effectLst/>
                <a:latin typeface="Consolas" panose="020B0609020204030204" pitchFamily="49" charset="0"/>
                <a:ea typeface="微软雅黑" panose="020B0503020204020204" pitchFamily="34" charset="-122"/>
              </a:rPr>
              <a:t>bison.y</a:t>
            </a:r>
            <a:r>
              <a:rPr lang="en-US" altLang="zh-CN" b="0" dirty="0">
                <a:solidFill>
                  <a:srgbClr val="008000"/>
                </a:solidFill>
                <a:effectLst/>
                <a:latin typeface="Consolas" panose="020B0609020204030204" pitchFamily="49" charset="0"/>
                <a:ea typeface="微软雅黑" panose="020B0503020204020204" pitchFamily="34" charset="-122"/>
              </a:rPr>
              <a:t> part1 </a:t>
            </a:r>
            <a:r>
              <a:rPr lang="zh-CN" altLang="en-US" b="0" dirty="0">
                <a:solidFill>
                  <a:srgbClr val="008000"/>
                </a:solidFill>
                <a:effectLst/>
                <a:latin typeface="Consolas" panose="020B0609020204030204" pitchFamily="49" charset="0"/>
                <a:ea typeface="微软雅黑" panose="020B0503020204020204" pitchFamily="34" charset="-122"/>
              </a:rPr>
              <a:t>声明与定义部分</a:t>
            </a:r>
            <a:r>
              <a:rPr lang="en-US" altLang="zh-CN" b="0" dirty="0">
                <a:solidFill>
                  <a:srgbClr val="008000"/>
                </a:solidFill>
                <a:effectLst/>
                <a:latin typeface="Consolas" panose="020B0609020204030204" pitchFamily="49" charset="0"/>
                <a:ea typeface="微软雅黑" panose="020B0503020204020204" pitchFamily="34" charset="-122"/>
              </a:rPr>
              <a:t> */</a:t>
            </a:r>
            <a:endParaRPr lang="en-US" altLang="zh-CN" b="0" dirty="0">
              <a:solidFill>
                <a:srgbClr val="000000"/>
              </a:solidFill>
              <a:effectLst/>
              <a:latin typeface="Consolas" panose="020B0609020204030204" pitchFamily="49" charset="0"/>
              <a:ea typeface="微软雅黑" panose="020B0503020204020204" pitchFamily="34" charset="-122"/>
            </a:endParaRPr>
          </a:p>
          <a:p>
            <a:r>
              <a:rPr lang="en-US" altLang="zh-CN" b="0" dirty="0">
                <a:solidFill>
                  <a:srgbClr val="000000"/>
                </a:solidFill>
                <a:effectLst/>
                <a:latin typeface="Consolas" panose="020B0609020204030204" pitchFamily="49" charset="0"/>
              </a:rPr>
              <a:t>%{</a:t>
            </a:r>
          </a:p>
          <a:p>
            <a:r>
              <a:rPr lang="en-US" altLang="zh-CN" b="0" dirty="0">
                <a:solidFill>
                  <a:srgbClr val="808080"/>
                </a:solidFill>
                <a:effectLst/>
                <a:latin typeface="Consolas" panose="020B0609020204030204" pitchFamily="49" charset="0"/>
              </a:rPr>
              <a:t>#include</a:t>
            </a:r>
            <a:r>
              <a:rPr lang="en-US" altLang="zh-CN" b="0" dirty="0">
                <a:solidFill>
                  <a:srgbClr val="0000FF"/>
                </a:solidFill>
                <a:effectLst/>
                <a:latin typeface="Consolas" panose="020B0609020204030204" pitchFamily="49" charset="0"/>
              </a:rPr>
              <a:t> </a:t>
            </a:r>
            <a:r>
              <a:rPr lang="en-US" altLang="zh-CN" b="0" dirty="0">
                <a:solidFill>
                  <a:srgbClr val="A31515"/>
                </a:solidFill>
                <a:effectLst/>
                <a:latin typeface="Consolas" panose="020B0609020204030204" pitchFamily="49" charset="0"/>
              </a:rPr>
              <a:t>&lt;</a:t>
            </a:r>
            <a:r>
              <a:rPr lang="en-US" altLang="zh-CN" b="0" dirty="0" err="1">
                <a:solidFill>
                  <a:srgbClr val="A31515"/>
                </a:solidFill>
                <a:effectLst/>
                <a:latin typeface="Consolas" panose="020B0609020204030204" pitchFamily="49" charset="0"/>
              </a:rPr>
              <a:t>stdio.h</a:t>
            </a:r>
            <a:r>
              <a:rPr lang="en-US" altLang="zh-CN" b="0" dirty="0">
                <a:solidFill>
                  <a:srgbClr val="A31515"/>
                </a:solidFill>
                <a:effectLst/>
                <a:latin typeface="Consolas" panose="020B0609020204030204" pitchFamily="49" charset="0"/>
              </a:rPr>
              <a:t>&gt;</a:t>
            </a:r>
            <a:endParaRPr lang="en-US" altLang="zh-CN" b="0" dirty="0">
              <a:solidFill>
                <a:srgbClr val="000000"/>
              </a:solidFill>
              <a:effectLst/>
              <a:latin typeface="Consolas" panose="020B0609020204030204" pitchFamily="49" charset="0"/>
            </a:endParaRPr>
          </a:p>
          <a:p>
            <a:r>
              <a:rPr lang="en-US" altLang="zh-CN" b="0" dirty="0">
                <a:solidFill>
                  <a:srgbClr val="808080"/>
                </a:solidFill>
                <a:effectLst/>
                <a:latin typeface="Consolas" panose="020B0609020204030204" pitchFamily="49" charset="0"/>
              </a:rPr>
              <a:t>#include</a:t>
            </a:r>
            <a:r>
              <a:rPr lang="en-US" altLang="zh-CN" b="0" dirty="0">
                <a:solidFill>
                  <a:srgbClr val="0000FF"/>
                </a:solidFill>
                <a:effectLst/>
                <a:latin typeface="Consolas" panose="020B0609020204030204" pitchFamily="49" charset="0"/>
              </a:rPr>
              <a:t> </a:t>
            </a:r>
            <a:r>
              <a:rPr lang="en-US" altLang="zh-CN" b="0" dirty="0">
                <a:solidFill>
                  <a:srgbClr val="A31515"/>
                </a:solidFill>
                <a:effectLst/>
                <a:latin typeface="Consolas" panose="020B0609020204030204" pitchFamily="49" charset="0"/>
              </a:rPr>
              <a:t>"</a:t>
            </a:r>
            <a:r>
              <a:rPr lang="en-US" altLang="zh-CN" b="0" dirty="0" err="1">
                <a:solidFill>
                  <a:srgbClr val="A31515"/>
                </a:solidFill>
                <a:effectLst/>
                <a:latin typeface="Consolas" panose="020B0609020204030204" pitchFamily="49" charset="0"/>
              </a:rPr>
              <a:t>syntax_tree.h</a:t>
            </a:r>
            <a:r>
              <a:rPr lang="en-US" altLang="zh-CN" b="0" dirty="0">
                <a:solidFill>
                  <a:srgbClr val="A31515"/>
                </a:solidFill>
                <a:effectLst/>
                <a:latin typeface="Consolas" panose="020B0609020204030204" pitchFamily="49" charset="0"/>
              </a:rPr>
              <a:t>“</a:t>
            </a:r>
          </a:p>
          <a:p>
            <a:br>
              <a:rPr lang="en-US" altLang="zh-CN" b="0" dirty="0">
                <a:solidFill>
                  <a:srgbClr val="000000"/>
                </a:solidFill>
                <a:effectLst/>
                <a:latin typeface="Consolas" panose="020B0609020204030204" pitchFamily="49" charset="0"/>
              </a:rPr>
            </a:br>
            <a:r>
              <a:rPr lang="en-US" altLang="zh-CN" b="0" dirty="0">
                <a:solidFill>
                  <a:srgbClr val="0000FF"/>
                </a:solidFill>
                <a:effectLst/>
                <a:latin typeface="Consolas" panose="020B0609020204030204" pitchFamily="49" charset="0"/>
              </a:rPr>
              <a:t>int</a:t>
            </a:r>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yylex</a:t>
            </a:r>
            <a:r>
              <a:rPr lang="en-US" altLang="zh-CN" b="0" dirty="0">
                <a:solidFill>
                  <a:srgbClr val="000000"/>
                </a:solidFill>
                <a:effectLst/>
                <a:latin typeface="Consolas" panose="020B0609020204030204" pitchFamily="49" charset="0"/>
              </a:rPr>
              <a:t>(</a:t>
            </a:r>
            <a:r>
              <a:rPr lang="en-US" altLang="zh-CN" b="0" dirty="0">
                <a:solidFill>
                  <a:srgbClr val="0000FF"/>
                </a:solidFill>
                <a:effectLst/>
                <a:latin typeface="Consolas" panose="020B0609020204030204" pitchFamily="49" charset="0"/>
              </a:rPr>
              <a:t>void</a:t>
            </a:r>
            <a:r>
              <a:rPr lang="en-US" altLang="zh-CN" b="0" dirty="0">
                <a:solidFill>
                  <a:srgbClr val="000000"/>
                </a:solidFill>
                <a:effectLst/>
                <a:latin typeface="Consolas" panose="020B0609020204030204" pitchFamily="49" charset="0"/>
              </a:rPr>
              <a:t>);</a:t>
            </a:r>
          </a:p>
          <a:p>
            <a:r>
              <a:rPr lang="en-US" altLang="zh-CN" b="0" dirty="0">
                <a:solidFill>
                  <a:srgbClr val="0000FF"/>
                </a:solidFill>
                <a:effectLst/>
                <a:latin typeface="Consolas" panose="020B0609020204030204" pitchFamily="49" charset="0"/>
              </a:rPr>
              <a:t>void</a:t>
            </a:r>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yyerror</a:t>
            </a:r>
            <a:r>
              <a:rPr lang="en-US" altLang="zh-CN" b="0" dirty="0">
                <a:solidFill>
                  <a:srgbClr val="000000"/>
                </a:solidFill>
                <a:effectLst/>
                <a:latin typeface="Consolas" panose="020B0609020204030204" pitchFamily="49" charset="0"/>
              </a:rPr>
              <a:t>(</a:t>
            </a:r>
            <a:r>
              <a:rPr lang="en-US" altLang="zh-CN" b="0" dirty="0">
                <a:solidFill>
                  <a:srgbClr val="0000FF"/>
                </a:solidFill>
                <a:effectLst/>
                <a:latin typeface="Consolas" panose="020B0609020204030204" pitchFamily="49" charset="0"/>
              </a:rPr>
              <a:t>const</a:t>
            </a:r>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char</a:t>
            </a:r>
            <a:r>
              <a:rPr lang="en-US" altLang="zh-CN" b="0" dirty="0">
                <a:solidFill>
                  <a:srgbClr val="000000"/>
                </a:solidFill>
                <a:effectLst/>
                <a:latin typeface="Consolas" panose="020B0609020204030204" pitchFamily="49" charset="0"/>
              </a:rPr>
              <a:t> *s);</a:t>
            </a:r>
          </a:p>
          <a:p>
            <a:r>
              <a:rPr lang="en-US" altLang="zh-CN" b="0" dirty="0">
                <a:solidFill>
                  <a:srgbClr val="0000FF"/>
                </a:solidFill>
                <a:effectLst/>
                <a:latin typeface="Consolas" panose="020B0609020204030204" pitchFamily="49" charset="0"/>
              </a:rPr>
              <a:t>int</a:t>
            </a:r>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yyparse</a:t>
            </a:r>
            <a:r>
              <a:rPr lang="en-US" altLang="zh-CN" b="0" dirty="0">
                <a:solidFill>
                  <a:srgbClr val="000000"/>
                </a:solidFill>
                <a:effectLst/>
                <a:latin typeface="Consolas" panose="020B0609020204030204" pitchFamily="49" charset="0"/>
              </a:rPr>
              <a:t>();</a:t>
            </a:r>
          </a:p>
          <a:p>
            <a:br>
              <a:rPr lang="en-US" altLang="zh-CN" b="0" dirty="0">
                <a:solidFill>
                  <a:srgbClr val="000000"/>
                </a:solidFill>
                <a:effectLst/>
                <a:latin typeface="Consolas" panose="020B0609020204030204" pitchFamily="49" charset="0"/>
              </a:rPr>
            </a:br>
            <a:r>
              <a:rPr lang="en-US" altLang="zh-CN" b="0" dirty="0">
                <a:solidFill>
                  <a:srgbClr val="008000"/>
                </a:solidFill>
                <a:effectLst/>
                <a:latin typeface="Consolas" panose="020B0609020204030204" pitchFamily="49" charset="0"/>
              </a:rPr>
              <a:t>// Global syntax tree</a:t>
            </a:r>
            <a:endParaRPr lang="en-US" altLang="zh-CN" b="0" dirty="0">
              <a:solidFill>
                <a:srgbClr val="000000"/>
              </a:solidFill>
              <a:effectLst/>
              <a:latin typeface="Consolas" panose="020B0609020204030204" pitchFamily="49" charset="0"/>
            </a:endParaRPr>
          </a:p>
          <a:p>
            <a:r>
              <a:rPr lang="en-US" altLang="zh-CN" b="0" dirty="0">
                <a:solidFill>
                  <a:srgbClr val="0000FF"/>
                </a:solidFill>
                <a:effectLst/>
                <a:latin typeface="Consolas" panose="020B0609020204030204" pitchFamily="49" charset="0"/>
              </a:rPr>
              <a:t>struct</a:t>
            </a:r>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TreeNode</a:t>
            </a:r>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gt</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a:t>
            </a:r>
            <a:br>
              <a:rPr lang="en-US" altLang="zh-CN" b="0" dirty="0">
                <a:solidFill>
                  <a:srgbClr val="3B3B3B"/>
                </a:solidFill>
                <a:effectLst/>
                <a:latin typeface="Consolas" panose="020B0609020204030204" pitchFamily="49" charset="0"/>
                <a:ea typeface="微软雅黑" panose="020B0503020204020204" pitchFamily="34" charset="-122"/>
              </a:rPr>
            </a:br>
            <a:br>
              <a:rPr lang="en-US" altLang="zh-CN" b="0" dirty="0">
                <a:solidFill>
                  <a:srgbClr val="3B3B3B"/>
                </a:solidFill>
                <a:effectLst/>
                <a:latin typeface="Consolas" panose="020B0609020204030204" pitchFamily="49" charset="0"/>
                <a:ea typeface="微软雅黑" panose="020B0503020204020204" pitchFamily="34" charset="-122"/>
              </a:rPr>
            </a:b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0000FF"/>
                </a:solidFill>
                <a:effectLst/>
                <a:latin typeface="Consolas" panose="020B0609020204030204" pitchFamily="49" charset="0"/>
                <a:ea typeface="微软雅黑" panose="020B0503020204020204" pitchFamily="34" charset="-122"/>
              </a:rPr>
              <a:t>union</a:t>
            </a:r>
            <a:r>
              <a:rPr lang="en-US" altLang="zh-CN" b="0" dirty="0">
                <a:solidFill>
                  <a:srgbClr val="3B3B3B"/>
                </a:solidFill>
                <a:effectLst/>
                <a:latin typeface="Consolas" panose="020B0609020204030204" pitchFamily="49" charset="0"/>
                <a:ea typeface="微软雅黑" panose="020B0503020204020204" pitchFamily="34" charset="-122"/>
              </a:rPr>
              <a:t> { </a:t>
            </a:r>
            <a:r>
              <a:rPr lang="en-US" altLang="zh-CN" b="0" dirty="0">
                <a:solidFill>
                  <a:srgbClr val="0000FF"/>
                </a:solidFill>
                <a:effectLst/>
                <a:latin typeface="Consolas" panose="020B0609020204030204" pitchFamily="49" charset="0"/>
                <a:ea typeface="微软雅黑" panose="020B0503020204020204" pitchFamily="34" charset="-122"/>
              </a:rPr>
              <a:t>struct</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err="1">
                <a:solidFill>
                  <a:srgbClr val="3B3B3B"/>
                </a:solidFill>
                <a:effectLst/>
                <a:latin typeface="Consolas" panose="020B0609020204030204" pitchFamily="49" charset="0"/>
                <a:ea typeface="微软雅黑" panose="020B0503020204020204" pitchFamily="34" charset="-122"/>
              </a:rPr>
              <a:t>TreeNode</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node; </a:t>
            </a:r>
            <a:r>
              <a:rPr lang="en-US" altLang="zh-CN" b="0" dirty="0">
                <a:solidFill>
                  <a:srgbClr val="0000FF"/>
                </a:solidFill>
                <a:effectLst/>
                <a:latin typeface="Consolas" panose="020B0609020204030204" pitchFamily="49" charset="0"/>
                <a:ea typeface="微软雅黑" panose="020B0503020204020204" pitchFamily="34" charset="-122"/>
              </a:rPr>
              <a:t>char</a:t>
            </a:r>
            <a:r>
              <a:rPr lang="en-US" altLang="zh-CN" b="0" dirty="0">
                <a:solidFill>
                  <a:srgbClr val="3B3B3B"/>
                </a:solidFill>
                <a:effectLst/>
                <a:latin typeface="Consolas" panose="020B0609020204030204" pitchFamily="49" charset="0"/>
                <a:ea typeface="微软雅黑" panose="020B0503020204020204" pitchFamily="34" charset="-122"/>
              </a:rPr>
              <a:t> op; }</a:t>
            </a:r>
          </a:p>
          <a:p>
            <a:br>
              <a:rPr lang="en-US" altLang="zh-CN" b="0" dirty="0">
                <a:solidFill>
                  <a:srgbClr val="3B3B3B"/>
                </a:solidFill>
                <a:effectLst/>
                <a:latin typeface="Consolas" panose="020B0609020204030204" pitchFamily="49" charset="0"/>
                <a:ea typeface="微软雅黑" panose="020B0503020204020204" pitchFamily="34" charset="-122"/>
              </a:rPr>
            </a:b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token INT MAIN LPAREN RPAREN LBRACE RBRACE SEMICOLON NEWLINE RETURN</a:t>
            </a:r>
          </a:p>
          <a:p>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type </a:t>
            </a:r>
            <a:r>
              <a:rPr lang="en-US" altLang="zh-CN" b="0" dirty="0">
                <a:solidFill>
                  <a:srgbClr val="000000"/>
                </a:solidFill>
                <a:effectLst/>
                <a:latin typeface="Consolas" panose="020B0609020204030204" pitchFamily="49" charset="0"/>
                <a:ea typeface="微软雅黑" panose="020B0503020204020204" pitchFamily="34" charset="-122"/>
              </a:rPr>
              <a:t>&lt;</a:t>
            </a:r>
            <a:r>
              <a:rPr lang="en-US" altLang="zh-CN" b="0" dirty="0">
                <a:solidFill>
                  <a:srgbClr val="3B3B3B"/>
                </a:solidFill>
                <a:effectLst/>
                <a:latin typeface="Consolas" panose="020B0609020204030204" pitchFamily="49" charset="0"/>
                <a:ea typeface="微软雅黑" panose="020B0503020204020204" pitchFamily="34" charset="-122"/>
              </a:rPr>
              <a:t>node</a:t>
            </a:r>
            <a:r>
              <a:rPr lang="en-US" altLang="zh-CN" b="0" dirty="0">
                <a:solidFill>
                  <a:srgbClr val="000000"/>
                </a:solidFill>
                <a:effectLst/>
                <a:latin typeface="Consolas" panose="020B0609020204030204" pitchFamily="49" charset="0"/>
                <a:ea typeface="微软雅黑" panose="020B0503020204020204" pitchFamily="34" charset="-122"/>
              </a:rPr>
              <a:t>&gt;</a:t>
            </a:r>
            <a:r>
              <a:rPr lang="en-US" altLang="zh-CN" b="0" dirty="0">
                <a:solidFill>
                  <a:srgbClr val="3B3B3B"/>
                </a:solidFill>
                <a:effectLst/>
                <a:latin typeface="Consolas" panose="020B0609020204030204" pitchFamily="49" charset="0"/>
                <a:ea typeface="微软雅黑" panose="020B0503020204020204" pitchFamily="34" charset="-122"/>
              </a:rPr>
              <a:t> program statement statements</a:t>
            </a:r>
          </a:p>
          <a:p>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start program</a:t>
            </a:r>
          </a:p>
        </p:txBody>
      </p:sp>
    </p:spTree>
    <p:extLst>
      <p:ext uri="{BB962C8B-B14F-4D97-AF65-F5344CB8AC3E}">
        <p14:creationId xmlns:p14="http://schemas.microsoft.com/office/powerpoint/2010/main" val="10168614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6" name="内容占位符 2">
            <a:extLst>
              <a:ext uri="{FF2B5EF4-FFF2-40B4-BE49-F238E27FC236}">
                <a16:creationId xmlns:a16="http://schemas.microsoft.com/office/drawing/2014/main" id="{8D78E35C-752B-4B95-9D37-00849C480803}"/>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t>Bison</a:t>
            </a:r>
            <a:r>
              <a:rPr lang="zh-CN" altLang="en-US" dirty="0"/>
              <a:t>程序 </a:t>
            </a:r>
            <a:r>
              <a:rPr lang="en-US" altLang="zh-CN" sz="2800" dirty="0" err="1"/>
              <a:t>bison.y</a:t>
            </a:r>
            <a:endParaRPr lang="en-US" altLang="zh-CN" dirty="0"/>
          </a:p>
          <a:p>
            <a:pPr marL="0" indent="0">
              <a:buFont typeface="Arial" panose="020B0604020202020204" pitchFamily="34" charset="0"/>
              <a:buNone/>
            </a:pPr>
            <a:endParaRPr lang="zh-CN" altLang="en-US" dirty="0"/>
          </a:p>
        </p:txBody>
      </p:sp>
      <p:sp>
        <p:nvSpPr>
          <p:cNvPr id="7" name="文本框 6">
            <a:extLst>
              <a:ext uri="{FF2B5EF4-FFF2-40B4-BE49-F238E27FC236}">
                <a16:creationId xmlns:a16="http://schemas.microsoft.com/office/drawing/2014/main" id="{10B2D447-5533-4B36-9021-0704DF18C770}"/>
              </a:ext>
            </a:extLst>
          </p:cNvPr>
          <p:cNvSpPr txBox="1"/>
          <p:nvPr/>
        </p:nvSpPr>
        <p:spPr>
          <a:xfrm>
            <a:off x="961207" y="1744619"/>
            <a:ext cx="10921639" cy="4247317"/>
          </a:xfrm>
          <a:prstGeom prst="rect">
            <a:avLst/>
          </a:prstGeom>
          <a:noFill/>
        </p:spPr>
        <p:txBody>
          <a:bodyPr wrap="square">
            <a:spAutoFit/>
          </a:bodyPr>
          <a:lstStyle/>
          <a:p>
            <a:r>
              <a:rPr lang="en-US" altLang="zh-CN" b="0" dirty="0">
                <a:solidFill>
                  <a:srgbClr val="008000"/>
                </a:solidFill>
                <a:effectLst/>
                <a:latin typeface="Consolas" panose="020B0609020204030204" pitchFamily="49" charset="0"/>
                <a:ea typeface="微软雅黑" panose="020B0503020204020204" pitchFamily="34" charset="-122"/>
              </a:rPr>
              <a:t>/* file name </a:t>
            </a:r>
            <a:r>
              <a:rPr lang="en-US" altLang="zh-CN" b="0" dirty="0" err="1">
                <a:solidFill>
                  <a:srgbClr val="008000"/>
                </a:solidFill>
                <a:effectLst/>
                <a:latin typeface="Consolas" panose="020B0609020204030204" pitchFamily="49" charset="0"/>
                <a:ea typeface="微软雅黑" panose="020B0503020204020204" pitchFamily="34" charset="-122"/>
              </a:rPr>
              <a:t>bison.y</a:t>
            </a:r>
            <a:r>
              <a:rPr lang="en-US" altLang="zh-CN" b="0" dirty="0">
                <a:solidFill>
                  <a:srgbClr val="008000"/>
                </a:solidFill>
                <a:effectLst/>
                <a:latin typeface="Consolas" panose="020B0609020204030204" pitchFamily="49" charset="0"/>
                <a:ea typeface="微软雅黑" panose="020B0503020204020204" pitchFamily="34" charset="-122"/>
              </a:rPr>
              <a:t> part2 </a:t>
            </a:r>
            <a:r>
              <a:rPr lang="zh-CN" altLang="en-US" b="0" dirty="0">
                <a:solidFill>
                  <a:srgbClr val="008000"/>
                </a:solidFill>
                <a:effectLst/>
                <a:latin typeface="Consolas" panose="020B0609020204030204" pitchFamily="49" charset="0"/>
                <a:ea typeface="微软雅黑" panose="020B0503020204020204" pitchFamily="34" charset="-122"/>
              </a:rPr>
              <a:t>规则部分</a:t>
            </a:r>
            <a:r>
              <a:rPr lang="en-US" altLang="zh-CN" b="0" dirty="0">
                <a:solidFill>
                  <a:srgbClr val="008000"/>
                </a:solidFill>
                <a:effectLst/>
                <a:latin typeface="Consolas" panose="020B0609020204030204" pitchFamily="49" charset="0"/>
                <a:ea typeface="微软雅黑" panose="020B0503020204020204" pitchFamily="34" charset="-122"/>
              </a:rPr>
              <a:t> */</a:t>
            </a:r>
            <a:endParaRPr lang="en-US" altLang="zh-CN" b="0" dirty="0">
              <a:solidFill>
                <a:srgbClr val="000000"/>
              </a:solidFill>
              <a:effectLst/>
              <a:latin typeface="Consolas" panose="020B0609020204030204" pitchFamily="49" charset="0"/>
              <a:ea typeface="微软雅黑" panose="020B0503020204020204" pitchFamily="34" charset="-122"/>
            </a:endParaRPr>
          </a:p>
          <a:p>
            <a:r>
              <a:rPr lang="en-US" altLang="zh-CN" b="0" dirty="0">
                <a:solidFill>
                  <a:srgbClr val="000000"/>
                </a:solidFill>
                <a:effectLst/>
                <a:latin typeface="Consolas" panose="020B0609020204030204" pitchFamily="49" charset="0"/>
                <a:ea typeface="微软雅黑" panose="020B0503020204020204" pitchFamily="34" charset="-122"/>
              </a:rPr>
              <a:t>%%</a:t>
            </a:r>
            <a:endParaRPr lang="en-US" altLang="zh-CN" b="0" dirty="0">
              <a:solidFill>
                <a:srgbClr val="3B3B3B"/>
              </a:solidFill>
              <a:effectLst/>
              <a:latin typeface="Consolas" panose="020B0609020204030204" pitchFamily="49" charset="0"/>
              <a:ea typeface="微软雅黑" panose="020B0503020204020204" pitchFamily="34" charset="-122"/>
            </a:endParaRPr>
          </a:p>
          <a:p>
            <a:r>
              <a:rPr lang="en-US" altLang="zh-CN" b="0" dirty="0">
                <a:solidFill>
                  <a:srgbClr val="3B3B3B"/>
                </a:solidFill>
                <a:effectLst/>
                <a:latin typeface="Consolas" panose="020B0609020204030204" pitchFamily="49" charset="0"/>
                <a:ea typeface="微软雅黑" panose="020B0503020204020204" pitchFamily="34" charset="-122"/>
              </a:rPr>
              <a:t>program : INT MAIN LPAREN RPAREN LBRACE statements RBRACE</a:t>
            </a:r>
          </a:p>
          <a:p>
            <a:r>
              <a:rPr lang="en-US" altLang="zh-CN" b="0" dirty="0">
                <a:solidFill>
                  <a:srgbClr val="3B3B3B"/>
                </a:solidFill>
                <a:effectLst/>
                <a:latin typeface="Consolas" panose="020B0609020204030204" pitchFamily="49" charset="0"/>
                <a:ea typeface="微软雅黑" panose="020B0503020204020204" pitchFamily="34" charset="-122"/>
              </a:rPr>
              <a:t>        { </a:t>
            </a:r>
            <a:r>
              <a:rPr lang="en-US" altLang="zh-CN" b="0" dirty="0" err="1">
                <a:solidFill>
                  <a:srgbClr val="3B3B3B"/>
                </a:solidFill>
                <a:effectLst/>
                <a:latin typeface="Consolas" panose="020B0609020204030204" pitchFamily="49" charset="0"/>
                <a:ea typeface="微软雅黑" panose="020B0503020204020204" pitchFamily="34" charset="-122"/>
              </a:rPr>
              <a:t>gt</a:t>
            </a:r>
            <a:r>
              <a:rPr lang="en-US" altLang="zh-CN" b="0" dirty="0">
                <a:solidFill>
                  <a:srgbClr val="3B3B3B"/>
                </a:solidFill>
                <a:effectLst/>
                <a:latin typeface="Consolas" panose="020B0609020204030204" pitchFamily="49" charset="0"/>
                <a:ea typeface="微软雅黑" panose="020B0503020204020204" pitchFamily="34" charset="-122"/>
              </a:rPr>
              <a:t> = </a:t>
            </a:r>
            <a:r>
              <a:rPr lang="en-US" altLang="zh-CN" b="0" dirty="0" err="1">
                <a:solidFill>
                  <a:srgbClr val="795E26"/>
                </a:solidFill>
                <a:effectLst/>
                <a:latin typeface="Consolas" panose="020B0609020204030204" pitchFamily="49" charset="0"/>
                <a:ea typeface="微软雅黑" panose="020B0503020204020204" pitchFamily="34" charset="-122"/>
              </a:rPr>
              <a:t>createTreeNode</a:t>
            </a:r>
            <a:r>
              <a:rPr lang="en-US" altLang="zh-CN" b="0" dirty="0">
                <a:solidFill>
                  <a:srgbClr val="3B3B3B"/>
                </a:solidFill>
                <a:effectLst/>
                <a:latin typeface="Consolas" panose="020B0609020204030204" pitchFamily="49" charset="0"/>
                <a:ea typeface="微软雅黑" panose="020B0503020204020204" pitchFamily="34" charset="-122"/>
              </a:rPr>
              <a:t>(</a:t>
            </a:r>
            <a:r>
              <a:rPr lang="en-US" altLang="zh-CN" b="0" dirty="0">
                <a:solidFill>
                  <a:srgbClr val="A31515"/>
                </a:solidFill>
                <a:effectLst/>
                <a:latin typeface="Consolas" panose="020B0609020204030204" pitchFamily="49" charset="0"/>
                <a:ea typeface="微软雅黑" panose="020B0503020204020204" pitchFamily="34" charset="-122"/>
              </a:rPr>
              <a:t>“Program”</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008000"/>
                </a:solidFill>
                <a:effectLst/>
                <a:latin typeface="Consolas" panose="020B0609020204030204" pitchFamily="49" charset="0"/>
              </a:rPr>
              <a:t>// </a:t>
            </a:r>
            <a:r>
              <a:rPr lang="en-US" altLang="zh-CN" b="0" dirty="0" err="1">
                <a:solidFill>
                  <a:srgbClr val="008000"/>
                </a:solidFill>
                <a:effectLst/>
                <a:latin typeface="Consolas" panose="020B0609020204030204" pitchFamily="49" charset="0"/>
              </a:rPr>
              <a:t>gt</a:t>
            </a:r>
            <a:r>
              <a:rPr lang="en-US" altLang="zh-CN" b="0" dirty="0">
                <a:solidFill>
                  <a:srgbClr val="008000"/>
                </a:solidFill>
                <a:effectLst/>
                <a:latin typeface="Consolas" panose="020B0609020204030204" pitchFamily="49" charset="0"/>
              </a:rPr>
              <a:t> </a:t>
            </a:r>
            <a:r>
              <a:rPr lang="zh-CN" altLang="en-US" b="0" dirty="0">
                <a:solidFill>
                  <a:srgbClr val="008000"/>
                </a:solidFill>
                <a:effectLst/>
                <a:latin typeface="Consolas" panose="020B0609020204030204" pitchFamily="49" charset="0"/>
              </a:rPr>
              <a:t>是一个全局变量</a:t>
            </a:r>
            <a:endParaRPr lang="en-US" altLang="zh-CN" b="0" dirty="0">
              <a:solidFill>
                <a:srgbClr val="3B3B3B"/>
              </a:solidFill>
              <a:effectLst/>
              <a:latin typeface="Consolas" panose="020B0609020204030204" pitchFamily="49" charset="0"/>
              <a:ea typeface="微软雅黑" panose="020B0503020204020204" pitchFamily="34" charset="-122"/>
            </a:endParaRPr>
          </a:p>
          <a:p>
            <a:r>
              <a:rPr lang="en-US" altLang="zh-CN" b="0" dirty="0">
                <a:solidFill>
                  <a:srgbClr val="3B3B3B"/>
                </a:solidFill>
                <a:effectLst/>
                <a:latin typeface="Consolas" panose="020B0609020204030204" pitchFamily="49" charset="0"/>
                <a:ea typeface="微软雅黑" panose="020B0503020204020204" pitchFamily="34" charset="-122"/>
              </a:rPr>
              <a:t>          $$ </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err="1">
                <a:solidFill>
                  <a:srgbClr val="795E26"/>
                </a:solidFill>
                <a:effectLst/>
                <a:latin typeface="Consolas" panose="020B0609020204030204" pitchFamily="49" charset="0"/>
                <a:ea typeface="微软雅黑" panose="020B0503020204020204" pitchFamily="34" charset="-122"/>
              </a:rPr>
              <a:t>gt</a:t>
            </a:r>
            <a:r>
              <a:rPr lang="en-US" altLang="zh-CN" b="0" dirty="0">
                <a:solidFill>
                  <a:srgbClr val="795E26"/>
                </a:solidFill>
                <a:effectLst/>
                <a:latin typeface="Consolas" panose="020B0609020204030204" pitchFamily="49" charset="0"/>
                <a:ea typeface="微软雅黑" panose="020B0503020204020204" pitchFamily="34" charset="-122"/>
              </a:rPr>
              <a:t>;</a:t>
            </a:r>
            <a:endParaRPr lang="en-US" altLang="zh-CN" b="0" dirty="0">
              <a:solidFill>
                <a:srgbClr val="3B3B3B"/>
              </a:solidFill>
              <a:effectLst/>
              <a:latin typeface="Consolas" panose="020B0609020204030204" pitchFamily="49" charset="0"/>
              <a:ea typeface="微软雅黑" panose="020B0503020204020204" pitchFamily="34" charset="-122"/>
            </a:endParaRPr>
          </a:p>
          <a:p>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000000"/>
                </a:solidFill>
                <a:effectLst/>
                <a:latin typeface="Consolas" panose="020B0609020204030204" pitchFamily="49" charset="0"/>
                <a:ea typeface="微软雅黑" panose="020B0503020204020204" pitchFamily="34" charset="-122"/>
              </a:rPr>
              <a:t>-&gt;</a:t>
            </a:r>
            <a:r>
              <a:rPr lang="en-US" altLang="zh-CN" b="0" dirty="0">
                <a:solidFill>
                  <a:srgbClr val="3B3B3B"/>
                </a:solidFill>
                <a:effectLst/>
                <a:latin typeface="Consolas" panose="020B0609020204030204" pitchFamily="49" charset="0"/>
                <a:ea typeface="微软雅黑" panose="020B0503020204020204" pitchFamily="34" charset="-122"/>
              </a:rPr>
              <a:t>left </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098658"/>
                </a:solidFill>
                <a:effectLst/>
                <a:latin typeface="Consolas" panose="020B0609020204030204" pitchFamily="49" charset="0"/>
                <a:ea typeface="微软雅黑" panose="020B0503020204020204" pitchFamily="34" charset="-122"/>
              </a:rPr>
              <a:t>6</a:t>
            </a:r>
            <a:r>
              <a:rPr lang="en-US" altLang="zh-CN" b="0" dirty="0">
                <a:solidFill>
                  <a:srgbClr val="3B3B3B"/>
                </a:solidFill>
                <a:effectLst/>
                <a:latin typeface="Consolas" panose="020B0609020204030204" pitchFamily="49" charset="0"/>
                <a:ea typeface="微软雅黑" panose="020B0503020204020204" pitchFamily="34" charset="-122"/>
              </a:rPr>
              <a:t>; };</a:t>
            </a:r>
          </a:p>
          <a:p>
            <a:endParaRPr lang="en-US" altLang="zh-CN" b="0" dirty="0">
              <a:solidFill>
                <a:srgbClr val="3B3B3B"/>
              </a:solidFill>
              <a:effectLst/>
              <a:latin typeface="Consolas" panose="020B0609020204030204" pitchFamily="49" charset="0"/>
              <a:ea typeface="微软雅黑" panose="020B0503020204020204" pitchFamily="34" charset="-122"/>
            </a:endParaRPr>
          </a:p>
          <a:p>
            <a:r>
              <a:rPr lang="en-US" altLang="zh-CN" b="0" dirty="0">
                <a:solidFill>
                  <a:srgbClr val="3B3B3B"/>
                </a:solidFill>
                <a:effectLst/>
                <a:latin typeface="Consolas" panose="020B0609020204030204" pitchFamily="49" charset="0"/>
                <a:ea typeface="微软雅黑" panose="020B0503020204020204" pitchFamily="34" charset="-122"/>
              </a:rPr>
              <a:t>statements : statement { $$ </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err="1">
                <a:solidFill>
                  <a:srgbClr val="795E26"/>
                </a:solidFill>
                <a:effectLst/>
                <a:latin typeface="Consolas" panose="020B0609020204030204" pitchFamily="49" charset="0"/>
                <a:ea typeface="微软雅黑" panose="020B0503020204020204" pitchFamily="34" charset="-122"/>
              </a:rPr>
              <a:t>createTreeNode</a:t>
            </a:r>
            <a:r>
              <a:rPr lang="en-US" altLang="zh-CN" b="0" dirty="0">
                <a:solidFill>
                  <a:srgbClr val="3B3B3B"/>
                </a:solidFill>
                <a:effectLst/>
                <a:latin typeface="Consolas" panose="020B0609020204030204" pitchFamily="49" charset="0"/>
                <a:ea typeface="微软雅黑" panose="020B0503020204020204" pitchFamily="34" charset="-122"/>
              </a:rPr>
              <a:t>(</a:t>
            </a:r>
            <a:r>
              <a:rPr lang="en-US" altLang="zh-CN" b="0" dirty="0">
                <a:solidFill>
                  <a:srgbClr val="A31515"/>
                </a:solidFill>
                <a:effectLst/>
                <a:latin typeface="Consolas" panose="020B0609020204030204" pitchFamily="49" charset="0"/>
                <a:ea typeface="微软雅黑" panose="020B0503020204020204" pitchFamily="34" charset="-122"/>
              </a:rPr>
              <a:t>"statements"</a:t>
            </a:r>
            <a:r>
              <a:rPr lang="en-US" altLang="zh-CN" b="0" dirty="0">
                <a:solidFill>
                  <a:srgbClr val="3B3B3B"/>
                </a:solidFill>
                <a:effectLst/>
                <a:latin typeface="Consolas" panose="020B0609020204030204" pitchFamily="49" charset="0"/>
                <a:ea typeface="微软雅黑" panose="020B0503020204020204" pitchFamily="34" charset="-122"/>
              </a:rPr>
              <a:t>);</a:t>
            </a:r>
          </a:p>
          <a:p>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000000"/>
                </a:solidFill>
                <a:effectLst/>
                <a:latin typeface="Consolas" panose="020B0609020204030204" pitchFamily="49" charset="0"/>
                <a:ea typeface="微软雅黑" panose="020B0503020204020204" pitchFamily="34" charset="-122"/>
              </a:rPr>
              <a:t>-&gt;</a:t>
            </a:r>
            <a:r>
              <a:rPr lang="en-US" altLang="zh-CN" b="0" dirty="0">
                <a:solidFill>
                  <a:srgbClr val="3B3B3B"/>
                </a:solidFill>
                <a:effectLst/>
                <a:latin typeface="Consolas" panose="020B0609020204030204" pitchFamily="49" charset="0"/>
                <a:ea typeface="微软雅黑" panose="020B0503020204020204" pitchFamily="34" charset="-122"/>
              </a:rPr>
              <a:t>left </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098658"/>
                </a:solidFill>
                <a:effectLst/>
                <a:latin typeface="Consolas" panose="020B0609020204030204" pitchFamily="49" charset="0"/>
                <a:ea typeface="微软雅黑" panose="020B0503020204020204" pitchFamily="34" charset="-122"/>
              </a:rPr>
              <a:t>1</a:t>
            </a:r>
            <a:r>
              <a:rPr lang="en-US" altLang="zh-CN" b="0" dirty="0">
                <a:solidFill>
                  <a:srgbClr val="3B3B3B"/>
                </a:solidFill>
                <a:effectLst/>
                <a:latin typeface="Consolas" panose="020B0609020204030204" pitchFamily="49" charset="0"/>
                <a:ea typeface="微软雅黑" panose="020B0503020204020204" pitchFamily="34" charset="-122"/>
              </a:rPr>
              <a:t>; };</a:t>
            </a:r>
          </a:p>
          <a:p>
            <a:br>
              <a:rPr lang="en-US" altLang="zh-CN" b="0" dirty="0">
                <a:solidFill>
                  <a:srgbClr val="3B3B3B"/>
                </a:solidFill>
                <a:effectLst/>
                <a:latin typeface="Consolas" panose="020B0609020204030204" pitchFamily="49" charset="0"/>
                <a:ea typeface="微软雅黑" panose="020B0503020204020204" pitchFamily="34" charset="-122"/>
              </a:rPr>
            </a:br>
            <a:r>
              <a:rPr lang="en-US" altLang="zh-CN" b="0" dirty="0">
                <a:solidFill>
                  <a:srgbClr val="001080"/>
                </a:solidFill>
                <a:effectLst/>
                <a:latin typeface="Consolas" panose="020B0609020204030204" pitchFamily="49" charset="0"/>
                <a:ea typeface="微软雅黑" panose="020B0503020204020204" pitchFamily="34" charset="-122"/>
              </a:rPr>
              <a:t>statement</a:t>
            </a:r>
            <a:r>
              <a:rPr lang="en-US" altLang="zh-CN" b="0" dirty="0">
                <a:solidFill>
                  <a:srgbClr val="3B3B3B"/>
                </a:solidFill>
                <a:effectLst/>
                <a:latin typeface="Consolas" panose="020B0609020204030204" pitchFamily="49" charset="0"/>
                <a:ea typeface="微软雅黑" panose="020B0503020204020204" pitchFamily="34" charset="-122"/>
              </a:rPr>
              <a:t> : SEMICOLON</a:t>
            </a:r>
          </a:p>
          <a:p>
            <a:r>
              <a:rPr lang="en-US" altLang="zh-CN" b="0" dirty="0">
                <a:solidFill>
                  <a:srgbClr val="3B3B3B"/>
                </a:solidFill>
                <a:effectLst/>
                <a:latin typeface="Consolas" panose="020B0609020204030204" pitchFamily="49" charset="0"/>
                <a:ea typeface="微软雅黑" panose="020B0503020204020204" pitchFamily="34" charset="-122"/>
              </a:rPr>
              <a:t>          { $$ </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err="1">
                <a:solidFill>
                  <a:srgbClr val="795E26"/>
                </a:solidFill>
                <a:effectLst/>
                <a:latin typeface="Consolas" panose="020B0609020204030204" pitchFamily="49" charset="0"/>
                <a:ea typeface="微软雅黑" panose="020B0503020204020204" pitchFamily="34" charset="-122"/>
              </a:rPr>
              <a:t>createTreeNode</a:t>
            </a:r>
            <a:r>
              <a:rPr lang="en-US" altLang="zh-CN" b="0" dirty="0">
                <a:solidFill>
                  <a:srgbClr val="3B3B3B"/>
                </a:solidFill>
                <a:effectLst/>
                <a:latin typeface="Consolas" panose="020B0609020204030204" pitchFamily="49" charset="0"/>
                <a:ea typeface="微软雅黑" panose="020B0503020204020204" pitchFamily="34" charset="-122"/>
              </a:rPr>
              <a:t>(</a:t>
            </a:r>
            <a:r>
              <a:rPr lang="en-US" altLang="zh-CN" b="0" dirty="0">
                <a:solidFill>
                  <a:srgbClr val="A31515"/>
                </a:solidFill>
                <a:effectLst/>
                <a:latin typeface="Consolas" panose="020B0609020204030204" pitchFamily="49" charset="0"/>
                <a:ea typeface="微软雅黑" panose="020B0503020204020204" pitchFamily="34" charset="-122"/>
              </a:rPr>
              <a:t>"</a:t>
            </a:r>
            <a:r>
              <a:rPr lang="en-US" altLang="zh-CN" b="0" dirty="0" err="1">
                <a:solidFill>
                  <a:srgbClr val="A31515"/>
                </a:solidFill>
                <a:effectLst/>
                <a:latin typeface="Consolas" panose="020B0609020204030204" pitchFamily="49" charset="0"/>
                <a:ea typeface="微软雅黑" panose="020B0503020204020204" pitchFamily="34" charset="-122"/>
              </a:rPr>
              <a:t>EmptyStatement</a:t>
            </a:r>
            <a:r>
              <a:rPr lang="en-US" altLang="zh-CN" b="0" dirty="0">
                <a:solidFill>
                  <a:srgbClr val="A31515"/>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a:t>
            </a:r>
          </a:p>
          <a:p>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RETURN SEMICOLON</a:t>
            </a:r>
          </a:p>
          <a:p>
            <a:r>
              <a:rPr lang="en-US" altLang="zh-CN" b="0" dirty="0">
                <a:solidFill>
                  <a:srgbClr val="3B3B3B"/>
                </a:solidFill>
                <a:effectLst/>
                <a:latin typeface="Consolas" panose="020B0609020204030204" pitchFamily="49" charset="0"/>
                <a:ea typeface="微软雅黑" panose="020B0503020204020204" pitchFamily="34" charset="-122"/>
              </a:rPr>
              <a:t>          { $$ </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err="1">
                <a:solidFill>
                  <a:srgbClr val="795E26"/>
                </a:solidFill>
                <a:effectLst/>
                <a:latin typeface="Consolas" panose="020B0609020204030204" pitchFamily="49" charset="0"/>
                <a:ea typeface="微软雅黑" panose="020B0503020204020204" pitchFamily="34" charset="-122"/>
              </a:rPr>
              <a:t>createTreeNode</a:t>
            </a:r>
            <a:r>
              <a:rPr lang="en-US" altLang="zh-CN" b="0" dirty="0">
                <a:solidFill>
                  <a:srgbClr val="3B3B3B"/>
                </a:solidFill>
                <a:effectLst/>
                <a:latin typeface="Consolas" panose="020B0609020204030204" pitchFamily="49" charset="0"/>
                <a:ea typeface="微软雅黑" panose="020B0503020204020204" pitchFamily="34" charset="-122"/>
              </a:rPr>
              <a:t>(</a:t>
            </a:r>
            <a:r>
              <a:rPr lang="en-US" altLang="zh-CN" b="0" dirty="0">
                <a:solidFill>
                  <a:srgbClr val="A31515"/>
                </a:solidFill>
                <a:effectLst/>
                <a:latin typeface="Consolas" panose="020B0609020204030204" pitchFamily="49" charset="0"/>
                <a:ea typeface="微软雅黑" panose="020B0503020204020204" pitchFamily="34" charset="-122"/>
              </a:rPr>
              <a:t>"</a:t>
            </a:r>
            <a:r>
              <a:rPr lang="en-US" altLang="zh-CN" b="0" dirty="0" err="1">
                <a:solidFill>
                  <a:srgbClr val="A31515"/>
                </a:solidFill>
                <a:effectLst/>
                <a:latin typeface="Consolas" panose="020B0609020204030204" pitchFamily="49" charset="0"/>
                <a:ea typeface="微软雅黑" panose="020B0503020204020204" pitchFamily="34" charset="-122"/>
              </a:rPr>
              <a:t>ReturnStatement</a:t>
            </a:r>
            <a:r>
              <a:rPr lang="en-US" altLang="zh-CN" b="0" dirty="0">
                <a:solidFill>
                  <a:srgbClr val="A31515"/>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a:t>
            </a:r>
          </a:p>
          <a:p>
            <a:r>
              <a:rPr lang="en-US" altLang="zh-CN" b="0" dirty="0">
                <a:solidFill>
                  <a:srgbClr val="000000"/>
                </a:solidFill>
                <a:effectLst/>
                <a:latin typeface="Consolas" panose="020B0609020204030204" pitchFamily="49" charset="0"/>
                <a:ea typeface="微软雅黑" panose="020B0503020204020204" pitchFamily="34" charset="-122"/>
              </a:rPr>
              <a:t>%%</a:t>
            </a:r>
            <a:endParaRPr lang="en-US" altLang="zh-CN" b="0" dirty="0">
              <a:solidFill>
                <a:srgbClr val="3B3B3B"/>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3480046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8" name="内容占位符 2">
            <a:extLst>
              <a:ext uri="{FF2B5EF4-FFF2-40B4-BE49-F238E27FC236}">
                <a16:creationId xmlns:a16="http://schemas.microsoft.com/office/drawing/2014/main" id="{5D17F82E-90CE-4DCE-840C-C686D6218B2B}"/>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t>Bison</a:t>
            </a:r>
            <a:r>
              <a:rPr lang="zh-CN" altLang="en-US" dirty="0"/>
              <a:t>程序 </a:t>
            </a:r>
            <a:r>
              <a:rPr lang="en-US" altLang="zh-CN" sz="2800" dirty="0" err="1"/>
              <a:t>bison.y</a:t>
            </a:r>
            <a:endParaRPr lang="en-US" altLang="zh-CN" dirty="0"/>
          </a:p>
          <a:p>
            <a:pPr marL="0" indent="0">
              <a:buFont typeface="Arial" panose="020B0604020202020204" pitchFamily="34" charset="0"/>
              <a:buNone/>
            </a:pPr>
            <a:endParaRPr lang="zh-CN" altLang="en-US" dirty="0"/>
          </a:p>
        </p:txBody>
      </p:sp>
      <p:sp>
        <p:nvSpPr>
          <p:cNvPr id="9" name="文本框 8">
            <a:extLst>
              <a:ext uri="{FF2B5EF4-FFF2-40B4-BE49-F238E27FC236}">
                <a16:creationId xmlns:a16="http://schemas.microsoft.com/office/drawing/2014/main" id="{E23AF786-70CC-41F1-BEA1-53FB90AB0239}"/>
              </a:ext>
            </a:extLst>
          </p:cNvPr>
          <p:cNvSpPr txBox="1"/>
          <p:nvPr/>
        </p:nvSpPr>
        <p:spPr>
          <a:xfrm>
            <a:off x="961207" y="1744619"/>
            <a:ext cx="10921639" cy="3139321"/>
          </a:xfrm>
          <a:prstGeom prst="rect">
            <a:avLst/>
          </a:prstGeom>
          <a:noFill/>
        </p:spPr>
        <p:txBody>
          <a:bodyPr wrap="square">
            <a:spAutoFit/>
          </a:bodyPr>
          <a:lstStyle/>
          <a:p>
            <a:r>
              <a:rPr lang="en-US" altLang="zh-CN" b="0" dirty="0">
                <a:solidFill>
                  <a:srgbClr val="008000"/>
                </a:solidFill>
                <a:effectLst/>
                <a:latin typeface="Consolas" panose="020B0609020204030204" pitchFamily="49" charset="0"/>
                <a:ea typeface="微软雅黑" panose="020B0503020204020204" pitchFamily="34" charset="-122"/>
              </a:rPr>
              <a:t>/* file name </a:t>
            </a:r>
            <a:r>
              <a:rPr lang="en-US" altLang="zh-CN" b="0" dirty="0" err="1">
                <a:solidFill>
                  <a:srgbClr val="008000"/>
                </a:solidFill>
                <a:effectLst/>
                <a:latin typeface="Consolas" panose="020B0609020204030204" pitchFamily="49" charset="0"/>
                <a:ea typeface="微软雅黑" panose="020B0503020204020204" pitchFamily="34" charset="-122"/>
              </a:rPr>
              <a:t>bison.y</a:t>
            </a:r>
            <a:r>
              <a:rPr lang="en-US" altLang="zh-CN" b="0" dirty="0">
                <a:solidFill>
                  <a:srgbClr val="008000"/>
                </a:solidFill>
                <a:effectLst/>
                <a:latin typeface="Consolas" panose="020B0609020204030204" pitchFamily="49" charset="0"/>
                <a:ea typeface="微软雅黑" panose="020B0503020204020204" pitchFamily="34" charset="-122"/>
              </a:rPr>
              <a:t> part3 C</a:t>
            </a:r>
            <a:r>
              <a:rPr lang="zh-CN" altLang="en-US" b="0" dirty="0">
                <a:solidFill>
                  <a:srgbClr val="008000"/>
                </a:solidFill>
                <a:effectLst/>
                <a:latin typeface="Consolas" panose="020B0609020204030204" pitchFamily="49" charset="0"/>
                <a:ea typeface="微软雅黑" panose="020B0503020204020204" pitchFamily="34" charset="-122"/>
              </a:rPr>
              <a:t>代码部分 </a:t>
            </a:r>
            <a:r>
              <a:rPr lang="en-US" altLang="zh-CN" b="0" dirty="0">
                <a:solidFill>
                  <a:srgbClr val="008000"/>
                </a:solidFill>
                <a:effectLst/>
                <a:latin typeface="Consolas" panose="020B0609020204030204" pitchFamily="49" charset="0"/>
                <a:ea typeface="微软雅黑" panose="020B0503020204020204" pitchFamily="34" charset="-122"/>
              </a:rPr>
              <a:t>*/</a:t>
            </a:r>
            <a:endParaRPr lang="en-US" altLang="zh-CN" b="0" dirty="0">
              <a:solidFill>
                <a:srgbClr val="000000"/>
              </a:solidFill>
              <a:effectLst/>
              <a:latin typeface="Consolas" panose="020B0609020204030204" pitchFamily="49" charset="0"/>
              <a:ea typeface="微软雅黑" panose="020B0503020204020204" pitchFamily="34" charset="-122"/>
            </a:endParaRPr>
          </a:p>
          <a:p>
            <a:r>
              <a:rPr lang="en-US" altLang="zh-CN" b="0" dirty="0">
                <a:solidFill>
                  <a:srgbClr val="0000FF"/>
                </a:solidFill>
                <a:effectLst/>
                <a:latin typeface="Consolas" panose="020B0609020204030204" pitchFamily="49" charset="0"/>
              </a:rPr>
              <a:t>struct</a:t>
            </a:r>
            <a:r>
              <a:rPr lang="en-US" altLang="zh-CN" b="0" dirty="0">
                <a:solidFill>
                  <a:srgbClr val="000000"/>
                </a:solidFill>
                <a:effectLst/>
                <a:latin typeface="Consolas" panose="020B0609020204030204" pitchFamily="49" charset="0"/>
              </a:rPr>
              <a:t> </a:t>
            </a:r>
            <a:r>
              <a:rPr lang="en-US" altLang="zh-CN" b="0" dirty="0" err="1">
                <a:solidFill>
                  <a:srgbClr val="2B91AF"/>
                </a:solidFill>
                <a:effectLst/>
                <a:latin typeface="Consolas" panose="020B0609020204030204" pitchFamily="49" charset="0"/>
              </a:rPr>
              <a:t>TreeNode</a:t>
            </a:r>
            <a:r>
              <a:rPr lang="en-US" altLang="zh-CN" b="0" dirty="0">
                <a:solidFill>
                  <a:srgbClr val="000000"/>
                </a:solidFill>
                <a:effectLst/>
                <a:latin typeface="Consolas" panose="020B0609020204030204" pitchFamily="49" charset="0"/>
              </a:rPr>
              <a:t> *parse()</a:t>
            </a:r>
          </a:p>
          <a:p>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yyparse</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return</a:t>
            </a:r>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gt</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a:t>
            </a:r>
          </a:p>
          <a:p>
            <a:br>
              <a:rPr lang="en-US" altLang="zh-CN" b="0" dirty="0">
                <a:solidFill>
                  <a:srgbClr val="000000"/>
                </a:solidFill>
                <a:effectLst/>
                <a:latin typeface="Consolas" panose="020B0609020204030204" pitchFamily="49" charset="0"/>
              </a:rPr>
            </a:br>
            <a:r>
              <a:rPr lang="en-US" altLang="zh-CN" b="0" dirty="0">
                <a:solidFill>
                  <a:srgbClr val="0000FF"/>
                </a:solidFill>
                <a:effectLst/>
                <a:latin typeface="Consolas" panose="020B0609020204030204" pitchFamily="49" charset="0"/>
              </a:rPr>
              <a:t>void</a:t>
            </a:r>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yyerror</a:t>
            </a:r>
            <a:r>
              <a:rPr lang="en-US" altLang="zh-CN" b="0" dirty="0">
                <a:solidFill>
                  <a:srgbClr val="000000"/>
                </a:solidFill>
                <a:effectLst/>
                <a:latin typeface="Consolas" panose="020B0609020204030204" pitchFamily="49" charset="0"/>
              </a:rPr>
              <a:t>(</a:t>
            </a:r>
            <a:r>
              <a:rPr lang="en-US" altLang="zh-CN" b="0" dirty="0">
                <a:solidFill>
                  <a:srgbClr val="0000FF"/>
                </a:solidFill>
                <a:effectLst/>
                <a:latin typeface="Consolas" panose="020B0609020204030204" pitchFamily="49" charset="0"/>
              </a:rPr>
              <a:t>const</a:t>
            </a:r>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char</a:t>
            </a:r>
            <a:r>
              <a:rPr lang="en-US" altLang="zh-CN" b="0" dirty="0">
                <a:solidFill>
                  <a:srgbClr val="000000"/>
                </a:solidFill>
                <a:effectLst/>
                <a:latin typeface="Consolas" panose="020B0609020204030204" pitchFamily="49" charset="0"/>
              </a:rPr>
              <a:t> *</a:t>
            </a:r>
            <a:r>
              <a:rPr lang="en-US" altLang="zh-CN" b="0" dirty="0">
                <a:solidFill>
                  <a:srgbClr val="808080"/>
                </a:solidFill>
                <a:effectLst/>
                <a:latin typeface="Consolas" panose="020B0609020204030204" pitchFamily="49" charset="0"/>
              </a:rPr>
              <a:t>s</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fprintf</a:t>
            </a:r>
            <a:r>
              <a:rPr lang="en-US" altLang="zh-CN" b="0" dirty="0">
                <a:solidFill>
                  <a:srgbClr val="000000"/>
                </a:solidFill>
                <a:effectLst/>
                <a:latin typeface="Consolas" panose="020B0609020204030204" pitchFamily="49" charset="0"/>
              </a:rPr>
              <a:t>(stderr, </a:t>
            </a:r>
            <a:r>
              <a:rPr lang="en-US" altLang="zh-CN" b="0" dirty="0">
                <a:solidFill>
                  <a:srgbClr val="A31515"/>
                </a:solidFill>
                <a:effectLst/>
                <a:latin typeface="Consolas" panose="020B0609020204030204" pitchFamily="49" charset="0"/>
              </a:rPr>
              <a:t>"%s\n"</a:t>
            </a:r>
            <a:r>
              <a:rPr lang="en-US" altLang="zh-CN" b="0" dirty="0">
                <a:solidFill>
                  <a:srgbClr val="000000"/>
                </a:solidFill>
                <a:effectLst/>
                <a:latin typeface="Consolas" panose="020B0609020204030204" pitchFamily="49" charset="0"/>
              </a:rPr>
              <a:t>, </a:t>
            </a:r>
            <a:r>
              <a:rPr lang="en-US" altLang="zh-CN" b="0" dirty="0">
                <a:solidFill>
                  <a:srgbClr val="808080"/>
                </a:solidFill>
                <a:effectLst/>
                <a:latin typeface="Consolas" panose="020B0609020204030204" pitchFamily="49" charset="0"/>
              </a:rPr>
              <a:t>s</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7247034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8" name="内容占位符 2">
            <a:extLst>
              <a:ext uri="{FF2B5EF4-FFF2-40B4-BE49-F238E27FC236}">
                <a16:creationId xmlns:a16="http://schemas.microsoft.com/office/drawing/2014/main" id="{5D17F82E-90CE-4DCE-840C-C686D6218B2B}"/>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主程序 </a:t>
            </a:r>
            <a:r>
              <a:rPr lang="en-US" altLang="zh-CN" sz="2800" dirty="0" err="1"/>
              <a:t>main.</a:t>
            </a:r>
            <a:r>
              <a:rPr lang="en-US" altLang="zh-CN" dirty="0" err="1"/>
              <a:t>c</a:t>
            </a:r>
            <a:endParaRPr lang="en-US" altLang="zh-CN" dirty="0"/>
          </a:p>
          <a:p>
            <a:pPr marL="0" indent="0">
              <a:buFont typeface="Arial" panose="020B0604020202020204" pitchFamily="34" charset="0"/>
              <a:buNone/>
            </a:pPr>
            <a:endParaRPr lang="zh-CN" altLang="en-US" dirty="0"/>
          </a:p>
        </p:txBody>
      </p:sp>
      <p:sp>
        <p:nvSpPr>
          <p:cNvPr id="9" name="文本框 8">
            <a:extLst>
              <a:ext uri="{FF2B5EF4-FFF2-40B4-BE49-F238E27FC236}">
                <a16:creationId xmlns:a16="http://schemas.microsoft.com/office/drawing/2014/main" id="{E23AF786-70CC-41F1-BEA1-53FB90AB0239}"/>
              </a:ext>
            </a:extLst>
          </p:cNvPr>
          <p:cNvSpPr txBox="1"/>
          <p:nvPr/>
        </p:nvSpPr>
        <p:spPr>
          <a:xfrm>
            <a:off x="3101292" y="1832168"/>
            <a:ext cx="8406529" cy="2246769"/>
          </a:xfrm>
          <a:prstGeom prst="rect">
            <a:avLst/>
          </a:prstGeom>
          <a:noFill/>
        </p:spPr>
        <p:txBody>
          <a:bodyPr wrap="square">
            <a:spAutoFit/>
          </a:bodyPr>
          <a:lstStyle/>
          <a:p>
            <a:r>
              <a:rPr lang="en-US" altLang="zh-CN" sz="2000" b="0" dirty="0">
                <a:effectLst/>
                <a:latin typeface="Consolas" panose="020B0609020204030204" pitchFamily="49" charset="0"/>
                <a:ea typeface="微软雅黑" panose="020B0503020204020204" pitchFamily="34" charset="-122"/>
              </a:rPr>
              <a:t>#include "</a:t>
            </a:r>
            <a:r>
              <a:rPr lang="en-US" altLang="zh-CN" sz="2000" b="0" dirty="0" err="1">
                <a:effectLst/>
                <a:latin typeface="Consolas" panose="020B0609020204030204" pitchFamily="49" charset="0"/>
                <a:ea typeface="微软雅黑" panose="020B0503020204020204" pitchFamily="34" charset="-122"/>
              </a:rPr>
              <a:t>syntax_tree.h</a:t>
            </a:r>
            <a:r>
              <a:rPr lang="en-US" altLang="zh-CN" sz="2000" b="0" dirty="0">
                <a:effectLst/>
                <a:latin typeface="Consolas" panose="020B0609020204030204" pitchFamily="49" charset="0"/>
                <a:ea typeface="微软雅黑" panose="020B0503020204020204" pitchFamily="34" charset="-122"/>
              </a:rPr>
              <a:t>"</a:t>
            </a:r>
          </a:p>
          <a:p>
            <a:endParaRPr lang="en-US" altLang="zh-CN" sz="2000" b="0" dirty="0">
              <a:effectLst/>
              <a:latin typeface="Consolas" panose="020B0609020204030204" pitchFamily="49" charset="0"/>
              <a:ea typeface="微软雅黑" panose="020B0503020204020204" pitchFamily="34" charset="-122"/>
            </a:endParaRPr>
          </a:p>
          <a:p>
            <a:r>
              <a:rPr lang="en-US" altLang="zh-CN" sz="2000" b="0" dirty="0">
                <a:effectLst/>
                <a:latin typeface="Consolas" panose="020B0609020204030204" pitchFamily="49" charset="0"/>
                <a:ea typeface="微软雅黑" panose="020B0503020204020204" pitchFamily="34" charset="-122"/>
              </a:rPr>
              <a:t>int main(void)</a:t>
            </a:r>
          </a:p>
          <a:p>
            <a:r>
              <a:rPr lang="en-US" altLang="zh-CN" sz="2000" b="0" dirty="0">
                <a:effectLst/>
                <a:latin typeface="Consolas" panose="020B0609020204030204" pitchFamily="49" charset="0"/>
                <a:ea typeface="微软雅黑" panose="020B0503020204020204" pitchFamily="34" charset="-122"/>
              </a:rPr>
              <a:t>{</a:t>
            </a:r>
          </a:p>
          <a:p>
            <a:r>
              <a:rPr lang="en-US" altLang="zh-CN" sz="2000" b="0" dirty="0">
                <a:effectLst/>
                <a:latin typeface="Consolas" panose="020B0609020204030204" pitchFamily="49" charset="0"/>
                <a:ea typeface="微软雅黑" panose="020B0503020204020204" pitchFamily="34" charset="-122"/>
              </a:rPr>
              <a:t>	struct </a:t>
            </a:r>
            <a:r>
              <a:rPr lang="en-US" altLang="zh-CN" sz="2000" b="0" dirty="0" err="1">
                <a:effectLst/>
                <a:latin typeface="Consolas" panose="020B0609020204030204" pitchFamily="49" charset="0"/>
                <a:ea typeface="微软雅黑" panose="020B0503020204020204" pitchFamily="34" charset="-122"/>
              </a:rPr>
              <a:t>TreeNode</a:t>
            </a:r>
            <a:r>
              <a:rPr lang="en-US" altLang="zh-CN" sz="2000" b="0" dirty="0">
                <a:effectLst/>
                <a:latin typeface="Consolas" panose="020B0609020204030204" pitchFamily="49" charset="0"/>
                <a:ea typeface="微软雅黑" panose="020B0503020204020204" pitchFamily="34" charset="-122"/>
              </a:rPr>
              <a:t> *tree = parse();</a:t>
            </a:r>
          </a:p>
          <a:p>
            <a:r>
              <a:rPr lang="en-US" altLang="zh-CN" sz="2000" b="0" dirty="0">
                <a:effectLst/>
                <a:latin typeface="Consolas" panose="020B0609020204030204" pitchFamily="49" charset="0"/>
                <a:ea typeface="微软雅黑" panose="020B0503020204020204" pitchFamily="34" charset="-122"/>
              </a:rPr>
              <a:t>	</a:t>
            </a:r>
            <a:r>
              <a:rPr lang="en-US" altLang="zh-CN" sz="2000" b="0" dirty="0" err="1">
                <a:effectLst/>
                <a:latin typeface="Consolas" panose="020B0609020204030204" pitchFamily="49" charset="0"/>
                <a:ea typeface="微软雅黑" panose="020B0503020204020204" pitchFamily="34" charset="-122"/>
              </a:rPr>
              <a:t>printTree</a:t>
            </a:r>
            <a:r>
              <a:rPr lang="en-US" altLang="zh-CN" sz="2000" b="0" dirty="0">
                <a:effectLst/>
                <a:latin typeface="Consolas" panose="020B0609020204030204" pitchFamily="49" charset="0"/>
                <a:ea typeface="微软雅黑" panose="020B0503020204020204" pitchFamily="34" charset="-122"/>
              </a:rPr>
              <a:t>(tree, 0);</a:t>
            </a:r>
          </a:p>
          <a:p>
            <a:r>
              <a:rPr lang="en-US" altLang="zh-CN" sz="2000" b="0" dirty="0">
                <a:effectLst/>
                <a:latin typeface="Consolas" panose="020B0609020204030204" pitchFamily="49" charset="0"/>
                <a:ea typeface="微软雅黑" panose="020B0503020204020204" pitchFamily="34" charset="-122"/>
              </a:rPr>
              <a:t>}</a:t>
            </a:r>
          </a:p>
        </p:txBody>
      </p:sp>
    </p:spTree>
    <p:extLst>
      <p:ext uri="{BB962C8B-B14F-4D97-AF65-F5344CB8AC3E}">
        <p14:creationId xmlns:p14="http://schemas.microsoft.com/office/powerpoint/2010/main" val="4967144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6" name="内容占位符 2">
            <a:extLst>
              <a:ext uri="{FF2B5EF4-FFF2-40B4-BE49-F238E27FC236}">
                <a16:creationId xmlns:a16="http://schemas.microsoft.com/office/drawing/2014/main" id="{D716820C-98B8-42DF-B221-B87C97250E80}"/>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a:t>编译与运行</a:t>
            </a:r>
            <a:endParaRPr lang="zh-CN" altLang="en-US" dirty="0"/>
          </a:p>
        </p:txBody>
      </p:sp>
      <p:sp>
        <p:nvSpPr>
          <p:cNvPr id="7" name="文本框 6">
            <a:extLst>
              <a:ext uri="{FF2B5EF4-FFF2-40B4-BE49-F238E27FC236}">
                <a16:creationId xmlns:a16="http://schemas.microsoft.com/office/drawing/2014/main" id="{1025F535-88D8-4088-958C-0BEA920EB85B}"/>
              </a:ext>
            </a:extLst>
          </p:cNvPr>
          <p:cNvSpPr txBox="1"/>
          <p:nvPr/>
        </p:nvSpPr>
        <p:spPr>
          <a:xfrm>
            <a:off x="866502" y="1915886"/>
            <a:ext cx="9001398" cy="1938992"/>
          </a:xfrm>
          <a:prstGeom prst="rect">
            <a:avLst/>
          </a:prstGeom>
          <a:noFill/>
        </p:spPr>
        <p:txBody>
          <a:bodyPr wrap="square" rtlCol="0">
            <a:spAutoFit/>
          </a:bodyPr>
          <a:lstStyle/>
          <a:p>
            <a:r>
              <a:rPr lang="en-US" altLang="zh-CN" sz="2000" b="0" dirty="0">
                <a:solidFill>
                  <a:srgbClr val="008000"/>
                </a:solidFill>
                <a:effectLst/>
                <a:latin typeface="Consolas" panose="020B0609020204030204" pitchFamily="49" charset="0"/>
                <a:ea typeface="微软雅黑" panose="020B0503020204020204" pitchFamily="34" charset="-122"/>
              </a:rPr>
              <a:t># </a:t>
            </a:r>
            <a:r>
              <a:rPr lang="zh-CN" altLang="en-US" sz="2000" b="0" dirty="0">
                <a:solidFill>
                  <a:srgbClr val="008000"/>
                </a:solidFill>
                <a:effectLst/>
                <a:latin typeface="Consolas" panose="020B0609020204030204" pitchFamily="49" charset="0"/>
                <a:ea typeface="微软雅黑" panose="020B0503020204020204" pitchFamily="34" charset="-122"/>
              </a:rPr>
              <a:t>编译</a:t>
            </a:r>
            <a:endParaRPr lang="en-US" altLang="zh-CN" sz="2000" b="0" dirty="0">
              <a:solidFill>
                <a:srgbClr val="008000"/>
              </a:solidFill>
              <a:effectLst/>
              <a:latin typeface="Consolas" panose="020B0609020204030204" pitchFamily="49" charset="0"/>
              <a:ea typeface="微软雅黑" panose="020B0503020204020204" pitchFamily="34" charset="-122"/>
            </a:endParaRPr>
          </a:p>
          <a:p>
            <a:r>
              <a:rPr lang="en-US" altLang="zh-CN" sz="2000" b="0" dirty="0">
                <a:solidFill>
                  <a:srgbClr val="008000"/>
                </a:solidFill>
                <a:effectLst/>
                <a:latin typeface="Consolas" panose="020B0609020204030204" pitchFamily="49" charset="0"/>
                <a:ea typeface="微软雅黑" panose="020B0503020204020204" pitchFamily="34" charset="-122"/>
              </a:rPr>
              <a:t>#!/bin/bash</a:t>
            </a:r>
            <a:endParaRPr lang="en-US" altLang="zh-CN" sz="2000" b="0" dirty="0">
              <a:solidFill>
                <a:srgbClr val="3B3B3B"/>
              </a:solidFill>
              <a:effectLst/>
              <a:latin typeface="Consolas" panose="020B0609020204030204" pitchFamily="49" charset="0"/>
              <a:ea typeface="微软雅黑" panose="020B0503020204020204" pitchFamily="34" charset="-122"/>
            </a:endParaRPr>
          </a:p>
          <a:p>
            <a:r>
              <a:rPr lang="en-US" altLang="zh-CN" sz="2000" b="0" dirty="0">
                <a:solidFill>
                  <a:srgbClr val="795E26"/>
                </a:solidFill>
                <a:effectLst/>
                <a:latin typeface="Consolas" panose="020B0609020204030204" pitchFamily="49" charset="0"/>
                <a:ea typeface="微软雅黑" panose="020B0503020204020204" pitchFamily="34" charset="-122"/>
              </a:rPr>
              <a:t>bison</a:t>
            </a:r>
            <a:r>
              <a:rPr lang="en-US" altLang="zh-CN" sz="2000" b="0" dirty="0">
                <a:solidFill>
                  <a:srgbClr val="3B3B3B"/>
                </a:solidFill>
                <a:effectLst/>
                <a:latin typeface="Consolas" panose="020B0609020204030204" pitchFamily="49" charset="0"/>
                <a:ea typeface="微软雅黑" panose="020B0503020204020204" pitchFamily="34" charset="-122"/>
              </a:rPr>
              <a:t> </a:t>
            </a:r>
            <a:r>
              <a:rPr lang="en-US" altLang="zh-CN" sz="2000" b="0" dirty="0">
                <a:solidFill>
                  <a:srgbClr val="0000FF"/>
                </a:solidFill>
                <a:effectLst/>
                <a:latin typeface="Consolas" panose="020B0609020204030204" pitchFamily="49" charset="0"/>
                <a:ea typeface="微软雅黑" panose="020B0503020204020204" pitchFamily="34" charset="-122"/>
              </a:rPr>
              <a:t>-d</a:t>
            </a:r>
            <a:r>
              <a:rPr lang="en-US" altLang="zh-CN" sz="2000" b="0" dirty="0">
                <a:solidFill>
                  <a:srgbClr val="3B3B3B"/>
                </a:solidFill>
                <a:effectLst/>
                <a:latin typeface="Consolas" panose="020B0609020204030204" pitchFamily="49" charset="0"/>
                <a:ea typeface="微软雅黑" panose="020B0503020204020204" pitchFamily="34" charset="-122"/>
              </a:rPr>
              <a:t> </a:t>
            </a:r>
            <a:r>
              <a:rPr lang="en-US" altLang="zh-CN" sz="2000" b="0" dirty="0" err="1">
                <a:solidFill>
                  <a:srgbClr val="A31515"/>
                </a:solidFill>
                <a:effectLst/>
                <a:latin typeface="Consolas" panose="020B0609020204030204" pitchFamily="49" charset="0"/>
                <a:ea typeface="微软雅黑" panose="020B0503020204020204" pitchFamily="34" charset="-122"/>
              </a:rPr>
              <a:t>bison.y</a:t>
            </a:r>
            <a:endParaRPr lang="en-US" altLang="zh-CN" sz="2000" b="0" dirty="0">
              <a:solidFill>
                <a:srgbClr val="3B3B3B"/>
              </a:solidFill>
              <a:effectLst/>
              <a:latin typeface="Consolas" panose="020B0609020204030204" pitchFamily="49" charset="0"/>
              <a:ea typeface="微软雅黑" panose="020B0503020204020204" pitchFamily="34" charset="-122"/>
            </a:endParaRPr>
          </a:p>
          <a:p>
            <a:r>
              <a:rPr lang="en-US" altLang="zh-CN" sz="2000" b="0" dirty="0">
                <a:solidFill>
                  <a:srgbClr val="795E26"/>
                </a:solidFill>
                <a:effectLst/>
                <a:latin typeface="Consolas" panose="020B0609020204030204" pitchFamily="49" charset="0"/>
                <a:ea typeface="微软雅黑" panose="020B0503020204020204" pitchFamily="34" charset="-122"/>
              </a:rPr>
              <a:t>flex</a:t>
            </a:r>
            <a:r>
              <a:rPr lang="en-US" altLang="zh-CN" sz="2000" b="0" dirty="0">
                <a:solidFill>
                  <a:srgbClr val="3B3B3B"/>
                </a:solidFill>
                <a:effectLst/>
                <a:latin typeface="Consolas" panose="020B0609020204030204" pitchFamily="49" charset="0"/>
                <a:ea typeface="微软雅黑" panose="020B0503020204020204" pitchFamily="34" charset="-122"/>
              </a:rPr>
              <a:t> </a:t>
            </a:r>
            <a:r>
              <a:rPr lang="en-US" altLang="zh-CN" sz="2000" b="0" dirty="0" err="1">
                <a:solidFill>
                  <a:srgbClr val="A31515"/>
                </a:solidFill>
                <a:effectLst/>
                <a:latin typeface="Consolas" panose="020B0609020204030204" pitchFamily="49" charset="0"/>
                <a:ea typeface="微软雅黑" panose="020B0503020204020204" pitchFamily="34" charset="-122"/>
              </a:rPr>
              <a:t>flex.l</a:t>
            </a:r>
            <a:endParaRPr lang="en-US" altLang="zh-CN" sz="2000" b="0" dirty="0">
              <a:solidFill>
                <a:srgbClr val="3B3B3B"/>
              </a:solidFill>
              <a:effectLst/>
              <a:latin typeface="Consolas" panose="020B0609020204030204" pitchFamily="49" charset="0"/>
              <a:ea typeface="微软雅黑" panose="020B0503020204020204" pitchFamily="34" charset="-122"/>
            </a:endParaRPr>
          </a:p>
          <a:p>
            <a:r>
              <a:rPr lang="en-US" altLang="zh-CN" sz="2000" b="0" dirty="0" err="1">
                <a:solidFill>
                  <a:srgbClr val="000000"/>
                </a:solidFill>
                <a:effectLst/>
                <a:latin typeface="Consolas" panose="020B0609020204030204" pitchFamily="49" charset="0"/>
              </a:rPr>
              <a:t>gcc</a:t>
            </a:r>
            <a:r>
              <a:rPr lang="en-US" altLang="zh-CN" sz="2000" b="0" dirty="0">
                <a:solidFill>
                  <a:srgbClr val="000000"/>
                </a:solidFill>
                <a:effectLst/>
                <a:latin typeface="Consolas" panose="020B0609020204030204" pitchFamily="49" charset="0"/>
              </a:rPr>
              <a:t> </a:t>
            </a:r>
            <a:r>
              <a:rPr lang="en-US" altLang="zh-CN" sz="2000" b="0" dirty="0" err="1">
                <a:solidFill>
                  <a:srgbClr val="A31515"/>
                </a:solidFill>
                <a:effectLst/>
                <a:latin typeface="Consolas" panose="020B0609020204030204" pitchFamily="49" charset="0"/>
              </a:rPr>
              <a:t>lex.yy.c</a:t>
            </a:r>
            <a:r>
              <a:rPr lang="en-US" altLang="zh-CN" sz="2000" b="0" dirty="0">
                <a:solidFill>
                  <a:srgbClr val="000000"/>
                </a:solidFill>
                <a:effectLst/>
                <a:latin typeface="Consolas" panose="020B0609020204030204" pitchFamily="49" charset="0"/>
              </a:rPr>
              <a:t> </a:t>
            </a:r>
            <a:r>
              <a:rPr lang="en-US" altLang="zh-CN" sz="2000" b="0" dirty="0" err="1">
                <a:solidFill>
                  <a:srgbClr val="A31515"/>
                </a:solidFill>
                <a:effectLst/>
                <a:latin typeface="Consolas" panose="020B0609020204030204" pitchFamily="49" charset="0"/>
              </a:rPr>
              <a:t>bison.tab.c</a:t>
            </a:r>
            <a:r>
              <a:rPr lang="en-US" altLang="zh-CN" sz="2000" b="0" dirty="0">
                <a:solidFill>
                  <a:srgbClr val="000000"/>
                </a:solidFill>
                <a:effectLst/>
                <a:latin typeface="Consolas" panose="020B0609020204030204" pitchFamily="49" charset="0"/>
              </a:rPr>
              <a:t> </a:t>
            </a:r>
            <a:r>
              <a:rPr lang="en-US" altLang="zh-CN" sz="2000" b="0" dirty="0" err="1">
                <a:solidFill>
                  <a:srgbClr val="A31515"/>
                </a:solidFill>
                <a:effectLst/>
                <a:latin typeface="Consolas" panose="020B0609020204030204" pitchFamily="49" charset="0"/>
              </a:rPr>
              <a:t>main.c</a:t>
            </a:r>
            <a:r>
              <a:rPr lang="en-US" altLang="zh-CN" sz="2000" b="0" dirty="0">
                <a:solidFill>
                  <a:srgbClr val="000000"/>
                </a:solidFill>
                <a:effectLst/>
                <a:latin typeface="Consolas" panose="020B0609020204030204" pitchFamily="49" charset="0"/>
              </a:rPr>
              <a:t> </a:t>
            </a:r>
            <a:r>
              <a:rPr lang="en-US" altLang="zh-CN" sz="2000" b="0" dirty="0" err="1">
                <a:solidFill>
                  <a:srgbClr val="A31515"/>
                </a:solidFill>
                <a:effectLst/>
                <a:latin typeface="Consolas" panose="020B0609020204030204" pitchFamily="49" charset="0"/>
              </a:rPr>
              <a:t>syntax_tree.c</a:t>
            </a:r>
            <a:r>
              <a:rPr lang="en-US" altLang="zh-CN" sz="2000" dirty="0">
                <a:solidFill>
                  <a:srgbClr val="000000"/>
                </a:solidFill>
                <a:latin typeface="Consolas" panose="020B0609020204030204" pitchFamily="49" charset="0"/>
              </a:rPr>
              <a:t> </a:t>
            </a:r>
            <a:r>
              <a:rPr lang="en-US" altLang="zh-CN" sz="2000" dirty="0">
                <a:solidFill>
                  <a:srgbClr val="008000"/>
                </a:solidFill>
                <a:latin typeface="Consolas" panose="020B0609020204030204" pitchFamily="49" charset="0"/>
                <a:ea typeface="微软雅黑" panose="020B0503020204020204" pitchFamily="34" charset="-122"/>
              </a:rPr>
              <a:t># </a:t>
            </a:r>
            <a:r>
              <a:rPr lang="zh-CN" altLang="en-US" sz="2000" dirty="0">
                <a:solidFill>
                  <a:srgbClr val="008000"/>
                </a:solidFill>
                <a:latin typeface="Consolas" panose="020B0609020204030204" pitchFamily="49" charset="0"/>
                <a:ea typeface="微软雅黑" panose="020B0503020204020204" pitchFamily="34" charset="-122"/>
              </a:rPr>
              <a:t>生成可执行文件 </a:t>
            </a:r>
            <a:r>
              <a:rPr lang="en-US" altLang="zh-CN" sz="2000" dirty="0" err="1">
                <a:solidFill>
                  <a:srgbClr val="008000"/>
                </a:solidFill>
                <a:latin typeface="Consolas" panose="020B0609020204030204" pitchFamily="49" charset="0"/>
                <a:ea typeface="微软雅黑" panose="020B0503020204020204" pitchFamily="34" charset="-122"/>
              </a:rPr>
              <a:t>a.out</a:t>
            </a:r>
            <a:r>
              <a:rPr lang="en-US" altLang="zh-CN" sz="2000" dirty="0">
                <a:solidFill>
                  <a:srgbClr val="008000"/>
                </a:solidFill>
                <a:latin typeface="Consolas" panose="020B0609020204030204" pitchFamily="49" charset="0"/>
                <a:ea typeface="微软雅黑" panose="020B0503020204020204" pitchFamily="34" charset="-122"/>
              </a:rPr>
              <a:t> </a:t>
            </a:r>
          </a:p>
        </p:txBody>
      </p:sp>
      <p:sp>
        <p:nvSpPr>
          <p:cNvPr id="8" name="文本框 7">
            <a:extLst>
              <a:ext uri="{FF2B5EF4-FFF2-40B4-BE49-F238E27FC236}">
                <a16:creationId xmlns:a16="http://schemas.microsoft.com/office/drawing/2014/main" id="{3852A5DF-ABF4-4216-A79F-2952C9E3FE85}"/>
              </a:ext>
            </a:extLst>
          </p:cNvPr>
          <p:cNvSpPr txBox="1"/>
          <p:nvPr/>
        </p:nvSpPr>
        <p:spPr>
          <a:xfrm>
            <a:off x="866504" y="3630926"/>
            <a:ext cx="9609908" cy="2862322"/>
          </a:xfrm>
          <a:prstGeom prst="rect">
            <a:avLst/>
          </a:prstGeom>
          <a:noFill/>
        </p:spPr>
        <p:txBody>
          <a:bodyPr wrap="square" rtlCol="0">
            <a:spAutoFit/>
          </a:bodyPr>
          <a:lstStyle/>
          <a:p>
            <a:r>
              <a:rPr lang="en-US" altLang="zh-CN" sz="2000" dirty="0">
                <a:solidFill>
                  <a:srgbClr val="008000"/>
                </a:solidFill>
                <a:latin typeface="Consolas" panose="020B0609020204030204" pitchFamily="49" charset="0"/>
                <a:ea typeface="微软雅黑" panose="020B0503020204020204" pitchFamily="34" charset="-122"/>
              </a:rPr>
              <a:t># </a:t>
            </a:r>
            <a:r>
              <a:rPr lang="zh-CN" altLang="en-US" sz="2000" dirty="0">
                <a:solidFill>
                  <a:srgbClr val="008000"/>
                </a:solidFill>
                <a:latin typeface="Consolas" panose="020B0609020204030204" pitchFamily="49" charset="0"/>
                <a:ea typeface="微软雅黑" panose="020B0503020204020204" pitchFamily="34" charset="-122"/>
              </a:rPr>
              <a:t>运行</a:t>
            </a:r>
            <a:endParaRPr lang="en-US" altLang="zh-CN" sz="2000" dirty="0">
              <a:solidFill>
                <a:srgbClr val="008000"/>
              </a:solidFill>
              <a:latin typeface="Consolas" panose="020B0609020204030204" pitchFamily="49" charset="0"/>
              <a:ea typeface="微软雅黑" panose="020B0503020204020204" pitchFamily="34" charset="-122"/>
            </a:endParaRPr>
          </a:p>
          <a:p>
            <a:r>
              <a:rPr lang="en-US" altLang="zh-CN" sz="2000" b="0" dirty="0">
                <a:solidFill>
                  <a:srgbClr val="3B3B3B"/>
                </a:solidFill>
                <a:effectLst/>
                <a:latin typeface="Consolas" panose="020B0609020204030204" pitchFamily="49" charset="0"/>
                <a:ea typeface="微软雅黑" panose="020B0503020204020204" pitchFamily="34" charset="-122"/>
              </a:rPr>
              <a:t>➜ cat input.txt</a:t>
            </a:r>
          </a:p>
          <a:p>
            <a:r>
              <a:rPr lang="en-US" altLang="zh-CN" sz="2000" b="0" dirty="0">
                <a:solidFill>
                  <a:srgbClr val="0000FF"/>
                </a:solidFill>
                <a:effectLst/>
                <a:latin typeface="Consolas" panose="020B0609020204030204" pitchFamily="49" charset="0"/>
                <a:ea typeface="微软雅黑" panose="020B0503020204020204" pitchFamily="34" charset="-122"/>
              </a:rPr>
              <a:t>in</a:t>
            </a:r>
            <a:r>
              <a:rPr lang="en-US" altLang="zh-CN" sz="2000" dirty="0">
                <a:solidFill>
                  <a:srgbClr val="0000FF"/>
                </a:solidFill>
                <a:latin typeface="Consolas" panose="020B0609020204030204" pitchFamily="49" charset="0"/>
                <a:ea typeface="微软雅黑" panose="020B0503020204020204" pitchFamily="34" charset="-122"/>
              </a:rPr>
              <a:t>t </a:t>
            </a:r>
            <a:r>
              <a:rPr lang="en-US" altLang="zh-CN" sz="2000" b="0" dirty="0">
                <a:solidFill>
                  <a:srgbClr val="795E26"/>
                </a:solidFill>
                <a:effectLst/>
                <a:latin typeface="Consolas" panose="020B0609020204030204" pitchFamily="49" charset="0"/>
                <a:ea typeface="微软雅黑" panose="020B0503020204020204" pitchFamily="34" charset="-122"/>
              </a:rPr>
              <a:t>main</a:t>
            </a:r>
            <a:r>
              <a:rPr lang="en-US" altLang="zh-CN" sz="2000" b="0" dirty="0">
                <a:solidFill>
                  <a:srgbClr val="3B3B3B"/>
                </a:solidFill>
                <a:effectLst/>
                <a:latin typeface="Consolas" panose="020B0609020204030204" pitchFamily="49" charset="0"/>
                <a:ea typeface="微软雅黑" panose="020B0503020204020204" pitchFamily="34" charset="-122"/>
              </a:rPr>
              <a:t>(){ </a:t>
            </a:r>
            <a:r>
              <a:rPr lang="en-US" altLang="zh-CN" sz="2000" b="0" dirty="0">
                <a:solidFill>
                  <a:srgbClr val="AF00DB"/>
                </a:solidFill>
                <a:effectLst/>
                <a:latin typeface="Consolas" panose="020B0609020204030204" pitchFamily="49" charset="0"/>
                <a:ea typeface="微软雅黑" panose="020B0503020204020204" pitchFamily="34" charset="-122"/>
              </a:rPr>
              <a:t>return</a:t>
            </a:r>
            <a:r>
              <a:rPr lang="en-US" altLang="zh-CN" sz="2000" b="0" dirty="0">
                <a:solidFill>
                  <a:srgbClr val="3B3B3B"/>
                </a:solidFill>
                <a:effectLst/>
                <a:latin typeface="Consolas" panose="020B0609020204030204" pitchFamily="49" charset="0"/>
                <a:ea typeface="微软雅黑" panose="020B0503020204020204" pitchFamily="34" charset="-122"/>
              </a:rPr>
              <a:t>; }</a:t>
            </a:r>
          </a:p>
          <a:p>
            <a:r>
              <a:rPr lang="en-US" altLang="zh-CN" sz="2000" b="0" dirty="0">
                <a:solidFill>
                  <a:srgbClr val="3B3B3B"/>
                </a:solidFill>
                <a:effectLst/>
                <a:latin typeface="Consolas" panose="020B0609020204030204" pitchFamily="49" charset="0"/>
                <a:ea typeface="微软雅黑" panose="020B0503020204020204" pitchFamily="34" charset="-122"/>
              </a:rPr>
              <a:t>              </a:t>
            </a:r>
          </a:p>
          <a:p>
            <a:r>
              <a:rPr lang="en-US" altLang="zh-CN" sz="2000" b="0" dirty="0">
                <a:solidFill>
                  <a:srgbClr val="3B3B3B"/>
                </a:solidFill>
                <a:effectLst/>
                <a:latin typeface="Consolas" panose="020B0609020204030204" pitchFamily="49" charset="0"/>
                <a:ea typeface="微软雅黑" panose="020B0503020204020204" pitchFamily="34" charset="-122"/>
              </a:rPr>
              <a:t>➜ .</a:t>
            </a:r>
            <a:r>
              <a:rPr lang="en-US" altLang="zh-CN" sz="2000" b="0" dirty="0">
                <a:solidFill>
                  <a:srgbClr val="000000"/>
                </a:solidFill>
                <a:effectLst/>
                <a:latin typeface="Consolas" panose="020B0609020204030204" pitchFamily="49" charset="0"/>
                <a:ea typeface="微软雅黑" panose="020B0503020204020204" pitchFamily="34" charset="-122"/>
              </a:rPr>
              <a:t>/</a:t>
            </a:r>
            <a:r>
              <a:rPr lang="en-US" altLang="zh-CN" sz="2000" b="0" dirty="0" err="1">
                <a:solidFill>
                  <a:srgbClr val="3B3B3B"/>
                </a:solidFill>
                <a:effectLst/>
                <a:latin typeface="Consolas" panose="020B0609020204030204" pitchFamily="49" charset="0"/>
                <a:ea typeface="微软雅黑" panose="020B0503020204020204" pitchFamily="34" charset="-122"/>
              </a:rPr>
              <a:t>a.out</a:t>
            </a:r>
            <a:r>
              <a:rPr lang="en-US" altLang="zh-CN" sz="2000" b="0" dirty="0">
                <a:solidFill>
                  <a:srgbClr val="3B3B3B"/>
                </a:solidFill>
                <a:effectLst/>
                <a:latin typeface="Consolas" panose="020B0609020204030204" pitchFamily="49" charset="0"/>
                <a:ea typeface="微软雅黑" panose="020B0503020204020204" pitchFamily="34" charset="-122"/>
              </a:rPr>
              <a:t> </a:t>
            </a:r>
            <a:r>
              <a:rPr lang="en-US" altLang="zh-CN" sz="2000" b="0" dirty="0">
                <a:solidFill>
                  <a:srgbClr val="000000"/>
                </a:solidFill>
                <a:effectLst/>
                <a:latin typeface="Consolas" panose="020B0609020204030204" pitchFamily="49" charset="0"/>
                <a:ea typeface="微软雅黑" panose="020B0503020204020204" pitchFamily="34" charset="-122"/>
              </a:rPr>
              <a:t>&lt;</a:t>
            </a:r>
            <a:r>
              <a:rPr lang="en-US" altLang="zh-CN" sz="2000" b="0" dirty="0">
                <a:solidFill>
                  <a:srgbClr val="3B3B3B"/>
                </a:solidFill>
                <a:effectLst/>
                <a:latin typeface="Consolas" panose="020B0609020204030204" pitchFamily="49" charset="0"/>
                <a:ea typeface="微软雅黑" panose="020B0503020204020204" pitchFamily="34" charset="-122"/>
              </a:rPr>
              <a:t> input.txt</a:t>
            </a:r>
          </a:p>
          <a:p>
            <a:r>
              <a:rPr lang="en-US" altLang="zh-CN" sz="2000" b="0" dirty="0">
                <a:solidFill>
                  <a:srgbClr val="3B3B3B"/>
                </a:solidFill>
                <a:effectLst/>
                <a:latin typeface="Consolas" panose="020B0609020204030204" pitchFamily="49" charset="0"/>
                <a:ea typeface="微软雅黑" panose="020B0503020204020204" pitchFamily="34" charset="-122"/>
              </a:rPr>
              <a:t>Program</a:t>
            </a:r>
          </a:p>
          <a:p>
            <a:r>
              <a:rPr lang="en-US" altLang="zh-CN" sz="2000" b="0" dirty="0">
                <a:solidFill>
                  <a:srgbClr val="3B3B3B"/>
                </a:solidFill>
                <a:effectLst/>
                <a:latin typeface="Consolas" panose="020B0609020204030204" pitchFamily="49" charset="0"/>
                <a:ea typeface="微软雅黑" panose="020B0503020204020204" pitchFamily="34" charset="-122"/>
              </a:rPr>
              <a:t>  Statements</a:t>
            </a:r>
          </a:p>
          <a:p>
            <a:r>
              <a:rPr lang="en-US" altLang="zh-CN" sz="2000" b="0" dirty="0">
                <a:solidFill>
                  <a:srgbClr val="3B3B3B"/>
                </a:solidFill>
                <a:effectLst/>
                <a:latin typeface="Consolas" panose="020B0609020204030204" pitchFamily="49" charset="0"/>
                <a:ea typeface="微软雅黑" panose="020B0503020204020204" pitchFamily="34" charset="-122"/>
              </a:rPr>
              <a:t>    </a:t>
            </a:r>
            <a:r>
              <a:rPr lang="en-US" altLang="zh-CN" sz="2000" dirty="0" err="1">
                <a:solidFill>
                  <a:srgbClr val="3B3B3B"/>
                </a:solidFill>
                <a:latin typeface="Consolas" panose="020B0609020204030204" pitchFamily="49" charset="0"/>
                <a:ea typeface="微软雅黑" panose="020B0503020204020204" pitchFamily="34" charset="-122"/>
              </a:rPr>
              <a:t>R</a:t>
            </a:r>
            <a:r>
              <a:rPr lang="en-US" altLang="zh-CN" sz="2000" b="0" dirty="0" err="1">
                <a:solidFill>
                  <a:srgbClr val="3B3B3B"/>
                </a:solidFill>
                <a:effectLst/>
                <a:latin typeface="Consolas" panose="020B0609020204030204" pitchFamily="49" charset="0"/>
                <a:ea typeface="微软雅黑" panose="020B0503020204020204" pitchFamily="34" charset="-122"/>
              </a:rPr>
              <a:t>eturnStatement</a:t>
            </a:r>
            <a:endParaRPr lang="en-US" altLang="zh-CN" sz="2000" b="0" dirty="0">
              <a:solidFill>
                <a:srgbClr val="3B3B3B"/>
              </a:solidFill>
              <a:effectLst/>
              <a:latin typeface="Consolas" panose="020B0609020204030204" pitchFamily="49" charset="0"/>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sp>
        <p:nvSpPr>
          <p:cNvPr id="9" name="Rectangle 1">
            <a:extLst>
              <a:ext uri="{FF2B5EF4-FFF2-40B4-BE49-F238E27FC236}">
                <a16:creationId xmlns:a16="http://schemas.microsoft.com/office/drawing/2014/main" id="{EDE4AC76-36DB-4C8D-A518-52589DF30166}"/>
              </a:ext>
            </a:extLst>
          </p:cNvPr>
          <p:cNvSpPr>
            <a:spLocks noChangeArrowheads="1"/>
          </p:cNvSpPr>
          <p:nvPr/>
        </p:nvSpPr>
        <p:spPr bwMode="auto">
          <a:xfrm>
            <a:off x="6766272" y="1683853"/>
            <a:ext cx="424988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sz="2200" dirty="0">
                <a:solidFill>
                  <a:srgbClr val="333333"/>
                </a:solidFill>
                <a:latin typeface="Arial" panose="020B0604020202020204" pitchFamily="34" charset="0"/>
                <a:cs typeface="Arial" panose="020B0604020202020204" pitchFamily="34" charset="0"/>
              </a:rPr>
              <a:t>1 – </a:t>
            </a:r>
            <a:r>
              <a:rPr lang="zh-CN" altLang="en-US" sz="2200" dirty="0">
                <a:solidFill>
                  <a:srgbClr val="333333"/>
                </a:solidFill>
                <a:latin typeface="Arial" panose="020B0604020202020204" pitchFamily="34" charset="0"/>
                <a:cs typeface="Arial" panose="020B0604020202020204" pitchFamily="34" charset="0"/>
              </a:rPr>
              <a:t>生成</a:t>
            </a:r>
            <a:r>
              <a:rPr lang="en-US" altLang="zh-CN" sz="2200" dirty="0" err="1">
                <a:solidFill>
                  <a:srgbClr val="333333"/>
                </a:solidFill>
                <a:latin typeface="Arial" panose="020B0604020202020204" pitchFamily="34" charset="0"/>
                <a:cs typeface="Arial" panose="020B0604020202020204" pitchFamily="34" charset="0"/>
              </a:rPr>
              <a:t>bison.tab.c</a:t>
            </a:r>
            <a:r>
              <a:rPr lang="zh-CN" altLang="en-US" sz="2200" dirty="0">
                <a:solidFill>
                  <a:srgbClr val="333333"/>
                </a:solidFill>
                <a:latin typeface="Arial" panose="020B0604020202020204" pitchFamily="34" charset="0"/>
                <a:cs typeface="Arial" panose="020B0604020202020204" pitchFamily="34" charset="0"/>
              </a:rPr>
              <a:t>和</a:t>
            </a:r>
            <a:r>
              <a:rPr lang="en-US" altLang="zh-CN" sz="2200" dirty="0" err="1">
                <a:solidFill>
                  <a:srgbClr val="333333"/>
                </a:solidFill>
                <a:latin typeface="Arial" panose="020B0604020202020204" pitchFamily="34" charset="0"/>
                <a:cs typeface="Arial" panose="020B0604020202020204" pitchFamily="34" charset="0"/>
              </a:rPr>
              <a:t>bison.tab.h</a:t>
            </a:r>
            <a:endParaRPr lang="en-US" altLang="zh-CN" sz="2200" dirty="0">
              <a:solidFill>
                <a:srgbClr val="333333"/>
              </a:solidFill>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CN" sz="2200" dirty="0">
                <a:solidFill>
                  <a:srgbClr val="333333"/>
                </a:solidFill>
                <a:latin typeface="Arial" panose="020B0604020202020204" pitchFamily="34" charset="0"/>
                <a:cs typeface="Arial" panose="020B0604020202020204" pitchFamily="34" charset="0"/>
              </a:rPr>
              <a:t>2 – </a:t>
            </a:r>
            <a:r>
              <a:rPr lang="zh-CN" altLang="en-US" sz="2200" dirty="0">
                <a:solidFill>
                  <a:srgbClr val="333333"/>
                </a:solidFill>
                <a:latin typeface="Arial" panose="020B0604020202020204" pitchFamily="34" charset="0"/>
                <a:cs typeface="Arial" panose="020B0604020202020204" pitchFamily="34" charset="0"/>
              </a:rPr>
              <a:t>生成</a:t>
            </a:r>
            <a:r>
              <a:rPr lang="en-US" altLang="zh-CN" sz="2200" dirty="0" err="1">
                <a:solidFill>
                  <a:srgbClr val="333333"/>
                </a:solidFill>
                <a:latin typeface="Arial" panose="020B0604020202020204" pitchFamily="34" charset="0"/>
                <a:cs typeface="Arial" panose="020B0604020202020204" pitchFamily="34" charset="0"/>
              </a:rPr>
              <a:t>lex.yy.c</a:t>
            </a:r>
            <a:endParaRPr lang="en-US" altLang="zh-CN" sz="2200" dirty="0">
              <a:solidFill>
                <a:srgbClr val="333333"/>
              </a:solidFill>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zh-CN" sz="2200" dirty="0">
                <a:solidFill>
                  <a:srgbClr val="333333"/>
                </a:solidFill>
                <a:latin typeface="Arial" panose="020B0604020202020204" pitchFamily="34" charset="0"/>
                <a:cs typeface="Arial" panose="020B0604020202020204" pitchFamily="34" charset="0"/>
              </a:rPr>
              <a:t>3 – </a:t>
            </a:r>
            <a:r>
              <a:rPr lang="zh-CN" altLang="en-US" sz="2200" dirty="0">
                <a:solidFill>
                  <a:srgbClr val="333333"/>
                </a:solidFill>
                <a:latin typeface="Arial" panose="020B0604020202020204" pitchFamily="34" charset="0"/>
                <a:cs typeface="Arial" panose="020B0604020202020204" pitchFamily="34" charset="0"/>
              </a:rPr>
              <a:t>生成</a:t>
            </a:r>
            <a:r>
              <a:rPr lang="en-US" altLang="zh-CN" sz="2200" dirty="0" err="1">
                <a:solidFill>
                  <a:srgbClr val="333333"/>
                </a:solidFill>
                <a:latin typeface="Arial" panose="020B0604020202020204" pitchFamily="34" charset="0"/>
                <a:cs typeface="Arial" panose="020B0604020202020204" pitchFamily="34" charset="0"/>
              </a:rPr>
              <a:t>calc</a:t>
            </a:r>
            <a:r>
              <a:rPr lang="zh-CN" altLang="en-US" sz="2200" dirty="0">
                <a:solidFill>
                  <a:srgbClr val="333333"/>
                </a:solidFill>
                <a:latin typeface="Arial" panose="020B0604020202020204" pitchFamily="34" charset="0"/>
                <a:cs typeface="Arial" panose="020B0604020202020204" pitchFamily="34" charset="0"/>
              </a:rPr>
              <a:t>可执行文件</a:t>
            </a:r>
            <a:endParaRPr lang="en-US" altLang="zh-CN" sz="2200" dirty="0">
              <a:solidFill>
                <a:srgbClr val="33333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6270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内容占位符 4"/>
          <p:cNvSpPr>
            <a:spLocks noGrp="1"/>
          </p:cNvSpPr>
          <p:nvPr>
            <p:ph sz="quarter" idx="13"/>
          </p:nvPr>
        </p:nvSpPr>
        <p:spPr>
          <a:xfrm>
            <a:off x="190005" y="1052944"/>
            <a:ext cx="11792198" cy="5740401"/>
          </a:xfrm>
        </p:spPr>
        <p:txBody>
          <a:bodyPr>
            <a:normAutofit fontScale="85000" lnSpcReduction="20000"/>
          </a:bodyPr>
          <a:lstStyle/>
          <a:p>
            <a:r>
              <a:rPr lang="en-US" altLang="zh-CN" dirty="0"/>
              <a:t>LA64</a:t>
            </a:r>
            <a:r>
              <a:rPr lang="zh-CN" altLang="en-US" dirty="0"/>
              <a:t>架构</a:t>
            </a:r>
            <a:r>
              <a:rPr lang="en-US" altLang="zh-CN" dirty="0"/>
              <a:t>ABI</a:t>
            </a:r>
            <a:r>
              <a:rPr lang="zh-CN" altLang="en-US" dirty="0"/>
              <a:t>介绍</a:t>
            </a:r>
            <a:endParaRPr lang="en-US" altLang="zh-CN" dirty="0"/>
          </a:p>
          <a:p>
            <a:pPr lvl="1"/>
            <a:r>
              <a:rPr lang="zh-CN" altLang="en-US" dirty="0"/>
              <a:t>基础指令介绍</a:t>
            </a:r>
            <a:endParaRPr lang="en-US" altLang="zh-CN" dirty="0"/>
          </a:p>
          <a:p>
            <a:pPr lvl="2"/>
            <a:r>
              <a:rPr lang="en-US" altLang="zh-CN" dirty="0"/>
              <a:t>ADD</a:t>
            </a:r>
            <a:r>
              <a:rPr lang="zh-CN" altLang="en-US" dirty="0"/>
              <a:t>、</a:t>
            </a:r>
            <a:r>
              <a:rPr lang="en-US" altLang="zh-CN" dirty="0"/>
              <a:t>SUB</a:t>
            </a:r>
            <a:r>
              <a:rPr lang="zh-CN" altLang="en-US" dirty="0"/>
              <a:t>、</a:t>
            </a:r>
            <a:r>
              <a:rPr lang="en-US" altLang="zh-CN" dirty="0"/>
              <a:t>OR</a:t>
            </a:r>
            <a:r>
              <a:rPr lang="zh-CN" altLang="en-US" dirty="0"/>
              <a:t>、</a:t>
            </a:r>
            <a:r>
              <a:rPr lang="en-US" altLang="zh-CN" dirty="0"/>
              <a:t>B</a:t>
            </a:r>
            <a:r>
              <a:rPr lang="zh-CN" altLang="en-US" dirty="0"/>
              <a:t>、</a:t>
            </a:r>
            <a:r>
              <a:rPr lang="en-US" altLang="zh-CN" dirty="0"/>
              <a:t>BL</a:t>
            </a:r>
            <a:r>
              <a:rPr lang="zh-CN" altLang="en-US" dirty="0"/>
              <a:t>、</a:t>
            </a:r>
            <a:r>
              <a:rPr lang="en-US" altLang="zh-CN" dirty="0"/>
              <a:t>JIBL</a:t>
            </a:r>
            <a:r>
              <a:rPr lang="zh-CN" altLang="en-US" dirty="0"/>
              <a:t>、</a:t>
            </a:r>
            <a:r>
              <a:rPr lang="en-US" altLang="zh-CN" dirty="0"/>
              <a:t>LD</a:t>
            </a:r>
            <a:r>
              <a:rPr lang="zh-CN" altLang="en-US" dirty="0"/>
              <a:t>、</a:t>
            </a:r>
            <a:r>
              <a:rPr lang="en-US" altLang="zh-CN" dirty="0"/>
              <a:t>ST…</a:t>
            </a:r>
          </a:p>
          <a:p>
            <a:pPr lvl="2"/>
            <a:r>
              <a:rPr lang="zh-CN" altLang="en-US" dirty="0"/>
              <a:t>示例使用程序</a:t>
            </a:r>
            <a:endParaRPr lang="en-US" altLang="zh-CN" dirty="0"/>
          </a:p>
          <a:p>
            <a:pPr lvl="2"/>
            <a:endParaRPr lang="en-US" altLang="zh-CN" dirty="0"/>
          </a:p>
          <a:p>
            <a:pPr lvl="1"/>
            <a:r>
              <a:rPr lang="zh-CN" altLang="en-US" dirty="0"/>
              <a:t>寄存器使用约定</a:t>
            </a:r>
            <a:endParaRPr lang="en-US" altLang="zh-CN" dirty="0"/>
          </a:p>
          <a:p>
            <a:pPr lvl="2"/>
            <a:r>
              <a:rPr lang="zh-CN" altLang="en-US" dirty="0"/>
              <a:t>整形</a:t>
            </a:r>
            <a:r>
              <a:rPr lang="en-US" altLang="zh-CN" dirty="0"/>
              <a:t>/</a:t>
            </a:r>
            <a:r>
              <a:rPr lang="zh-CN" altLang="en-US" dirty="0"/>
              <a:t>浮点型寄存器调用约定</a:t>
            </a:r>
            <a:endParaRPr lang="en-US" altLang="zh-CN" dirty="0"/>
          </a:p>
          <a:p>
            <a:pPr lvl="2"/>
            <a:endParaRPr lang="en-US" altLang="zh-CN" dirty="0"/>
          </a:p>
          <a:p>
            <a:pPr lvl="1"/>
            <a:r>
              <a:rPr lang="zh-CN" altLang="en-US" dirty="0"/>
              <a:t>函数调用约定</a:t>
            </a:r>
            <a:endParaRPr lang="en-US" altLang="zh-CN" dirty="0"/>
          </a:p>
          <a:p>
            <a:pPr lvl="2"/>
            <a:r>
              <a:rPr lang="zh-CN" altLang="en-US" dirty="0"/>
              <a:t>栈帧布局、函数调用过程、参数传递、函数值的返回</a:t>
            </a:r>
            <a:endParaRPr lang="en-US" altLang="zh-CN" dirty="0"/>
          </a:p>
          <a:p>
            <a:pPr lvl="2"/>
            <a:endParaRPr lang="en-US" altLang="zh-CN" dirty="0"/>
          </a:p>
          <a:p>
            <a:pPr lvl="1"/>
            <a:r>
              <a:rPr lang="en-US" altLang="zh-CN" dirty="0"/>
              <a:t>LA64</a:t>
            </a:r>
            <a:r>
              <a:rPr lang="zh-CN" altLang="en-US" dirty="0"/>
              <a:t>汇编概述与示例</a:t>
            </a:r>
            <a:endParaRPr lang="en-US" altLang="zh-CN" dirty="0"/>
          </a:p>
          <a:p>
            <a:pPr lvl="2"/>
            <a:r>
              <a:rPr lang="zh-CN" altLang="en-US" dirty="0"/>
              <a:t>对单函数程序、带有逻辑操作、函数调用、浮点数使用等源程序生成的汇编代码解释</a:t>
            </a:r>
            <a:endParaRPr lang="en-US" altLang="zh-CN" dirty="0"/>
          </a:p>
          <a:p>
            <a:pPr lvl="2"/>
            <a:r>
              <a:rPr lang="en-US" altLang="zh-CN" dirty="0"/>
              <a:t>LA64</a:t>
            </a:r>
            <a:r>
              <a:rPr lang="zh-CN" altLang="en-US" dirty="0"/>
              <a:t>下的编译与调试</a:t>
            </a:r>
            <a:endParaRPr lang="en-US" altLang="zh-CN" dirty="0"/>
          </a:p>
          <a:p>
            <a:pPr marL="1371600" lvl="3" indent="0">
              <a:buNone/>
            </a:pPr>
            <a:r>
              <a:rPr lang="zh-CN" altLang="zh-CN" b="0" dirty="0">
                <a:solidFill>
                  <a:srgbClr val="333333"/>
                </a:solidFill>
                <a:latin typeface="Lucida Console" panose="020B0609040504020204" pitchFamily="49" charset="0"/>
              </a:rPr>
              <a:t>gcc src/io/i.c test.s </a:t>
            </a:r>
            <a:r>
              <a:rPr lang="en-US" altLang="zh-CN" b="0" dirty="0">
                <a:solidFill>
                  <a:srgbClr val="333333"/>
                </a:solidFill>
                <a:latin typeface="Lucida Console" panose="020B0609040504020204" pitchFamily="49" charset="0"/>
              </a:rPr>
              <a:t>–g </a:t>
            </a:r>
            <a:r>
              <a:rPr lang="zh-CN" altLang="zh-CN" b="0" dirty="0">
                <a:solidFill>
                  <a:srgbClr val="333333"/>
                </a:solidFill>
                <a:latin typeface="Lucida Console" panose="020B0609040504020204" pitchFamily="49" charset="0"/>
              </a:rPr>
              <a:t>-o test</a:t>
            </a:r>
            <a:r>
              <a:rPr lang="zh-CN" altLang="zh-CN" sz="1200" b="0" dirty="0"/>
              <a:t> </a:t>
            </a:r>
            <a:endParaRPr lang="zh-CN" altLang="zh-CN" sz="3600" b="0" dirty="0">
              <a:latin typeface="Arial" panose="020B0604020202020204" pitchFamily="34" charset="0"/>
            </a:endParaRPr>
          </a:p>
        </p:txBody>
      </p:sp>
      <p:sp>
        <p:nvSpPr>
          <p:cNvPr id="4" name="标题 3"/>
          <p:cNvSpPr>
            <a:spLocks noGrp="1"/>
          </p:cNvSpPr>
          <p:nvPr>
            <p:ph type="title"/>
          </p:nvPr>
        </p:nvSpPr>
        <p:spPr/>
        <p:txBody>
          <a:bodyPr>
            <a:normAutofit/>
          </a:bodyPr>
          <a:lstStyle/>
          <a:p>
            <a:r>
              <a:rPr lang="en-US" altLang="zh-CN" dirty="0">
                <a:latin typeface="微软雅黑" panose="020B0503020204020204" pitchFamily="34" charset="-122"/>
              </a:rPr>
              <a:t>Lab 3 LA64</a:t>
            </a:r>
            <a:r>
              <a:rPr lang="zh-CN" altLang="en-US" dirty="0">
                <a:latin typeface="微软雅黑" panose="020B0503020204020204" pitchFamily="34" charset="-122"/>
              </a:rPr>
              <a:t>代码生成</a:t>
            </a:r>
            <a:endParaRPr lang="en-US" dirty="0">
              <a:latin typeface="微软雅黑" panose="020B0503020204020204" pitchFamily="34" charset="-122"/>
            </a:endParaRPr>
          </a:p>
        </p:txBody>
      </p:sp>
      <p:pic>
        <p:nvPicPr>
          <p:cNvPr id="6" name="图片 5">
            <a:extLst>
              <a:ext uri="{FF2B5EF4-FFF2-40B4-BE49-F238E27FC236}">
                <a16:creationId xmlns:a16="http://schemas.microsoft.com/office/drawing/2014/main" id="{8F6ED18D-568E-4581-9B5B-71A87F4D646D}"/>
              </a:ext>
            </a:extLst>
          </p:cNvPr>
          <p:cNvPicPr>
            <a:picLocks noChangeAspect="1"/>
          </p:cNvPicPr>
          <p:nvPr/>
        </p:nvPicPr>
        <p:blipFill rotWithShape="1">
          <a:blip r:embed="rId4">
            <a:extLst>
              <a:ext uri="{28A0092B-C50C-407E-A947-70E740481C1C}">
                <a14:useLocalDpi xmlns:a14="http://schemas.microsoft.com/office/drawing/2010/main" val="0"/>
              </a:ext>
            </a:extLst>
          </a:blip>
          <a:srcRect l="18921" r="7800"/>
          <a:stretch/>
        </p:blipFill>
        <p:spPr>
          <a:xfrm>
            <a:off x="7276289" y="971375"/>
            <a:ext cx="4915711" cy="3781278"/>
          </a:xfrm>
          <a:prstGeom prst="rect">
            <a:avLst/>
          </a:prstGeom>
        </p:spPr>
      </p:pic>
    </p:spTree>
    <p:extLst>
      <p:ext uri="{BB962C8B-B14F-4D97-AF65-F5344CB8AC3E}">
        <p14:creationId xmlns:p14="http://schemas.microsoft.com/office/powerpoint/2010/main" val="3822372207"/>
      </p:ext>
    </p:extLst>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6" name="内容占位符 2">
            <a:extLst>
              <a:ext uri="{FF2B5EF4-FFF2-40B4-BE49-F238E27FC236}">
                <a16:creationId xmlns:a16="http://schemas.microsoft.com/office/drawing/2014/main" id="{B9D5FD08-DEF5-4AA8-A7B5-13304E13120F}"/>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a:t>Flex</a:t>
            </a:r>
            <a:r>
              <a:rPr lang="zh-CN" altLang="en-US"/>
              <a:t>和</a:t>
            </a:r>
            <a:r>
              <a:rPr lang="en-US" altLang="zh-CN"/>
              <a:t>Bison</a:t>
            </a:r>
            <a:r>
              <a:rPr lang="zh-CN" altLang="en-US"/>
              <a:t>联动的工作流</a:t>
            </a:r>
            <a:endParaRPr lang="zh-CN" altLang="en-US" dirty="0"/>
          </a:p>
        </p:txBody>
      </p:sp>
      <p:grpSp>
        <p:nvGrpSpPr>
          <p:cNvPr id="7" name="组合 6">
            <a:extLst>
              <a:ext uri="{FF2B5EF4-FFF2-40B4-BE49-F238E27FC236}">
                <a16:creationId xmlns:a16="http://schemas.microsoft.com/office/drawing/2014/main" id="{C0DEBDE3-B36D-4879-94CF-F057DF1B00B9}"/>
              </a:ext>
            </a:extLst>
          </p:cNvPr>
          <p:cNvGrpSpPr/>
          <p:nvPr/>
        </p:nvGrpSpPr>
        <p:grpSpPr>
          <a:xfrm>
            <a:off x="746764" y="2254796"/>
            <a:ext cx="7442232" cy="3237956"/>
            <a:chOff x="1066805" y="2447563"/>
            <a:chExt cx="7442232" cy="3237956"/>
          </a:xfrm>
        </p:grpSpPr>
        <p:grpSp>
          <p:nvGrpSpPr>
            <p:cNvPr id="8" name="组合 7">
              <a:extLst>
                <a:ext uri="{FF2B5EF4-FFF2-40B4-BE49-F238E27FC236}">
                  <a16:creationId xmlns:a16="http://schemas.microsoft.com/office/drawing/2014/main" id="{AF6410CE-06A4-4A24-85D8-6006BCAB04A8}"/>
                </a:ext>
              </a:extLst>
            </p:cNvPr>
            <p:cNvGrpSpPr/>
            <p:nvPr/>
          </p:nvGrpSpPr>
          <p:grpSpPr>
            <a:xfrm>
              <a:off x="1066805" y="2552372"/>
              <a:ext cx="7442232" cy="3133147"/>
              <a:chOff x="603074" y="3316550"/>
              <a:chExt cx="7442232" cy="3133147"/>
            </a:xfrm>
          </p:grpSpPr>
          <p:sp>
            <p:nvSpPr>
              <p:cNvPr id="11" name="矩形 10">
                <a:extLst>
                  <a:ext uri="{FF2B5EF4-FFF2-40B4-BE49-F238E27FC236}">
                    <a16:creationId xmlns:a16="http://schemas.microsoft.com/office/drawing/2014/main" id="{5BC18B49-5FCA-4ADE-AD45-ECFFBA02ED7F}"/>
                  </a:ext>
                </a:extLst>
              </p:cNvPr>
              <p:cNvSpPr/>
              <p:nvPr/>
            </p:nvSpPr>
            <p:spPr>
              <a:xfrm>
                <a:off x="603074" y="3316550"/>
                <a:ext cx="1846334" cy="5290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Flex</a:t>
                </a:r>
                <a:r>
                  <a:rPr lang="zh-CN" altLang="en-US" sz="1400" b="1" dirty="0">
                    <a:solidFill>
                      <a:schemeClr val="tx1"/>
                    </a:solidFill>
                    <a:latin typeface="微软雅黑" panose="020B0503020204020204" pitchFamily="34" charset="-122"/>
                    <a:ea typeface="微软雅黑" panose="020B0503020204020204" pitchFamily="34" charset="-122"/>
                  </a:rPr>
                  <a:t>源程序</a:t>
                </a:r>
                <a:r>
                  <a:rPr lang="en-US" altLang="zh-CN" sz="1400" b="1" dirty="0">
                    <a:solidFill>
                      <a:schemeClr val="tx1"/>
                    </a:solidFill>
                    <a:latin typeface="微软雅黑" panose="020B0503020204020204" pitchFamily="34" charset="-122"/>
                    <a:ea typeface="微软雅黑" panose="020B0503020204020204" pitchFamily="34" charset="-122"/>
                  </a:rPr>
                  <a:t>(*.l)</a:t>
                </a:r>
              </a:p>
              <a:p>
                <a:pPr algn="ctr"/>
                <a:r>
                  <a:rPr lang="en-US" altLang="zh-CN" sz="1400" b="1" dirty="0">
                    <a:solidFill>
                      <a:schemeClr val="tx1"/>
                    </a:solidFill>
                    <a:latin typeface="微软雅黑" panose="020B0503020204020204" pitchFamily="34" charset="-122"/>
                    <a:ea typeface="微软雅黑" panose="020B0503020204020204" pitchFamily="34" charset="-122"/>
                  </a:rPr>
                  <a:t>#include“*.tab.h”</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537089A7-5F2B-4A57-8F40-43708ADB3C70}"/>
                  </a:ext>
                </a:extLst>
              </p:cNvPr>
              <p:cNvSpPr/>
              <p:nvPr/>
            </p:nvSpPr>
            <p:spPr>
              <a:xfrm>
                <a:off x="603074" y="4614495"/>
                <a:ext cx="1846334" cy="5290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Bison</a:t>
                </a:r>
                <a:r>
                  <a:rPr lang="zh-CN" altLang="en-US" sz="1400" b="1" dirty="0">
                    <a:solidFill>
                      <a:schemeClr val="tx1"/>
                    </a:solidFill>
                    <a:latin typeface="微软雅黑" panose="020B0503020204020204" pitchFamily="34" charset="-122"/>
                    <a:ea typeface="微软雅黑" panose="020B0503020204020204" pitchFamily="34" charset="-122"/>
                  </a:rPr>
                  <a:t>输出头文件</a:t>
                </a: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r>
                  <a:rPr lang="zh-CN" altLang="en-US" sz="1400" b="1"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a:t>
                </a:r>
                <a:r>
                  <a:rPr lang="en-US" altLang="zh-CN" sz="1400" b="1" dirty="0" err="1">
                    <a:solidFill>
                      <a:schemeClr val="tx1"/>
                    </a:solidFill>
                    <a:latin typeface="微软雅黑" panose="020B0503020204020204" pitchFamily="34" charset="-122"/>
                    <a:ea typeface="微软雅黑" panose="020B0503020204020204" pitchFamily="34" charset="-122"/>
                  </a:rPr>
                  <a:t>tab.h</a:t>
                </a: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B8B4528B-84B5-428C-9374-5D482178DC08}"/>
                  </a:ext>
                </a:extLst>
              </p:cNvPr>
              <p:cNvSpPr/>
              <p:nvPr/>
            </p:nvSpPr>
            <p:spPr>
              <a:xfrm>
                <a:off x="3461599" y="4616482"/>
                <a:ext cx="1846334" cy="5290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Bison</a:t>
                </a:r>
                <a:r>
                  <a:rPr lang="zh-CN" altLang="en-US" sz="1400" b="1" dirty="0">
                    <a:solidFill>
                      <a:schemeClr val="tx1"/>
                    </a:solidFill>
                    <a:latin typeface="微软雅黑" panose="020B0503020204020204" pitchFamily="34" charset="-122"/>
                    <a:ea typeface="微软雅黑" panose="020B0503020204020204" pitchFamily="34" charset="-122"/>
                  </a:rPr>
                  <a:t>输出文件</a:t>
                </a: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r>
                  <a:rPr lang="zh-CN" altLang="en-US" sz="1400" b="1"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a:t>
                </a:r>
                <a:r>
                  <a:rPr lang="en-US" altLang="zh-CN" sz="1400" b="1" dirty="0" err="1">
                    <a:solidFill>
                      <a:schemeClr val="tx1"/>
                    </a:solidFill>
                    <a:latin typeface="微软雅黑" panose="020B0503020204020204" pitchFamily="34" charset="-122"/>
                    <a:ea typeface="微软雅黑" panose="020B0503020204020204" pitchFamily="34" charset="-122"/>
                  </a:rPr>
                  <a:t>tab.c</a:t>
                </a: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31367076-C930-4395-A00A-42A8AA4E86B2}"/>
                  </a:ext>
                </a:extLst>
              </p:cNvPr>
              <p:cNvSpPr/>
              <p:nvPr/>
            </p:nvSpPr>
            <p:spPr>
              <a:xfrm>
                <a:off x="3461599" y="3322900"/>
                <a:ext cx="1846334" cy="5290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Flex</a:t>
                </a:r>
                <a:r>
                  <a:rPr lang="zh-CN" altLang="en-US" sz="1400" b="1" dirty="0">
                    <a:solidFill>
                      <a:schemeClr val="tx1"/>
                    </a:solidFill>
                    <a:latin typeface="微软雅黑" panose="020B0503020204020204" pitchFamily="34" charset="-122"/>
                    <a:ea typeface="微软雅黑" panose="020B0503020204020204" pitchFamily="34" charset="-122"/>
                  </a:rPr>
                  <a:t>输出文件</a:t>
                </a: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r>
                  <a:rPr lang="zh-CN" altLang="en-US" sz="1400" b="1" dirty="0">
                    <a:solidFill>
                      <a:schemeClr val="tx1"/>
                    </a:solidFill>
                    <a:latin typeface="微软雅黑" panose="020B0503020204020204" pitchFamily="34" charset="-122"/>
                    <a:ea typeface="微软雅黑" panose="020B0503020204020204" pitchFamily="34" charset="-122"/>
                  </a:rPr>
                  <a:t>（</a:t>
                </a:r>
                <a:r>
                  <a:rPr lang="en-US" altLang="zh-CN" sz="1400" b="1" dirty="0" err="1">
                    <a:solidFill>
                      <a:schemeClr val="tx1"/>
                    </a:solidFill>
                    <a:latin typeface="微软雅黑" panose="020B0503020204020204" pitchFamily="34" charset="-122"/>
                    <a:ea typeface="微软雅黑" panose="020B0503020204020204" pitchFamily="34" charset="-122"/>
                  </a:rPr>
                  <a:t>lex.yy.c</a:t>
                </a: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7BAAB131-03EF-4942-AD33-CC9A5BF42F77}"/>
                  </a:ext>
                </a:extLst>
              </p:cNvPr>
              <p:cNvSpPr/>
              <p:nvPr/>
            </p:nvSpPr>
            <p:spPr>
              <a:xfrm>
                <a:off x="2032336" y="5920651"/>
                <a:ext cx="1846334" cy="5290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Bison</a:t>
                </a:r>
                <a:r>
                  <a:rPr lang="zh-CN" altLang="en-US" sz="1400" b="1" dirty="0">
                    <a:solidFill>
                      <a:schemeClr val="tx1"/>
                    </a:solidFill>
                    <a:latin typeface="微软雅黑" panose="020B0503020204020204" pitchFamily="34" charset="-122"/>
                    <a:ea typeface="微软雅黑" panose="020B0503020204020204" pitchFamily="34" charset="-122"/>
                  </a:rPr>
                  <a:t>源文件</a:t>
                </a: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r>
                  <a:rPr lang="zh-CN" altLang="en-US" sz="1400" b="1"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*.y)</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5AB085FA-2B6A-4784-B446-9AA70BF72ACD}"/>
                  </a:ext>
                </a:extLst>
              </p:cNvPr>
              <p:cNvSpPr/>
              <p:nvPr/>
            </p:nvSpPr>
            <p:spPr>
              <a:xfrm>
                <a:off x="6198972" y="4614495"/>
                <a:ext cx="1846334" cy="5290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函数 </a:t>
                </a:r>
                <a:r>
                  <a:rPr lang="en-US" altLang="zh-CN" sz="1400" b="1" dirty="0">
                    <a:solidFill>
                      <a:schemeClr val="tx1"/>
                    </a:solidFill>
                    <a:latin typeface="微软雅黑" panose="020B0503020204020204" pitchFamily="34" charset="-122"/>
                    <a:ea typeface="微软雅黑" panose="020B0503020204020204" pitchFamily="34" charset="-122"/>
                  </a:rPr>
                  <a:t>parse()</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cxnSp>
            <p:nvCxnSpPr>
              <p:cNvPr id="17" name="连接符: 肘形 16">
                <a:extLst>
                  <a:ext uri="{FF2B5EF4-FFF2-40B4-BE49-F238E27FC236}">
                    <a16:creationId xmlns:a16="http://schemas.microsoft.com/office/drawing/2014/main" id="{F5401F25-B762-474F-B15F-EE1C6D5AFA99}"/>
                  </a:ext>
                </a:extLst>
              </p:cNvPr>
              <p:cNvCxnSpPr>
                <a:cxnSpLocks/>
                <a:stCxn id="15" idx="0"/>
                <a:endCxn id="12" idx="2"/>
              </p:cNvCxnSpPr>
              <p:nvPr/>
            </p:nvCxnSpPr>
            <p:spPr>
              <a:xfrm rot="16200000" flipV="1">
                <a:off x="1852317" y="4817465"/>
                <a:ext cx="777110" cy="1429262"/>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A5A85DB2-7204-4AC8-A58E-A24B98CA3C0F}"/>
                  </a:ext>
                </a:extLst>
              </p:cNvPr>
              <p:cNvCxnSpPr>
                <a:cxnSpLocks/>
                <a:stCxn id="15" idx="0"/>
                <a:endCxn id="13" idx="2"/>
              </p:cNvCxnSpPr>
              <p:nvPr/>
            </p:nvCxnSpPr>
            <p:spPr>
              <a:xfrm rot="5400000" flipH="1" flipV="1">
                <a:off x="3282573" y="4818459"/>
                <a:ext cx="775123" cy="142926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47FBF61-2581-40E0-A650-149AF298E8C1}"/>
                  </a:ext>
                </a:extLst>
              </p:cNvPr>
              <p:cNvCxnSpPr>
                <a:cxnSpLocks/>
                <a:stCxn id="12" idx="0"/>
                <a:endCxn id="11" idx="2"/>
              </p:cNvCxnSpPr>
              <p:nvPr/>
            </p:nvCxnSpPr>
            <p:spPr>
              <a:xfrm flipV="1">
                <a:off x="1526241" y="3845596"/>
                <a:ext cx="0" cy="7688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4DE70DD-0989-4572-9BFF-CEE67AC74F80}"/>
                  </a:ext>
                </a:extLst>
              </p:cNvPr>
              <p:cNvCxnSpPr>
                <a:cxnSpLocks/>
                <a:stCxn id="14" idx="2"/>
                <a:endCxn id="13" idx="0"/>
              </p:cNvCxnSpPr>
              <p:nvPr/>
            </p:nvCxnSpPr>
            <p:spPr>
              <a:xfrm>
                <a:off x="4384766" y="3851946"/>
                <a:ext cx="0" cy="7645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A2422F73-7DCA-4FE6-92C1-AEF6B382D152}"/>
                  </a:ext>
                </a:extLst>
              </p:cNvPr>
              <p:cNvCxnSpPr>
                <a:cxnSpLocks/>
              </p:cNvCxnSpPr>
              <p:nvPr/>
            </p:nvCxnSpPr>
            <p:spPr>
              <a:xfrm flipV="1">
                <a:off x="5307933" y="4879018"/>
                <a:ext cx="891039" cy="63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65B89479-E614-4773-85DA-1889A0A7F663}"/>
                  </a:ext>
                </a:extLst>
              </p:cNvPr>
              <p:cNvCxnSpPr>
                <a:cxnSpLocks/>
                <a:stCxn id="11" idx="3"/>
                <a:endCxn id="14" idx="1"/>
              </p:cNvCxnSpPr>
              <p:nvPr/>
            </p:nvCxnSpPr>
            <p:spPr>
              <a:xfrm>
                <a:off x="2449408" y="3581073"/>
                <a:ext cx="1012191" cy="63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文本框 8">
              <a:extLst>
                <a:ext uri="{FF2B5EF4-FFF2-40B4-BE49-F238E27FC236}">
                  <a16:creationId xmlns:a16="http://schemas.microsoft.com/office/drawing/2014/main" id="{9F21C4AE-62C2-44FE-BA5E-B415FD68762B}"/>
                </a:ext>
              </a:extLst>
            </p:cNvPr>
            <p:cNvSpPr txBox="1"/>
            <p:nvPr/>
          </p:nvSpPr>
          <p:spPr>
            <a:xfrm>
              <a:off x="2783815" y="4398586"/>
              <a:ext cx="1414170" cy="369332"/>
            </a:xfrm>
            <a:prstGeom prst="rect">
              <a:avLst/>
            </a:prstGeom>
            <a:noFill/>
          </p:spPr>
          <p:txBody>
            <a:bodyPr wrap="none" rtlCol="0">
              <a:spAutoFit/>
            </a:bodyPr>
            <a:lstStyle/>
            <a:p>
              <a:r>
                <a:rPr lang="en-US" altLang="zh-CN" b="1" dirty="0"/>
                <a:t>bison –d *.y</a:t>
              </a:r>
              <a:endParaRPr lang="zh-CN" altLang="en-US" b="1" dirty="0"/>
            </a:p>
          </p:txBody>
        </p:sp>
        <p:sp>
          <p:nvSpPr>
            <p:cNvPr id="10" name="文本框 9">
              <a:extLst>
                <a:ext uri="{FF2B5EF4-FFF2-40B4-BE49-F238E27FC236}">
                  <a16:creationId xmlns:a16="http://schemas.microsoft.com/office/drawing/2014/main" id="{0A3D893D-0C53-4AA0-9D93-99C386CD5B20}"/>
                </a:ext>
              </a:extLst>
            </p:cNvPr>
            <p:cNvSpPr txBox="1"/>
            <p:nvPr/>
          </p:nvSpPr>
          <p:spPr>
            <a:xfrm>
              <a:off x="3027941" y="2447563"/>
              <a:ext cx="846707" cy="369332"/>
            </a:xfrm>
            <a:prstGeom prst="rect">
              <a:avLst/>
            </a:prstGeom>
            <a:noFill/>
          </p:spPr>
          <p:txBody>
            <a:bodyPr wrap="none" rtlCol="0">
              <a:spAutoFit/>
            </a:bodyPr>
            <a:lstStyle/>
            <a:p>
              <a:r>
                <a:rPr lang="en-US" altLang="zh-CN" b="1" dirty="0"/>
                <a:t>flex *.l</a:t>
              </a:r>
              <a:endParaRPr lang="zh-CN" altLang="en-US" b="1" dirty="0"/>
            </a:p>
          </p:txBody>
        </p:sp>
      </p:grpSp>
    </p:spTree>
    <p:extLst>
      <p:ext uri="{BB962C8B-B14F-4D97-AF65-F5344CB8AC3E}">
        <p14:creationId xmlns:p14="http://schemas.microsoft.com/office/powerpoint/2010/main" val="34884548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marL="0" indent="0">
              <a:buNone/>
            </a:pPr>
            <a:r>
              <a:rPr lang="zh-CN" altLang="en-US" sz="2800" dirty="0"/>
              <a:t>更多关于</a:t>
            </a:r>
            <a:r>
              <a:rPr lang="en-US" altLang="zh-CN" sz="2800" dirty="0"/>
              <a:t>Flex</a:t>
            </a:r>
            <a:r>
              <a:rPr lang="zh-CN" altLang="en-US" sz="2800" dirty="0"/>
              <a:t>的内容：</a:t>
            </a:r>
            <a:endParaRPr lang="en-US" altLang="zh-CN" sz="2800" dirty="0"/>
          </a:p>
          <a:p>
            <a:pPr marL="457200" lvl="1" indent="0">
              <a:buNone/>
            </a:pPr>
            <a:r>
              <a:rPr lang="en-US" altLang="zh-CN" sz="2400" b="0" dirty="0">
                <a:solidFill>
                  <a:srgbClr val="3B3B3B"/>
                </a:solidFill>
                <a:effectLst/>
                <a:latin typeface="Consolas" panose="020B0609020204030204" pitchFamily="49" charset="0"/>
                <a:ea typeface="微软雅黑" panose="020B0503020204020204" pitchFamily="34" charset="-122"/>
              </a:rPr>
              <a:t>➜ info flex </a:t>
            </a:r>
            <a:r>
              <a:rPr lang="en-US" altLang="zh-CN" sz="2400" b="0" dirty="0">
                <a:solidFill>
                  <a:srgbClr val="3B3B3B"/>
                </a:solidFill>
                <a:latin typeface="Consolas" panose="020B0609020204030204" pitchFamily="49" charset="0"/>
                <a:ea typeface="微软雅黑" panose="020B0503020204020204" pitchFamily="34" charset="-122"/>
              </a:rPr>
              <a:t>(</a:t>
            </a:r>
            <a:r>
              <a:rPr lang="zh-CN" altLang="en-US" sz="2400" b="0" dirty="0">
                <a:solidFill>
                  <a:srgbClr val="3B3B3B"/>
                </a:solidFill>
                <a:latin typeface="Consolas" panose="020B0609020204030204" pitchFamily="49" charset="0"/>
                <a:ea typeface="微软雅黑" panose="020B0503020204020204" pitchFamily="34" charset="-122"/>
              </a:rPr>
              <a:t>在命令行中执行</a:t>
            </a:r>
            <a:r>
              <a:rPr lang="en-US" altLang="zh-CN" sz="2400" b="0" dirty="0">
                <a:solidFill>
                  <a:srgbClr val="3B3B3B"/>
                </a:solidFill>
                <a:latin typeface="Consolas" panose="020B0609020204030204" pitchFamily="49" charset="0"/>
                <a:ea typeface="微软雅黑" panose="020B0503020204020204" pitchFamily="34" charset="-122"/>
              </a:rPr>
              <a:t>)</a:t>
            </a:r>
            <a:endParaRPr lang="en-US" altLang="zh-CN" sz="2400" b="0" dirty="0">
              <a:solidFill>
                <a:srgbClr val="3B3B3B"/>
              </a:solidFill>
              <a:effectLst/>
              <a:latin typeface="Consolas" panose="020B0609020204030204" pitchFamily="49" charset="0"/>
              <a:ea typeface="微软雅黑" panose="020B0503020204020204" pitchFamily="34" charset="-122"/>
            </a:endParaRPr>
          </a:p>
          <a:p>
            <a:pPr marL="0" indent="0">
              <a:buNone/>
            </a:pPr>
            <a:endParaRPr lang="en-US" altLang="zh-CN" sz="2800" dirty="0"/>
          </a:p>
          <a:p>
            <a:pPr marL="0" indent="0">
              <a:buNone/>
            </a:pPr>
            <a:r>
              <a:rPr lang="zh-CN" altLang="en-US" sz="2800" dirty="0"/>
              <a:t>更多关于</a:t>
            </a:r>
            <a:r>
              <a:rPr lang="en-US" altLang="zh-CN" sz="2800" dirty="0"/>
              <a:t>Bison</a:t>
            </a:r>
            <a:r>
              <a:rPr lang="zh-CN" altLang="en-US" sz="2800" dirty="0"/>
              <a:t>的内容：</a:t>
            </a:r>
            <a:endParaRPr lang="en-US" altLang="zh-CN" sz="2800" dirty="0"/>
          </a:p>
          <a:p>
            <a:pPr lvl="1"/>
            <a:r>
              <a:rPr lang="en-US" altLang="zh-CN" sz="2400" b="0" dirty="0">
                <a:solidFill>
                  <a:srgbClr val="3B3B3B"/>
                </a:solidFill>
                <a:effectLst/>
                <a:latin typeface="Consolas" panose="020B0609020204030204" pitchFamily="49" charset="0"/>
                <a:ea typeface="微软雅黑" panose="020B0503020204020204" pitchFamily="34" charset="-122"/>
                <a:hlinkClick r:id="rId2"/>
              </a:rPr>
              <a:t>https://www.gnu.org/software/bison/manual/bison.html</a:t>
            </a:r>
            <a:endParaRPr lang="zh-CN" altLang="en-US" sz="2400" dirty="0">
              <a:latin typeface="微软雅黑" panose="020B0503020204020204" pitchFamily="34" charset="-122"/>
              <a:ea typeface="微软雅黑" panose="020B0503020204020204" pitchFamily="34" charset="-122"/>
            </a:endParaRPr>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Tree>
    <p:extLst>
      <p:ext uri="{BB962C8B-B14F-4D97-AF65-F5344CB8AC3E}">
        <p14:creationId xmlns:p14="http://schemas.microsoft.com/office/powerpoint/2010/main" val="5978028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r>
              <a:rPr lang="zh-CN" altLang="en-US" sz="2800" dirty="0"/>
              <a:t>有且仅有一个名为</a:t>
            </a:r>
            <a:r>
              <a:rPr lang="en-US" altLang="zh-CN" sz="2800" dirty="0"/>
              <a:t>main</a:t>
            </a:r>
            <a:r>
              <a:rPr lang="zh-CN" altLang="en-US" sz="2800" dirty="0"/>
              <a:t>的主函数定义，可以包含若干全局变量声明、常量声明和其他函数定义</a:t>
            </a:r>
            <a:endParaRPr lang="en-US" altLang="zh-CN" sz="2800" dirty="0"/>
          </a:p>
          <a:p>
            <a:endParaRPr lang="en-US" altLang="zh-CN" sz="2800" dirty="0"/>
          </a:p>
          <a:p>
            <a:r>
              <a:rPr lang="en-US" altLang="zh-CN" sz="2800" dirty="0" err="1"/>
              <a:t>Cminusf</a:t>
            </a:r>
            <a:r>
              <a:rPr lang="zh-CN" altLang="en-US" sz="2800" dirty="0"/>
              <a:t>语言支持</a:t>
            </a:r>
            <a:r>
              <a:rPr lang="en-US" altLang="zh-CN" sz="2800" dirty="0"/>
              <a:t>int/float</a:t>
            </a:r>
            <a:r>
              <a:rPr lang="zh-CN" altLang="en-US" sz="2800" dirty="0"/>
              <a:t>类型和</a:t>
            </a:r>
            <a:r>
              <a:rPr lang="en-US" altLang="zh-CN" sz="2800" dirty="0"/>
              <a:t>int/float</a:t>
            </a:r>
            <a:r>
              <a:rPr lang="zh-CN" altLang="en-US" sz="2800" dirty="0"/>
              <a:t>类型的一维数组类型，</a:t>
            </a:r>
            <a:r>
              <a:rPr lang="en-US" altLang="zh-CN" sz="2800" dirty="0"/>
              <a:t>int</a:t>
            </a:r>
            <a:r>
              <a:rPr lang="zh-CN" altLang="en-US" sz="2800" dirty="0"/>
              <a:t>型整数为</a:t>
            </a:r>
            <a:r>
              <a:rPr lang="en-US" altLang="zh-CN" sz="2800" dirty="0"/>
              <a:t>32</a:t>
            </a:r>
            <a:r>
              <a:rPr lang="zh-CN" altLang="en-US" sz="2800" dirty="0"/>
              <a:t>位有符号数，</a:t>
            </a:r>
            <a:r>
              <a:rPr lang="en-US" altLang="zh-CN" sz="2800" dirty="0"/>
              <a:t>float</a:t>
            </a:r>
            <a:r>
              <a:rPr lang="zh-CN" altLang="en-US" sz="2800" dirty="0"/>
              <a:t>为</a:t>
            </a:r>
            <a:r>
              <a:rPr lang="en-US" altLang="zh-CN" sz="2800" dirty="0"/>
              <a:t>32</a:t>
            </a:r>
            <a:r>
              <a:rPr lang="zh-CN" altLang="en-US" sz="2800" dirty="0"/>
              <a:t>位单精度浮点数</a:t>
            </a:r>
            <a:endParaRPr lang="en-US" dirty="0"/>
          </a:p>
        </p:txBody>
      </p:sp>
      <p:sp>
        <p:nvSpPr>
          <p:cNvPr id="4" name="标题 3"/>
          <p:cNvSpPr>
            <a:spLocks noGrp="1"/>
          </p:cNvSpPr>
          <p:nvPr>
            <p:ph type="title"/>
          </p:nvPr>
        </p:nvSpPr>
        <p:spPr/>
        <p:txBody>
          <a:bodyPr/>
          <a:lstStyle/>
          <a:p>
            <a:r>
              <a:rPr lang="zh-CN" altLang="en-US" dirty="0">
                <a:latin typeface="宋体" panose="02010600030101010101" pitchFamily="2" charset="-122"/>
              </a:rPr>
              <a:t>语言解析器实验介绍</a:t>
            </a:r>
            <a:endParaRPr lang="en-US" dirty="0"/>
          </a:p>
        </p:txBody>
      </p:sp>
    </p:spTree>
    <p:extLst>
      <p:ext uri="{BB962C8B-B14F-4D97-AF65-F5344CB8AC3E}">
        <p14:creationId xmlns:p14="http://schemas.microsoft.com/office/powerpoint/2010/main" val="14124801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r>
              <a:rPr lang="en-US" altLang="zh-CN" sz="2800" dirty="0" err="1"/>
              <a:t>Cminusf</a:t>
            </a:r>
            <a:r>
              <a:rPr lang="zh-CN" altLang="en-US" sz="2800" dirty="0"/>
              <a:t>语言是实验要实现的编程语言，是</a:t>
            </a:r>
            <a:r>
              <a:rPr lang="en-US" altLang="zh-CN" sz="2800" dirty="0"/>
              <a:t>C</a:t>
            </a:r>
            <a:r>
              <a:rPr lang="zh-CN" altLang="en-US" sz="2800" dirty="0"/>
              <a:t>语言的一个子集</a:t>
            </a:r>
            <a:endParaRPr lang="en-US" altLang="zh-CN" sz="2800" dirty="0"/>
          </a:p>
          <a:p>
            <a:endParaRPr lang="en-US" sz="2800" dirty="0"/>
          </a:p>
          <a:p>
            <a:r>
              <a:rPr lang="zh-CN" altLang="en-US" sz="2800" dirty="0"/>
              <a:t>每个</a:t>
            </a:r>
            <a:r>
              <a:rPr lang="en-US" altLang="zh-CN" sz="2800" dirty="0" err="1"/>
              <a:t>Cminusf</a:t>
            </a:r>
            <a:r>
              <a:rPr lang="zh-CN" altLang="en-US" sz="2800" dirty="0"/>
              <a:t>程序的源码存储在一个扩展名为</a:t>
            </a:r>
            <a:r>
              <a:rPr lang="en-US" altLang="zh-CN" sz="2800" dirty="0" err="1"/>
              <a:t>cminus</a:t>
            </a:r>
            <a:r>
              <a:rPr lang="zh-CN" altLang="en-US" sz="2800" dirty="0"/>
              <a:t>的文件</a:t>
            </a:r>
            <a:endParaRPr lang="en-US" altLang="zh-CN" sz="2800" dirty="0"/>
          </a:p>
        </p:txBody>
      </p:sp>
      <p:sp>
        <p:nvSpPr>
          <p:cNvPr id="4" name="标题 3"/>
          <p:cNvSpPr>
            <a:spLocks noGrp="1"/>
          </p:cNvSpPr>
          <p:nvPr>
            <p:ph type="title"/>
          </p:nvPr>
        </p:nvSpPr>
        <p:spPr/>
        <p:txBody>
          <a:bodyPr/>
          <a:lstStyle/>
          <a:p>
            <a:r>
              <a:rPr lang="zh-CN" altLang="en-US" dirty="0">
                <a:latin typeface="宋体" panose="02010600030101010101" pitchFamily="2" charset="-122"/>
              </a:rPr>
              <a:t>语言解析器实验介绍</a:t>
            </a:r>
            <a:endParaRPr lang="en-US" dirty="0"/>
          </a:p>
        </p:txBody>
      </p:sp>
    </p:spTree>
    <p:extLst>
      <p:ext uri="{BB962C8B-B14F-4D97-AF65-F5344CB8AC3E}">
        <p14:creationId xmlns:p14="http://schemas.microsoft.com/office/powerpoint/2010/main" val="1263555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r>
              <a:rPr lang="zh-CN" altLang="en-US" sz="2800" dirty="0"/>
              <a:t>函数</a:t>
            </a:r>
            <a:endParaRPr lang="en-US" altLang="zh-CN" sz="2800" dirty="0"/>
          </a:p>
          <a:p>
            <a:pPr lvl="1"/>
            <a:r>
              <a:rPr lang="zh-CN" altLang="en-US" dirty="0"/>
              <a:t>参数：带参数或不带参数，参数的类型是</a:t>
            </a:r>
            <a:r>
              <a:rPr lang="en-US" altLang="zh-CN" dirty="0"/>
              <a:t>int/float</a:t>
            </a:r>
            <a:r>
              <a:rPr lang="zh-CN" altLang="en-US" dirty="0"/>
              <a:t>或者数组类型</a:t>
            </a:r>
            <a:endParaRPr lang="en-US" altLang="zh-CN" dirty="0"/>
          </a:p>
          <a:p>
            <a:pPr lvl="1"/>
            <a:r>
              <a:rPr lang="zh-CN" altLang="en-US" dirty="0"/>
              <a:t>返回值：返回</a:t>
            </a:r>
            <a:r>
              <a:rPr lang="en-US" altLang="zh-CN" dirty="0"/>
              <a:t>int/float</a:t>
            </a:r>
            <a:r>
              <a:rPr lang="zh-CN" altLang="en-US" dirty="0"/>
              <a:t>类型的值，或者不返回值</a:t>
            </a:r>
            <a:endParaRPr lang="en-US" dirty="0"/>
          </a:p>
        </p:txBody>
      </p:sp>
      <p:sp>
        <p:nvSpPr>
          <p:cNvPr id="4" name="标题 3"/>
          <p:cNvSpPr>
            <a:spLocks noGrp="1"/>
          </p:cNvSpPr>
          <p:nvPr>
            <p:ph type="title"/>
          </p:nvPr>
        </p:nvSpPr>
        <p:spPr/>
        <p:txBody>
          <a:bodyPr/>
          <a:lstStyle/>
          <a:p>
            <a:r>
              <a:rPr lang="zh-CN" altLang="en-US" dirty="0">
                <a:latin typeface="宋体" panose="02010600030101010101" pitchFamily="2" charset="-122"/>
              </a:rPr>
              <a:t>语言解析器实验介绍</a:t>
            </a:r>
            <a:endParaRPr lang="en-US" dirty="0"/>
          </a:p>
        </p:txBody>
      </p:sp>
      <p:sp>
        <p:nvSpPr>
          <p:cNvPr id="6" name="文本框 5">
            <a:extLst>
              <a:ext uri="{FF2B5EF4-FFF2-40B4-BE49-F238E27FC236}">
                <a16:creationId xmlns:a16="http://schemas.microsoft.com/office/drawing/2014/main" id="{A0E5382D-E282-4EE0-AA41-A9ECF8781D36}"/>
              </a:ext>
            </a:extLst>
          </p:cNvPr>
          <p:cNvSpPr txBox="1"/>
          <p:nvPr/>
        </p:nvSpPr>
        <p:spPr>
          <a:xfrm>
            <a:off x="571626" y="3429000"/>
            <a:ext cx="11130748" cy="1938992"/>
          </a:xfrm>
          <a:prstGeom prst="rect">
            <a:avLst/>
          </a:prstGeom>
          <a:noFill/>
        </p:spPr>
        <p:txBody>
          <a:bodyPr wrap="square">
            <a:spAutoFit/>
          </a:bodyPr>
          <a:lstStyle/>
          <a:p>
            <a:r>
              <a:rPr lang="zh-CN" altLang="en-US" sz="2000" b="0" dirty="0">
                <a:effectLst/>
                <a:latin typeface="Consolas" panose="020B0609020204030204" pitchFamily="49" charset="0"/>
              </a:rPr>
              <a:t>变量定义	</a:t>
            </a:r>
            <a:r>
              <a:rPr lang="en-US" altLang="zh-CN" sz="2000" b="0" dirty="0">
                <a:effectLst/>
                <a:latin typeface="Consolas" panose="020B0609020204030204" pitchFamily="49" charset="0"/>
              </a:rPr>
              <a:t>var-declaration → type-specifier ID; | type-specifier ID[INTEGER];</a:t>
            </a:r>
          </a:p>
          <a:p>
            <a:r>
              <a:rPr lang="zh-CN" altLang="en-US" sz="2000" b="0" dirty="0">
                <a:effectLst/>
                <a:latin typeface="Consolas" panose="020B0609020204030204" pitchFamily="49" charset="0"/>
              </a:rPr>
              <a:t>基本类型	</a:t>
            </a:r>
            <a:r>
              <a:rPr lang="en-US" altLang="zh-CN" sz="2000" b="0" dirty="0">
                <a:effectLst/>
                <a:latin typeface="Consolas" panose="020B0609020204030204" pitchFamily="49" charset="0"/>
              </a:rPr>
              <a:t>type-specifier → int | float | void</a:t>
            </a:r>
          </a:p>
          <a:p>
            <a:r>
              <a:rPr lang="zh-CN" altLang="en-US" sz="2000" b="0" dirty="0">
                <a:effectLst/>
                <a:latin typeface="Consolas" panose="020B0609020204030204" pitchFamily="49" charset="0"/>
              </a:rPr>
              <a:t>函数定义	</a:t>
            </a:r>
            <a:r>
              <a:rPr lang="en-US" altLang="zh-CN" sz="2000" b="0" dirty="0">
                <a:effectLst/>
                <a:latin typeface="Consolas" panose="020B0609020204030204" pitchFamily="49" charset="0"/>
              </a:rPr>
              <a:t>fun-declaration → type-specifier ID(params) compound-</a:t>
            </a:r>
            <a:r>
              <a:rPr lang="en-US" altLang="zh-CN" sz="2000" b="0" dirty="0" err="1">
                <a:effectLst/>
                <a:latin typeface="Consolas" panose="020B0609020204030204" pitchFamily="49" charset="0"/>
              </a:rPr>
              <a:t>stmt</a:t>
            </a:r>
            <a:endParaRPr lang="en-US" altLang="zh-CN" sz="2000" b="0" dirty="0">
              <a:effectLst/>
              <a:latin typeface="Consolas" panose="020B0609020204030204" pitchFamily="49" charset="0"/>
            </a:endParaRPr>
          </a:p>
          <a:p>
            <a:r>
              <a:rPr lang="zh-CN" altLang="en-US" sz="2000" b="0" dirty="0">
                <a:effectLst/>
                <a:latin typeface="Consolas" panose="020B0609020204030204" pitchFamily="49" charset="0"/>
              </a:rPr>
              <a:t>函数形参	</a:t>
            </a:r>
            <a:r>
              <a:rPr lang="en-US" altLang="zh-CN" sz="2000" b="0" dirty="0">
                <a:effectLst/>
                <a:latin typeface="Consolas" panose="020B0609020204030204" pitchFamily="49" charset="0"/>
              </a:rPr>
              <a:t>params	→ param-list | void</a:t>
            </a:r>
          </a:p>
          <a:p>
            <a:r>
              <a:rPr lang="zh-CN" altLang="en-US" sz="2000" b="0" dirty="0">
                <a:effectLst/>
                <a:latin typeface="Consolas" panose="020B0609020204030204" pitchFamily="49" charset="0"/>
              </a:rPr>
              <a:t>函数形参表	</a:t>
            </a:r>
            <a:r>
              <a:rPr lang="en-US" altLang="zh-CN" sz="2000" b="0" dirty="0">
                <a:effectLst/>
                <a:latin typeface="Consolas" panose="020B0609020204030204" pitchFamily="49" charset="0"/>
              </a:rPr>
              <a:t>param-list →	param-list, </a:t>
            </a:r>
            <a:r>
              <a:rPr lang="en-US" altLang="zh-CN" sz="2000" b="0" dirty="0" err="1">
                <a:effectLst/>
                <a:latin typeface="Consolas" panose="020B0609020204030204" pitchFamily="49" charset="0"/>
              </a:rPr>
              <a:t>parm</a:t>
            </a:r>
            <a:r>
              <a:rPr lang="en-US" altLang="zh-CN" sz="2000" b="0" dirty="0">
                <a:effectLst/>
                <a:latin typeface="Consolas" panose="020B0609020204030204" pitchFamily="49" charset="0"/>
              </a:rPr>
              <a:t> | param</a:t>
            </a:r>
          </a:p>
          <a:p>
            <a:r>
              <a:rPr lang="zh-CN" altLang="en-US" sz="2000" b="0" dirty="0">
                <a:effectLst/>
                <a:latin typeface="Consolas" panose="020B0609020204030204" pitchFamily="49" charset="0"/>
              </a:rPr>
              <a:t>形参说明	</a:t>
            </a:r>
            <a:r>
              <a:rPr lang="en-US" altLang="zh-CN" sz="2000" b="0" dirty="0">
                <a:effectLst/>
                <a:latin typeface="Consolas" panose="020B0609020204030204" pitchFamily="49" charset="0"/>
              </a:rPr>
              <a:t>param	→ type-specifier ID | type-specifier ID[]</a:t>
            </a:r>
          </a:p>
        </p:txBody>
      </p:sp>
    </p:spTree>
    <p:extLst>
      <p:ext uri="{BB962C8B-B14F-4D97-AF65-F5344CB8AC3E}">
        <p14:creationId xmlns:p14="http://schemas.microsoft.com/office/powerpoint/2010/main" val="38146923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r>
              <a:rPr lang="zh-CN" altLang="en-US" sz="2800" dirty="0"/>
              <a:t>变量声明</a:t>
            </a:r>
            <a:endParaRPr lang="en-US" altLang="zh-CN" sz="2800" dirty="0"/>
          </a:p>
          <a:p>
            <a:pPr lvl="1"/>
            <a:r>
              <a:rPr lang="zh-CN" altLang="en-US" dirty="0"/>
              <a:t>可在一个变量声明语句中声明多个变量或常量</a:t>
            </a:r>
            <a:endParaRPr lang="en-US" altLang="zh-CN" dirty="0"/>
          </a:p>
          <a:p>
            <a:pPr lvl="1"/>
            <a:r>
              <a:rPr lang="zh-CN" altLang="en-US" dirty="0"/>
              <a:t>声明时可以带初始化表达式</a:t>
            </a:r>
            <a:endParaRPr lang="en-US" altLang="zh-CN" dirty="0"/>
          </a:p>
          <a:p>
            <a:pPr lvl="1"/>
            <a:r>
              <a:rPr lang="zh-CN" altLang="en-US" dirty="0"/>
              <a:t>所有变量要求先定义再使用</a:t>
            </a:r>
            <a:endParaRPr lang="en-US" altLang="zh-CN" dirty="0"/>
          </a:p>
          <a:p>
            <a:pPr lvl="1"/>
            <a:r>
              <a:rPr lang="zh-CN" altLang="en-US" dirty="0"/>
              <a:t>在函数外声明的为全局变量，在函数内声明的为局部变量</a:t>
            </a:r>
            <a:r>
              <a:rPr lang="en-US" altLang="zh-CN" dirty="0"/>
              <a:t>/</a:t>
            </a:r>
            <a:r>
              <a:rPr lang="zh-CN" altLang="en-US" dirty="0"/>
              <a:t>常量</a:t>
            </a:r>
            <a:endParaRPr lang="en-US" dirty="0"/>
          </a:p>
        </p:txBody>
      </p:sp>
      <p:sp>
        <p:nvSpPr>
          <p:cNvPr id="4" name="标题 3"/>
          <p:cNvSpPr>
            <a:spLocks noGrp="1"/>
          </p:cNvSpPr>
          <p:nvPr>
            <p:ph type="title"/>
          </p:nvPr>
        </p:nvSpPr>
        <p:spPr/>
        <p:txBody>
          <a:bodyPr/>
          <a:lstStyle/>
          <a:p>
            <a:r>
              <a:rPr lang="zh-CN" altLang="en-US" dirty="0">
                <a:latin typeface="宋体" panose="02010600030101010101" pitchFamily="2" charset="-122"/>
              </a:rPr>
              <a:t>语言解析器实验介绍</a:t>
            </a:r>
            <a:endParaRPr lang="en-US" dirty="0"/>
          </a:p>
        </p:txBody>
      </p:sp>
      <p:sp>
        <p:nvSpPr>
          <p:cNvPr id="6" name="文本框 5">
            <a:extLst>
              <a:ext uri="{FF2B5EF4-FFF2-40B4-BE49-F238E27FC236}">
                <a16:creationId xmlns:a16="http://schemas.microsoft.com/office/drawing/2014/main" id="{A0E5382D-E282-4EE0-AA41-A9ECF8781D36}"/>
              </a:ext>
            </a:extLst>
          </p:cNvPr>
          <p:cNvSpPr txBox="1"/>
          <p:nvPr/>
        </p:nvSpPr>
        <p:spPr>
          <a:xfrm>
            <a:off x="445166" y="4178030"/>
            <a:ext cx="11130748" cy="707886"/>
          </a:xfrm>
          <a:prstGeom prst="rect">
            <a:avLst/>
          </a:prstGeom>
          <a:noFill/>
        </p:spPr>
        <p:txBody>
          <a:bodyPr wrap="square">
            <a:spAutoFit/>
          </a:bodyPr>
          <a:lstStyle/>
          <a:p>
            <a:r>
              <a:rPr lang="zh-CN" altLang="en-US" sz="2000" b="0" dirty="0">
                <a:effectLst/>
                <a:latin typeface="Consolas" panose="020B0609020204030204" pitchFamily="49" charset="0"/>
              </a:rPr>
              <a:t>声明	</a:t>
            </a:r>
            <a:r>
              <a:rPr lang="en-US" altLang="zh-CN" sz="2000" b="0" dirty="0">
                <a:effectLst/>
                <a:latin typeface="Consolas" panose="020B0609020204030204" pitchFamily="49" charset="0"/>
              </a:rPr>
              <a:t>declaration	→	var-declaration | fun-declaration</a:t>
            </a:r>
          </a:p>
          <a:p>
            <a:r>
              <a:rPr lang="zh-CN" altLang="en-US" sz="2000" b="0" dirty="0">
                <a:effectLst/>
                <a:latin typeface="Consolas" panose="020B0609020204030204" pitchFamily="49" charset="0"/>
              </a:rPr>
              <a:t>变量定义	</a:t>
            </a:r>
            <a:r>
              <a:rPr lang="en-US" altLang="zh-CN" sz="2000" b="0" dirty="0">
                <a:effectLst/>
                <a:latin typeface="Consolas" panose="020B0609020204030204" pitchFamily="49" charset="0"/>
              </a:rPr>
              <a:t>var-declaration → type-specifier ID; | type-specifier ID[INTEGER];</a:t>
            </a:r>
          </a:p>
        </p:txBody>
      </p:sp>
    </p:spTree>
    <p:extLst>
      <p:ext uri="{BB962C8B-B14F-4D97-AF65-F5344CB8AC3E}">
        <p14:creationId xmlns:p14="http://schemas.microsoft.com/office/powerpoint/2010/main" val="39461204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r>
              <a:rPr lang="zh-CN" altLang="en-US" sz="2800" dirty="0"/>
              <a:t>语句</a:t>
            </a:r>
            <a:endParaRPr lang="en-US" altLang="zh-CN" sz="2800" dirty="0"/>
          </a:p>
          <a:p>
            <a:pPr lvl="1"/>
            <a:r>
              <a:rPr lang="zh-CN" altLang="en-US" dirty="0"/>
              <a:t>赋值语句、表达式语句（表达式可以为空</a:t>
            </a:r>
            <a:r>
              <a:rPr lang="en-US" altLang="zh-CN" dirty="0"/>
              <a:t>)</a:t>
            </a:r>
            <a:r>
              <a:rPr lang="zh-CN" altLang="en-US" dirty="0"/>
              <a:t>、语句块、</a:t>
            </a:r>
            <a:r>
              <a:rPr lang="en-US" altLang="zh-CN" dirty="0"/>
              <a:t>if</a:t>
            </a:r>
            <a:r>
              <a:rPr lang="zh-CN" altLang="en-US" dirty="0"/>
              <a:t>语句、</a:t>
            </a:r>
            <a:r>
              <a:rPr lang="en-US" altLang="zh-CN" dirty="0"/>
              <a:t>while</a:t>
            </a:r>
            <a:r>
              <a:rPr lang="zh-CN" altLang="en-US" dirty="0"/>
              <a:t>语句、</a:t>
            </a:r>
            <a:r>
              <a:rPr lang="en-US" altLang="zh-CN" dirty="0"/>
              <a:t>return</a:t>
            </a:r>
            <a:r>
              <a:rPr lang="zh-CN" altLang="en-US" dirty="0"/>
              <a:t>语句</a:t>
            </a:r>
            <a:endParaRPr lang="en-US" altLang="zh-CN" dirty="0"/>
          </a:p>
          <a:p>
            <a:pPr lvl="1"/>
            <a:r>
              <a:rPr lang="zh-CN" altLang="en-US" dirty="0"/>
              <a:t>语句块中可以包含若干变量声明和语句</a:t>
            </a:r>
            <a:endParaRPr lang="en-US" dirty="0"/>
          </a:p>
        </p:txBody>
      </p:sp>
      <p:sp>
        <p:nvSpPr>
          <p:cNvPr id="4" name="标题 3"/>
          <p:cNvSpPr>
            <a:spLocks noGrp="1"/>
          </p:cNvSpPr>
          <p:nvPr>
            <p:ph type="title"/>
          </p:nvPr>
        </p:nvSpPr>
        <p:spPr/>
        <p:txBody>
          <a:bodyPr/>
          <a:lstStyle/>
          <a:p>
            <a:r>
              <a:rPr lang="zh-CN" altLang="en-US" dirty="0">
                <a:latin typeface="宋体" panose="02010600030101010101" pitchFamily="2" charset="-122"/>
              </a:rPr>
              <a:t>语言解析器实验介绍</a:t>
            </a:r>
            <a:endParaRPr lang="en-US" dirty="0"/>
          </a:p>
        </p:txBody>
      </p:sp>
      <p:sp>
        <p:nvSpPr>
          <p:cNvPr id="6" name="文本框 5">
            <a:extLst>
              <a:ext uri="{FF2B5EF4-FFF2-40B4-BE49-F238E27FC236}">
                <a16:creationId xmlns:a16="http://schemas.microsoft.com/office/drawing/2014/main" id="{A0E5382D-E282-4EE0-AA41-A9ECF8781D36}"/>
              </a:ext>
            </a:extLst>
          </p:cNvPr>
          <p:cNvSpPr txBox="1"/>
          <p:nvPr/>
        </p:nvSpPr>
        <p:spPr>
          <a:xfrm>
            <a:off x="678630" y="3315470"/>
            <a:ext cx="11513370" cy="3477875"/>
          </a:xfrm>
          <a:prstGeom prst="rect">
            <a:avLst/>
          </a:prstGeom>
          <a:noFill/>
        </p:spPr>
        <p:txBody>
          <a:bodyPr wrap="square">
            <a:spAutoFit/>
          </a:bodyPr>
          <a:lstStyle/>
          <a:p>
            <a:r>
              <a:rPr lang="zh-CN" altLang="en-US" sz="2000" b="0" dirty="0">
                <a:effectLst/>
                <a:latin typeface="Consolas" panose="020B0609020204030204" pitchFamily="49" charset="0"/>
              </a:rPr>
              <a:t>语句块	</a:t>
            </a:r>
            <a:r>
              <a:rPr lang="en-US" altLang="zh-CN" sz="2000" b="0" dirty="0">
                <a:effectLst/>
                <a:latin typeface="Consolas" panose="020B0609020204030204" pitchFamily="49" charset="0"/>
              </a:rPr>
              <a:t>statement-list	→	statement-list statement | </a:t>
            </a:r>
            <a:r>
              <a:rPr lang="el-GR" altLang="zh-CN" sz="2000" b="0" dirty="0">
                <a:effectLst/>
                <a:latin typeface="Consolas" panose="020B0609020204030204" pitchFamily="49" charset="0"/>
              </a:rPr>
              <a:t>ε</a:t>
            </a:r>
          </a:p>
          <a:p>
            <a:r>
              <a:rPr lang="zh-CN" altLang="en-US" sz="2000" b="0" dirty="0">
                <a:effectLst/>
                <a:latin typeface="Consolas" panose="020B0609020204030204" pitchFamily="49" charset="0"/>
              </a:rPr>
              <a:t>语句	</a:t>
            </a:r>
            <a:r>
              <a:rPr lang="en-US" altLang="zh-CN" sz="2000" b="0" dirty="0">
                <a:effectLst/>
                <a:latin typeface="Consolas" panose="020B0609020204030204" pitchFamily="49" charset="0"/>
              </a:rPr>
              <a:t>statement	→	expression-</a:t>
            </a:r>
            <a:r>
              <a:rPr lang="en-US" altLang="zh-CN" sz="2000" b="0" dirty="0" err="1">
                <a:effectLst/>
                <a:latin typeface="Consolas" panose="020B0609020204030204" pitchFamily="49" charset="0"/>
              </a:rPr>
              <a:t>stmt</a:t>
            </a:r>
            <a:endParaRPr lang="en-US" altLang="zh-CN" sz="2000" b="0" dirty="0">
              <a:effectLst/>
              <a:latin typeface="Consolas" panose="020B0609020204030204" pitchFamily="49" charset="0"/>
            </a:endParaRPr>
          </a:p>
          <a:p>
            <a:r>
              <a:rPr lang="en-US" altLang="zh-CN" sz="2000" b="0" dirty="0">
                <a:effectLst/>
                <a:latin typeface="Consolas" panose="020B0609020204030204" pitchFamily="49" charset="0"/>
              </a:rPr>
              <a:t>				| compound-</a:t>
            </a:r>
            <a:r>
              <a:rPr lang="en-US" altLang="zh-CN" sz="2000" b="0" dirty="0" err="1">
                <a:effectLst/>
                <a:latin typeface="Consolas" panose="020B0609020204030204" pitchFamily="49" charset="0"/>
              </a:rPr>
              <a:t>stmt</a:t>
            </a:r>
            <a:endParaRPr lang="en-US" altLang="zh-CN" sz="2000" b="0" dirty="0">
              <a:effectLst/>
              <a:latin typeface="Consolas" panose="020B0609020204030204" pitchFamily="49" charset="0"/>
            </a:endParaRPr>
          </a:p>
          <a:p>
            <a:r>
              <a:rPr lang="en-US" altLang="zh-CN" sz="2000" b="0" dirty="0">
                <a:effectLst/>
                <a:latin typeface="Consolas" panose="020B0609020204030204" pitchFamily="49" charset="0"/>
              </a:rPr>
              <a:t>				| selection-</a:t>
            </a:r>
            <a:r>
              <a:rPr lang="en-US" altLang="zh-CN" sz="2000" b="0" dirty="0" err="1">
                <a:effectLst/>
                <a:latin typeface="Consolas" panose="020B0609020204030204" pitchFamily="49" charset="0"/>
              </a:rPr>
              <a:t>stmt</a:t>
            </a:r>
            <a:endParaRPr lang="en-US" altLang="zh-CN" sz="2000" b="0" dirty="0">
              <a:effectLst/>
              <a:latin typeface="Consolas" panose="020B0609020204030204" pitchFamily="49" charset="0"/>
            </a:endParaRPr>
          </a:p>
          <a:p>
            <a:r>
              <a:rPr lang="en-US" altLang="zh-CN" sz="2000" b="0" dirty="0">
                <a:effectLst/>
                <a:latin typeface="Consolas" panose="020B0609020204030204" pitchFamily="49" charset="0"/>
              </a:rPr>
              <a:t>				| iteration-</a:t>
            </a:r>
            <a:r>
              <a:rPr lang="en-US" altLang="zh-CN" sz="2000" b="0" dirty="0" err="1">
                <a:effectLst/>
                <a:latin typeface="Consolas" panose="020B0609020204030204" pitchFamily="49" charset="0"/>
              </a:rPr>
              <a:t>stmt</a:t>
            </a:r>
            <a:endParaRPr lang="en-US" altLang="zh-CN" sz="2000" b="0" dirty="0">
              <a:effectLst/>
              <a:latin typeface="Consolas" panose="020B0609020204030204" pitchFamily="49" charset="0"/>
            </a:endParaRPr>
          </a:p>
          <a:p>
            <a:r>
              <a:rPr lang="en-US" altLang="zh-CN" sz="2000" b="0" dirty="0">
                <a:effectLst/>
                <a:latin typeface="Consolas" panose="020B0609020204030204" pitchFamily="49" charset="0"/>
              </a:rPr>
              <a:t>				| return-</a:t>
            </a:r>
            <a:r>
              <a:rPr lang="en-US" altLang="zh-CN" sz="2000" b="0" dirty="0" err="1">
                <a:effectLst/>
                <a:latin typeface="Consolas" panose="020B0609020204030204" pitchFamily="49" charset="0"/>
              </a:rPr>
              <a:t>stmt</a:t>
            </a:r>
            <a:endParaRPr lang="en-US" altLang="zh-CN" sz="2000" b="0" dirty="0">
              <a:effectLst/>
              <a:latin typeface="Consolas" panose="020B0609020204030204" pitchFamily="49" charset="0"/>
            </a:endParaRPr>
          </a:p>
          <a:p>
            <a:r>
              <a:rPr lang="zh-CN" altLang="en-US" sz="2000" b="0" dirty="0">
                <a:effectLst/>
                <a:latin typeface="Consolas" panose="020B0609020204030204" pitchFamily="49" charset="0"/>
              </a:rPr>
              <a:t>表达式语句块	</a:t>
            </a:r>
            <a:r>
              <a:rPr lang="en-US" altLang="zh-CN" sz="2000" b="0" dirty="0">
                <a:effectLst/>
                <a:latin typeface="Consolas" panose="020B0609020204030204" pitchFamily="49" charset="0"/>
              </a:rPr>
              <a:t>expression-</a:t>
            </a:r>
            <a:r>
              <a:rPr lang="en-US" altLang="zh-CN" sz="2000" b="0" dirty="0" err="1">
                <a:effectLst/>
                <a:latin typeface="Consolas" panose="020B0609020204030204" pitchFamily="49" charset="0"/>
              </a:rPr>
              <a:t>stmt</a:t>
            </a:r>
            <a:r>
              <a:rPr lang="en-US" altLang="zh-CN" sz="2000" b="0" dirty="0">
                <a:effectLst/>
                <a:latin typeface="Consolas" panose="020B0609020204030204" pitchFamily="49" charset="0"/>
              </a:rPr>
              <a:t>	→	expression; | ;</a:t>
            </a:r>
          </a:p>
          <a:p>
            <a:r>
              <a:rPr lang="zh-CN" altLang="en-US" sz="2000" b="0" dirty="0">
                <a:effectLst/>
                <a:latin typeface="Consolas" panose="020B0609020204030204" pitchFamily="49" charset="0"/>
              </a:rPr>
              <a:t>判断语句块	</a:t>
            </a:r>
            <a:r>
              <a:rPr lang="en-US" altLang="zh-CN" sz="2000" b="0" dirty="0">
                <a:effectLst/>
                <a:latin typeface="Consolas" panose="020B0609020204030204" pitchFamily="49" charset="0"/>
              </a:rPr>
              <a:t>selection-</a:t>
            </a:r>
            <a:r>
              <a:rPr lang="en-US" altLang="zh-CN" sz="2000" b="0" dirty="0" err="1">
                <a:effectLst/>
                <a:latin typeface="Consolas" panose="020B0609020204030204" pitchFamily="49" charset="0"/>
              </a:rPr>
              <a:t>stmt</a:t>
            </a:r>
            <a:r>
              <a:rPr lang="en-US" altLang="zh-CN" sz="2000" b="0" dirty="0">
                <a:effectLst/>
                <a:latin typeface="Consolas" panose="020B0609020204030204" pitchFamily="49" charset="0"/>
              </a:rPr>
              <a:t>	→	if(expression) statement</a:t>
            </a:r>
          </a:p>
          <a:p>
            <a:r>
              <a:rPr lang="en-US" altLang="zh-CN" sz="2000" b="0" dirty="0">
                <a:effectLst/>
                <a:latin typeface="Consolas" panose="020B0609020204030204" pitchFamily="49" charset="0"/>
              </a:rPr>
              <a:t>						| if(expression) statement else statement</a:t>
            </a:r>
          </a:p>
          <a:p>
            <a:r>
              <a:rPr lang="zh-CN" altLang="en-US" sz="2000" b="0" dirty="0">
                <a:effectLst/>
                <a:latin typeface="Consolas" panose="020B0609020204030204" pitchFamily="49" charset="0"/>
              </a:rPr>
              <a:t>循环语句块	</a:t>
            </a:r>
            <a:r>
              <a:rPr lang="en-US" altLang="zh-CN" sz="2000" b="0" dirty="0">
                <a:effectLst/>
                <a:latin typeface="Consolas" panose="020B0609020204030204" pitchFamily="49" charset="0"/>
              </a:rPr>
              <a:t>iteration-</a:t>
            </a:r>
            <a:r>
              <a:rPr lang="en-US" altLang="zh-CN" sz="2000" b="0" dirty="0" err="1">
                <a:effectLst/>
                <a:latin typeface="Consolas" panose="020B0609020204030204" pitchFamily="49" charset="0"/>
              </a:rPr>
              <a:t>stmt</a:t>
            </a:r>
            <a:r>
              <a:rPr lang="en-US" altLang="zh-CN" sz="2000" b="0" dirty="0">
                <a:effectLst/>
                <a:latin typeface="Consolas" panose="020B0609020204030204" pitchFamily="49" charset="0"/>
              </a:rPr>
              <a:t>	→	while(expression) statement;</a:t>
            </a:r>
          </a:p>
          <a:p>
            <a:r>
              <a:rPr lang="zh-CN" altLang="en-US" sz="2000" b="0" dirty="0">
                <a:effectLst/>
                <a:latin typeface="Consolas" panose="020B0609020204030204" pitchFamily="49" charset="0"/>
              </a:rPr>
              <a:t>返回语句	</a:t>
            </a:r>
            <a:r>
              <a:rPr lang="en-US" altLang="zh-CN" sz="2000" b="0" dirty="0">
                <a:effectLst/>
                <a:latin typeface="Consolas" panose="020B0609020204030204" pitchFamily="49" charset="0"/>
              </a:rPr>
              <a:t>return-</a:t>
            </a:r>
            <a:r>
              <a:rPr lang="en-US" altLang="zh-CN" sz="2000" b="0" dirty="0" err="1">
                <a:effectLst/>
                <a:latin typeface="Consolas" panose="020B0609020204030204" pitchFamily="49" charset="0"/>
              </a:rPr>
              <a:t>stmt</a:t>
            </a:r>
            <a:r>
              <a:rPr lang="en-US" altLang="zh-CN" sz="2000" b="0" dirty="0">
                <a:effectLst/>
                <a:latin typeface="Consolas" panose="020B0609020204030204" pitchFamily="49" charset="0"/>
              </a:rPr>
              <a:t>	→	return; | return expression;</a:t>
            </a:r>
          </a:p>
        </p:txBody>
      </p:sp>
    </p:spTree>
    <p:extLst>
      <p:ext uri="{BB962C8B-B14F-4D97-AF65-F5344CB8AC3E}">
        <p14:creationId xmlns:p14="http://schemas.microsoft.com/office/powerpoint/2010/main" val="31909332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a:xfrm>
            <a:off x="190004" y="1052944"/>
            <a:ext cx="11872293" cy="5229103"/>
          </a:xfrm>
        </p:spPr>
        <p:txBody>
          <a:bodyPr>
            <a:normAutofit/>
          </a:bodyPr>
          <a:lstStyle/>
          <a:p>
            <a:r>
              <a:rPr lang="zh-CN" altLang="en-US" sz="2800" dirty="0"/>
              <a:t>表达式</a:t>
            </a:r>
            <a:endParaRPr lang="en-US" altLang="zh-CN" sz="2800" dirty="0"/>
          </a:p>
          <a:p>
            <a:pPr lvl="1"/>
            <a:r>
              <a:rPr lang="zh-CN" altLang="en-US" dirty="0"/>
              <a:t>基本的算术运算（</a:t>
            </a:r>
            <a:r>
              <a:rPr lang="en-US" altLang="zh-CN" dirty="0"/>
              <a:t>+</a:t>
            </a:r>
            <a:r>
              <a:rPr lang="zh-CN" altLang="en-US" dirty="0"/>
              <a:t>、</a:t>
            </a:r>
            <a:r>
              <a:rPr lang="en-US" altLang="zh-CN" dirty="0"/>
              <a:t>-</a:t>
            </a:r>
            <a:r>
              <a:rPr lang="zh-CN" altLang="en-US" dirty="0"/>
              <a:t>、*、</a:t>
            </a:r>
            <a:r>
              <a:rPr lang="en-US" altLang="zh-CN" dirty="0"/>
              <a:t>/</a:t>
            </a:r>
            <a:r>
              <a:rPr lang="zh-CN" altLang="en-US" dirty="0"/>
              <a:t>、</a:t>
            </a:r>
            <a:r>
              <a:rPr lang="en-US" altLang="zh-CN" dirty="0"/>
              <a:t>%</a:t>
            </a:r>
            <a:r>
              <a:rPr lang="zh-CN" altLang="en-US" dirty="0"/>
              <a:t>）、关系运算（</a:t>
            </a:r>
            <a:r>
              <a:rPr lang="en-US" altLang="zh-CN" dirty="0"/>
              <a:t>==</a:t>
            </a:r>
            <a:r>
              <a:rPr lang="zh-CN" altLang="en-US" dirty="0"/>
              <a:t>、</a:t>
            </a:r>
            <a:r>
              <a:rPr lang="en-US" altLang="zh-CN" dirty="0"/>
              <a:t>!=</a:t>
            </a:r>
            <a:r>
              <a:rPr lang="zh-CN" altLang="en-US" dirty="0"/>
              <a:t>、</a:t>
            </a:r>
            <a:r>
              <a:rPr lang="en-US" altLang="zh-CN" dirty="0"/>
              <a:t>&lt;</a:t>
            </a:r>
            <a:r>
              <a:rPr lang="zh-CN" altLang="en-US" dirty="0"/>
              <a:t>、</a:t>
            </a:r>
            <a:r>
              <a:rPr lang="en-US" altLang="zh-CN" dirty="0"/>
              <a:t>&gt;</a:t>
            </a:r>
            <a:r>
              <a:rPr lang="zh-CN" altLang="en-US" dirty="0"/>
              <a:t>、</a:t>
            </a:r>
            <a:r>
              <a:rPr lang="en-US" altLang="zh-CN" dirty="0"/>
              <a:t>&lt;=</a:t>
            </a:r>
            <a:r>
              <a:rPr lang="zh-CN" altLang="en-US" dirty="0"/>
              <a:t>、</a:t>
            </a:r>
            <a:r>
              <a:rPr lang="en-US" altLang="zh-CN" dirty="0"/>
              <a:t>&gt;=</a:t>
            </a:r>
            <a:r>
              <a:rPr lang="zh-CN" altLang="en-US" dirty="0"/>
              <a:t>）</a:t>
            </a:r>
            <a:endParaRPr lang="en-US" altLang="zh-CN" dirty="0"/>
          </a:p>
          <a:p>
            <a:pPr lvl="1"/>
            <a:r>
              <a:rPr lang="zh-CN" altLang="en-US" dirty="0"/>
              <a:t>非</a:t>
            </a:r>
            <a:r>
              <a:rPr lang="en-US" altLang="zh-CN" dirty="0"/>
              <a:t>0</a:t>
            </a:r>
            <a:r>
              <a:rPr lang="zh-CN" altLang="en-US" dirty="0"/>
              <a:t>表示真、</a:t>
            </a:r>
            <a:r>
              <a:rPr lang="en-US" altLang="zh-CN" dirty="0"/>
              <a:t>0</a:t>
            </a:r>
            <a:r>
              <a:rPr lang="zh-CN" altLang="en-US" dirty="0"/>
              <a:t>表示假，关系或逻辑运算的结果用</a:t>
            </a:r>
            <a:r>
              <a:rPr lang="en-US" altLang="zh-CN" dirty="0"/>
              <a:t>1</a:t>
            </a:r>
            <a:r>
              <a:rPr lang="zh-CN" altLang="en-US" dirty="0"/>
              <a:t>表示真、</a:t>
            </a:r>
            <a:r>
              <a:rPr lang="en-US" altLang="zh-CN" dirty="0"/>
              <a:t>0</a:t>
            </a:r>
            <a:r>
              <a:rPr lang="zh-CN" altLang="en-US" dirty="0"/>
              <a:t>表示假</a:t>
            </a:r>
            <a:endParaRPr lang="en-US" altLang="zh-CN" dirty="0"/>
          </a:p>
        </p:txBody>
      </p:sp>
      <p:sp>
        <p:nvSpPr>
          <p:cNvPr id="4" name="标题 3"/>
          <p:cNvSpPr>
            <a:spLocks noGrp="1"/>
          </p:cNvSpPr>
          <p:nvPr>
            <p:ph type="title"/>
          </p:nvPr>
        </p:nvSpPr>
        <p:spPr/>
        <p:txBody>
          <a:bodyPr/>
          <a:lstStyle/>
          <a:p>
            <a:r>
              <a:rPr lang="zh-CN" altLang="en-US" dirty="0">
                <a:latin typeface="宋体" panose="02010600030101010101" pitchFamily="2" charset="-122"/>
              </a:rPr>
              <a:t>语言解析器实验介绍</a:t>
            </a:r>
            <a:endParaRPr lang="en-US" dirty="0"/>
          </a:p>
        </p:txBody>
      </p:sp>
      <p:sp>
        <p:nvSpPr>
          <p:cNvPr id="6" name="文本框 5">
            <a:extLst>
              <a:ext uri="{FF2B5EF4-FFF2-40B4-BE49-F238E27FC236}">
                <a16:creationId xmlns:a16="http://schemas.microsoft.com/office/drawing/2014/main" id="{A0E5382D-E282-4EE0-AA41-A9ECF8781D36}"/>
              </a:ext>
            </a:extLst>
          </p:cNvPr>
          <p:cNvSpPr txBox="1"/>
          <p:nvPr/>
        </p:nvSpPr>
        <p:spPr>
          <a:xfrm>
            <a:off x="678630" y="4099065"/>
            <a:ext cx="11513370" cy="1631216"/>
          </a:xfrm>
          <a:prstGeom prst="rect">
            <a:avLst/>
          </a:prstGeom>
          <a:noFill/>
        </p:spPr>
        <p:txBody>
          <a:bodyPr wrap="square">
            <a:spAutoFit/>
          </a:bodyPr>
          <a:lstStyle/>
          <a:p>
            <a:r>
              <a:rPr lang="zh-CN" altLang="en-US" sz="2000" b="0" dirty="0">
                <a:effectLst/>
                <a:latin typeface="Consolas" panose="020B0609020204030204" pitchFamily="49" charset="0"/>
              </a:rPr>
              <a:t>关系运算符	</a:t>
            </a:r>
            <a:r>
              <a:rPr lang="en-US" altLang="zh-CN" sz="2000" b="0" dirty="0" err="1">
                <a:effectLst/>
                <a:latin typeface="Consolas" panose="020B0609020204030204" pitchFamily="49" charset="0"/>
              </a:rPr>
              <a:t>relop</a:t>
            </a:r>
            <a:r>
              <a:rPr lang="en-US" altLang="zh-CN" sz="2000" b="0" dirty="0">
                <a:effectLst/>
                <a:latin typeface="Consolas" panose="020B0609020204030204" pitchFamily="49" charset="0"/>
              </a:rPr>
              <a:t>	→	&lt;= | &lt; | &gt; | &gt;= | == | !=</a:t>
            </a:r>
          </a:p>
          <a:p>
            <a:r>
              <a:rPr lang="zh-CN" altLang="en-US" sz="2000" b="0" dirty="0">
                <a:effectLst/>
                <a:latin typeface="Consolas" panose="020B0609020204030204" pitchFamily="49" charset="0"/>
              </a:rPr>
              <a:t>加减运算式	</a:t>
            </a:r>
            <a:r>
              <a:rPr lang="en-US" altLang="zh-CN" sz="2000" b="0" dirty="0">
                <a:effectLst/>
                <a:latin typeface="Consolas" panose="020B0609020204030204" pitchFamily="49" charset="0"/>
              </a:rPr>
              <a:t>additive-expression	→	additive-expression </a:t>
            </a:r>
            <a:r>
              <a:rPr lang="en-US" altLang="zh-CN" sz="2000" b="0" dirty="0" err="1">
                <a:effectLst/>
                <a:latin typeface="Consolas" panose="020B0609020204030204" pitchFamily="49" charset="0"/>
              </a:rPr>
              <a:t>addop</a:t>
            </a:r>
            <a:r>
              <a:rPr lang="en-US" altLang="zh-CN" sz="2000" b="0" dirty="0">
                <a:effectLst/>
                <a:latin typeface="Consolas" panose="020B0609020204030204" pitchFamily="49" charset="0"/>
              </a:rPr>
              <a:t> term | term</a:t>
            </a:r>
          </a:p>
          <a:p>
            <a:r>
              <a:rPr lang="zh-CN" altLang="en-US" sz="2000" b="0" dirty="0">
                <a:effectLst/>
                <a:latin typeface="Consolas" panose="020B0609020204030204" pitchFamily="49" charset="0"/>
              </a:rPr>
              <a:t>加减运算符	</a:t>
            </a:r>
            <a:r>
              <a:rPr lang="en-US" altLang="zh-CN" sz="2000" b="0" dirty="0" err="1">
                <a:effectLst/>
                <a:latin typeface="Consolas" panose="020B0609020204030204" pitchFamily="49" charset="0"/>
              </a:rPr>
              <a:t>addop</a:t>
            </a:r>
            <a:r>
              <a:rPr lang="en-US" altLang="zh-CN" sz="2000" b="0" dirty="0">
                <a:effectLst/>
                <a:latin typeface="Consolas" panose="020B0609020204030204" pitchFamily="49" charset="0"/>
              </a:rPr>
              <a:t>	→	+ | -</a:t>
            </a:r>
          </a:p>
          <a:p>
            <a:r>
              <a:rPr lang="zh-CN" altLang="en-US" sz="2000" b="0" dirty="0">
                <a:effectLst/>
                <a:latin typeface="Consolas" panose="020B0609020204030204" pitchFamily="49" charset="0"/>
              </a:rPr>
              <a:t>乘除运算式	</a:t>
            </a:r>
            <a:r>
              <a:rPr lang="en-US" altLang="zh-CN" sz="2000" b="0" dirty="0">
                <a:effectLst/>
                <a:latin typeface="Consolas" panose="020B0609020204030204" pitchFamily="49" charset="0"/>
              </a:rPr>
              <a:t>term	→	term </a:t>
            </a:r>
            <a:r>
              <a:rPr lang="en-US" altLang="zh-CN" sz="2000" b="0" dirty="0" err="1">
                <a:effectLst/>
                <a:latin typeface="Consolas" panose="020B0609020204030204" pitchFamily="49" charset="0"/>
              </a:rPr>
              <a:t>mulop</a:t>
            </a:r>
            <a:r>
              <a:rPr lang="en-US" altLang="zh-CN" sz="2000" b="0" dirty="0">
                <a:effectLst/>
                <a:latin typeface="Consolas" panose="020B0609020204030204" pitchFamily="49" charset="0"/>
              </a:rPr>
              <a:t> factor | factor</a:t>
            </a:r>
          </a:p>
          <a:p>
            <a:r>
              <a:rPr lang="zh-CN" altLang="en-US" sz="2000" b="0" dirty="0">
                <a:effectLst/>
                <a:latin typeface="Consolas" panose="020B0609020204030204" pitchFamily="49" charset="0"/>
              </a:rPr>
              <a:t>乘除运算符	</a:t>
            </a:r>
            <a:r>
              <a:rPr lang="en-US" altLang="zh-CN" sz="2000" b="0" dirty="0" err="1">
                <a:effectLst/>
                <a:latin typeface="Consolas" panose="020B0609020204030204" pitchFamily="49" charset="0"/>
              </a:rPr>
              <a:t>mulop</a:t>
            </a:r>
            <a:r>
              <a:rPr lang="en-US" altLang="zh-CN" sz="2000" b="0" dirty="0">
                <a:effectLst/>
                <a:latin typeface="Consolas" panose="020B0609020204030204" pitchFamily="49" charset="0"/>
              </a:rPr>
              <a:t>	→	* | /</a:t>
            </a:r>
          </a:p>
        </p:txBody>
      </p:sp>
    </p:spTree>
    <p:extLst>
      <p:ext uri="{BB962C8B-B14F-4D97-AF65-F5344CB8AC3E}">
        <p14:creationId xmlns:p14="http://schemas.microsoft.com/office/powerpoint/2010/main" val="28590534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a:xfrm>
            <a:off x="190004" y="1052944"/>
            <a:ext cx="11872293" cy="5229103"/>
          </a:xfrm>
        </p:spPr>
        <p:txBody>
          <a:bodyPr>
            <a:normAutofit/>
          </a:bodyPr>
          <a:lstStyle/>
          <a:p>
            <a:r>
              <a:rPr lang="zh-CN" altLang="en-US" sz="2800" dirty="0"/>
              <a:t>标识符和整数</a:t>
            </a:r>
            <a:r>
              <a:rPr lang="en-US" altLang="zh-CN" sz="2800" dirty="0"/>
              <a:t>NUM</a:t>
            </a:r>
          </a:p>
          <a:p>
            <a:pPr lvl="1"/>
            <a:r>
              <a:rPr lang="zh-CN" altLang="en-US" dirty="0"/>
              <a:t>通过正则表达式定义</a:t>
            </a:r>
            <a:endParaRPr lang="en-US" altLang="zh-CN" dirty="0"/>
          </a:p>
        </p:txBody>
      </p:sp>
      <p:sp>
        <p:nvSpPr>
          <p:cNvPr id="4" name="标题 3"/>
          <p:cNvSpPr>
            <a:spLocks noGrp="1"/>
          </p:cNvSpPr>
          <p:nvPr>
            <p:ph type="title"/>
          </p:nvPr>
        </p:nvSpPr>
        <p:spPr/>
        <p:txBody>
          <a:bodyPr/>
          <a:lstStyle/>
          <a:p>
            <a:r>
              <a:rPr lang="zh-CN" altLang="en-US" dirty="0">
                <a:latin typeface="宋体" panose="02010600030101010101" pitchFamily="2" charset="-122"/>
              </a:rPr>
              <a:t>语言解析器实验介绍</a:t>
            </a:r>
            <a:endParaRPr lang="en-US" dirty="0"/>
          </a:p>
        </p:txBody>
      </p:sp>
      <p:sp>
        <p:nvSpPr>
          <p:cNvPr id="6" name="文本框 5">
            <a:extLst>
              <a:ext uri="{FF2B5EF4-FFF2-40B4-BE49-F238E27FC236}">
                <a16:creationId xmlns:a16="http://schemas.microsoft.com/office/drawing/2014/main" id="{A0E5382D-E282-4EE0-AA41-A9ECF8781D36}"/>
              </a:ext>
            </a:extLst>
          </p:cNvPr>
          <p:cNvSpPr txBox="1"/>
          <p:nvPr/>
        </p:nvSpPr>
        <p:spPr>
          <a:xfrm>
            <a:off x="3995762" y="2613392"/>
            <a:ext cx="5634621" cy="1631216"/>
          </a:xfrm>
          <a:prstGeom prst="rect">
            <a:avLst/>
          </a:prstGeom>
          <a:noFill/>
        </p:spPr>
        <p:txBody>
          <a:bodyPr wrap="square">
            <a:spAutoFit/>
          </a:bodyPr>
          <a:lstStyle/>
          <a:p>
            <a:r>
              <a:rPr lang="en-US" altLang="zh-CN" sz="2000" b="0" dirty="0">
                <a:effectLst/>
                <a:latin typeface="Consolas" panose="020B0609020204030204" pitchFamily="49" charset="0"/>
              </a:rPr>
              <a:t>letter = a|...|</a:t>
            </a:r>
            <a:r>
              <a:rPr lang="en-US" altLang="zh-CN" sz="2000" b="0" dirty="0" err="1">
                <a:effectLst/>
                <a:latin typeface="Consolas" panose="020B0609020204030204" pitchFamily="49" charset="0"/>
              </a:rPr>
              <a:t>z|A</a:t>
            </a:r>
            <a:r>
              <a:rPr lang="en-US" altLang="zh-CN" sz="2000" b="0" dirty="0">
                <a:effectLst/>
                <a:latin typeface="Consolas" panose="020B0609020204030204" pitchFamily="49" charset="0"/>
              </a:rPr>
              <a:t>|...|Z</a:t>
            </a:r>
          </a:p>
          <a:p>
            <a:r>
              <a:rPr lang="en-US" altLang="zh-CN" sz="2000" b="0" dirty="0">
                <a:effectLst/>
                <a:latin typeface="Consolas" panose="020B0609020204030204" pitchFamily="49" charset="0"/>
              </a:rPr>
              <a:t>digit = 0|...|9</a:t>
            </a:r>
          </a:p>
          <a:p>
            <a:r>
              <a:rPr lang="en-US" altLang="zh-CN" sz="2000" b="0" dirty="0">
                <a:effectLst/>
                <a:latin typeface="Consolas" panose="020B0609020204030204" pitchFamily="49" charset="0"/>
              </a:rPr>
              <a:t>ID = letter+</a:t>
            </a:r>
          </a:p>
          <a:p>
            <a:r>
              <a:rPr lang="en-US" altLang="zh-CN" sz="2000" b="0" dirty="0">
                <a:effectLst/>
                <a:latin typeface="Consolas" panose="020B0609020204030204" pitchFamily="49" charset="0"/>
              </a:rPr>
              <a:t>INTEGER = digit+</a:t>
            </a:r>
          </a:p>
          <a:p>
            <a:r>
              <a:rPr lang="en-US" altLang="zh-CN" sz="2000" b="0" dirty="0">
                <a:effectLst/>
                <a:latin typeface="Consolas" panose="020B0609020204030204" pitchFamily="49" charset="0"/>
              </a:rPr>
              <a:t>FLOAT = (digit+. | digit*.digit+)</a:t>
            </a:r>
          </a:p>
        </p:txBody>
      </p:sp>
    </p:spTree>
    <p:extLst>
      <p:ext uri="{BB962C8B-B14F-4D97-AF65-F5344CB8AC3E}">
        <p14:creationId xmlns:p14="http://schemas.microsoft.com/office/powerpoint/2010/main" val="42059131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a:xfrm>
            <a:off x="190004" y="1052944"/>
            <a:ext cx="11872293" cy="5229103"/>
          </a:xfrm>
        </p:spPr>
        <p:txBody>
          <a:bodyPr>
            <a:normAutofit/>
          </a:bodyPr>
          <a:lstStyle/>
          <a:p>
            <a:r>
              <a:rPr lang="zh-CN" altLang="en-US" sz="2800" dirty="0"/>
              <a:t>实验要求</a:t>
            </a:r>
            <a:endParaRPr lang="en-US" altLang="zh-CN" sz="2800" dirty="0"/>
          </a:p>
          <a:p>
            <a:pPr lvl="1"/>
            <a:r>
              <a:rPr lang="zh-CN" altLang="en-US" sz="2400" dirty="0"/>
              <a:t>完成词法分析器：补全 </a:t>
            </a:r>
            <a:r>
              <a:rPr lang="es-ES" altLang="zh-CN" sz="2400" dirty="0"/>
              <a:t>src/parser/lexical_analyzer.l</a:t>
            </a:r>
          </a:p>
          <a:p>
            <a:pPr lvl="1"/>
            <a:r>
              <a:rPr lang="zh-CN" altLang="en-US" sz="2400" dirty="0"/>
              <a:t>完成语法分析器：补全</a:t>
            </a:r>
            <a:r>
              <a:rPr lang="en-US" altLang="zh-CN" sz="2400" dirty="0"/>
              <a:t> </a:t>
            </a:r>
            <a:r>
              <a:rPr lang="en-US" altLang="zh-CN" sz="2400" dirty="0" err="1"/>
              <a:t>src</a:t>
            </a:r>
            <a:r>
              <a:rPr lang="en-US" altLang="zh-CN" sz="2400" dirty="0"/>
              <a:t>/parser/</a:t>
            </a:r>
            <a:r>
              <a:rPr lang="en-US" altLang="zh-CN" sz="2400" dirty="0" err="1"/>
              <a:t>syntax_analyzer.y</a:t>
            </a:r>
            <a:endParaRPr lang="en-US" altLang="zh-CN" sz="2400" dirty="0"/>
          </a:p>
          <a:p>
            <a:pPr lvl="1"/>
            <a:endParaRPr lang="en-US" altLang="zh-CN" dirty="0"/>
          </a:p>
        </p:txBody>
      </p:sp>
      <p:sp>
        <p:nvSpPr>
          <p:cNvPr id="4" name="标题 3"/>
          <p:cNvSpPr>
            <a:spLocks noGrp="1"/>
          </p:cNvSpPr>
          <p:nvPr>
            <p:ph type="title"/>
          </p:nvPr>
        </p:nvSpPr>
        <p:spPr/>
        <p:txBody>
          <a:bodyPr/>
          <a:lstStyle/>
          <a:p>
            <a:r>
              <a:rPr lang="zh-CN" altLang="en-US" dirty="0">
                <a:latin typeface="宋体" panose="02010600030101010101" pitchFamily="2" charset="-122"/>
              </a:rPr>
              <a:t>语言解析器实验介绍</a:t>
            </a:r>
            <a:endParaRPr lang="en-US" dirty="0"/>
          </a:p>
        </p:txBody>
      </p:sp>
      <p:grpSp>
        <p:nvGrpSpPr>
          <p:cNvPr id="7" name="组合 6">
            <a:extLst>
              <a:ext uri="{FF2B5EF4-FFF2-40B4-BE49-F238E27FC236}">
                <a16:creationId xmlns:a16="http://schemas.microsoft.com/office/drawing/2014/main" id="{A7769BC5-006B-4CA6-959C-FA39B9250827}"/>
              </a:ext>
            </a:extLst>
          </p:cNvPr>
          <p:cNvGrpSpPr/>
          <p:nvPr/>
        </p:nvGrpSpPr>
        <p:grpSpPr>
          <a:xfrm>
            <a:off x="3536918" y="2620285"/>
            <a:ext cx="5089590" cy="4241847"/>
            <a:chOff x="3536918" y="2573865"/>
            <a:chExt cx="5089590" cy="4241847"/>
          </a:xfrm>
        </p:grpSpPr>
        <p:graphicFrame>
          <p:nvGraphicFramePr>
            <p:cNvPr id="8" name="对象 7">
              <a:extLst>
                <a:ext uri="{FF2B5EF4-FFF2-40B4-BE49-F238E27FC236}">
                  <a16:creationId xmlns:a16="http://schemas.microsoft.com/office/drawing/2014/main" id="{0281E96D-19B9-4819-9D80-5ADCB60D274D}"/>
                </a:ext>
              </a:extLst>
            </p:cNvPr>
            <p:cNvGraphicFramePr>
              <a:graphicFrameLocks noChangeAspect="1"/>
            </p:cNvGraphicFramePr>
            <p:nvPr>
              <p:extLst>
                <p:ext uri="{D42A27DB-BD31-4B8C-83A1-F6EECF244321}">
                  <p14:modId xmlns:p14="http://schemas.microsoft.com/office/powerpoint/2010/main" val="3441101760"/>
                </p:ext>
              </p:extLst>
            </p:nvPr>
          </p:nvGraphicFramePr>
          <p:xfrm>
            <a:off x="3536918" y="2573865"/>
            <a:ext cx="5089590" cy="3944056"/>
          </p:xfrm>
          <a:graphic>
            <a:graphicData uri="http://schemas.openxmlformats.org/presentationml/2006/ole">
              <mc:AlternateContent xmlns:mc="http://schemas.openxmlformats.org/markup-compatibility/2006">
                <mc:Choice xmlns:v="urn:schemas-microsoft-com:vml" Requires="v">
                  <p:oleObj spid="_x0000_s12335" name="Document" r:id="rId4" imgW="5381321" imgH="4173630" progId="Word.Document.12">
                    <p:embed/>
                  </p:oleObj>
                </mc:Choice>
                <mc:Fallback>
                  <p:oleObj name="Document" r:id="rId4" imgW="5381321" imgH="4173630" progId="Word.Document.12">
                    <p:embed/>
                    <p:pic>
                      <p:nvPicPr>
                        <p:cNvPr id="12" name="对象 11">
                          <a:extLst>
                            <a:ext uri="{FF2B5EF4-FFF2-40B4-BE49-F238E27FC236}">
                              <a16:creationId xmlns:a16="http://schemas.microsoft.com/office/drawing/2014/main" id="{0C61C43F-C05C-D26F-4319-1BEB1D0E5D31}"/>
                            </a:ext>
                          </a:extLst>
                        </p:cNvPr>
                        <p:cNvPicPr/>
                        <p:nvPr/>
                      </p:nvPicPr>
                      <p:blipFill>
                        <a:blip r:embed="rId5"/>
                        <a:stretch>
                          <a:fillRect/>
                        </a:stretch>
                      </p:blipFill>
                      <p:spPr>
                        <a:xfrm>
                          <a:off x="3536918" y="2573865"/>
                          <a:ext cx="5089590" cy="3944056"/>
                        </a:xfrm>
                        <a:prstGeom prst="rect">
                          <a:avLst/>
                        </a:prstGeom>
                        <a:ln>
                          <a:solidFill>
                            <a:schemeClr val="tx1"/>
                          </a:solidFill>
                        </a:ln>
                      </p:spPr>
                    </p:pic>
                  </p:oleObj>
                </mc:Fallback>
              </mc:AlternateContent>
            </a:graphicData>
          </a:graphic>
        </p:graphicFrame>
        <p:sp>
          <p:nvSpPr>
            <p:cNvPr id="9" name="文本框 8">
              <a:extLst>
                <a:ext uri="{FF2B5EF4-FFF2-40B4-BE49-F238E27FC236}">
                  <a16:creationId xmlns:a16="http://schemas.microsoft.com/office/drawing/2014/main" id="{D3CB4368-621B-4474-B49A-E5A6CFF0D100}"/>
                </a:ext>
              </a:extLst>
            </p:cNvPr>
            <p:cNvSpPr txBox="1"/>
            <p:nvPr/>
          </p:nvSpPr>
          <p:spPr>
            <a:xfrm>
              <a:off x="5240777" y="6507935"/>
              <a:ext cx="1681871" cy="307777"/>
            </a:xfrm>
            <a:prstGeom prst="rect">
              <a:avLst/>
            </a:prstGeom>
            <a:noFill/>
          </p:spPr>
          <p:txBody>
            <a:bodyPr wrap="none" rtlCol="0">
              <a:spAutoFit/>
            </a:bodyPr>
            <a:lstStyle/>
            <a:p>
              <a:r>
                <a:rPr lang="en-US" altLang="zh-CN" sz="1400"/>
                <a:t>Lab1 </a:t>
              </a:r>
              <a:r>
                <a:rPr lang="zh-CN" altLang="en-US" sz="1400"/>
                <a:t>相关目录结构</a:t>
              </a:r>
            </a:p>
          </p:txBody>
        </p:sp>
      </p:grpSp>
    </p:spTree>
    <p:extLst>
      <p:ext uri="{BB962C8B-B14F-4D97-AF65-F5344CB8AC3E}">
        <p14:creationId xmlns:p14="http://schemas.microsoft.com/office/powerpoint/2010/main" val="1545112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latin typeface="微软雅黑" panose="020B0503020204020204" pitchFamily="34" charset="-122"/>
              </a:rPr>
              <a:t>Lab 3 LA64</a:t>
            </a:r>
            <a:r>
              <a:rPr lang="zh-CN" altLang="en-US" dirty="0">
                <a:latin typeface="微软雅黑" panose="020B0503020204020204" pitchFamily="34" charset="-122"/>
              </a:rPr>
              <a:t>代码生成</a:t>
            </a:r>
            <a:endParaRPr lang="en-US" dirty="0">
              <a:latin typeface="微软雅黑" panose="020B0503020204020204" pitchFamily="34" charset="-122"/>
            </a:endParaRPr>
          </a:p>
        </p:txBody>
      </p:sp>
      <p:sp>
        <p:nvSpPr>
          <p:cNvPr id="7" name="文本框 6">
            <a:extLst>
              <a:ext uri="{FF2B5EF4-FFF2-40B4-BE49-F238E27FC236}">
                <a16:creationId xmlns:a16="http://schemas.microsoft.com/office/drawing/2014/main" id="{FDAC4F33-FABE-4A44-90D6-774DD3E1D286}"/>
              </a:ext>
            </a:extLst>
          </p:cNvPr>
          <p:cNvSpPr txBox="1"/>
          <p:nvPr/>
        </p:nvSpPr>
        <p:spPr>
          <a:xfrm>
            <a:off x="892995" y="1957092"/>
            <a:ext cx="1396536" cy="1015663"/>
          </a:xfrm>
          <a:prstGeom prst="rect">
            <a:avLst/>
          </a:prstGeom>
          <a:noFill/>
        </p:spPr>
        <p:txBody>
          <a:bodyPr wrap="none" rtlCol="0">
            <a:spAutoFit/>
          </a:bodyPr>
          <a:lstStyle/>
          <a:p>
            <a:r>
              <a:rPr lang="en-US" altLang="zh-CN" sz="2000" dirty="0" err="1"/>
              <a:t>int</a:t>
            </a:r>
            <a:r>
              <a:rPr lang="en-US" altLang="zh-CN" sz="2000" dirty="0"/>
              <a:t> main() {</a:t>
            </a:r>
          </a:p>
          <a:p>
            <a:r>
              <a:rPr lang="en-US" altLang="zh-CN" sz="2000" dirty="0"/>
              <a:t>    return 0;</a:t>
            </a:r>
          </a:p>
          <a:p>
            <a:r>
              <a:rPr lang="en-US" altLang="zh-CN" sz="2000" dirty="0"/>
              <a:t>}</a:t>
            </a:r>
            <a:endParaRPr lang="en-US" sz="2000" dirty="0"/>
          </a:p>
        </p:txBody>
      </p:sp>
      <p:sp>
        <p:nvSpPr>
          <p:cNvPr id="8" name="文本框 7">
            <a:extLst>
              <a:ext uri="{FF2B5EF4-FFF2-40B4-BE49-F238E27FC236}">
                <a16:creationId xmlns:a16="http://schemas.microsoft.com/office/drawing/2014/main" id="{4CE29C23-2F22-404F-8841-2BA895C72B9D}"/>
              </a:ext>
            </a:extLst>
          </p:cNvPr>
          <p:cNvSpPr txBox="1"/>
          <p:nvPr/>
        </p:nvSpPr>
        <p:spPr>
          <a:xfrm>
            <a:off x="3481086" y="1871439"/>
            <a:ext cx="8236550" cy="3785652"/>
          </a:xfrm>
          <a:prstGeom prst="rect">
            <a:avLst/>
          </a:prstGeom>
          <a:noFill/>
        </p:spPr>
        <p:txBody>
          <a:bodyPr wrap="none" rtlCol="0">
            <a:spAutoFit/>
          </a:bodyPr>
          <a:lstStyle/>
          <a:p>
            <a:r>
              <a:rPr lang="en-US" altLang="zh-CN" sz="2000" dirty="0"/>
              <a:t>	.text			# </a:t>
            </a:r>
            <a:r>
              <a:rPr lang="zh-CN" altLang="en-US" sz="2000" dirty="0"/>
              <a:t>标记代码段</a:t>
            </a:r>
          </a:p>
          <a:p>
            <a:r>
              <a:rPr lang="zh-CN" altLang="en-US" sz="2000" dirty="0"/>
              <a:t>	</a:t>
            </a:r>
            <a:r>
              <a:rPr lang="en-US" altLang="zh-CN" sz="2000" dirty="0"/>
              <a:t>.</a:t>
            </a:r>
            <a:r>
              <a:rPr lang="en-US" altLang="zh-CN" sz="2000" dirty="0" err="1"/>
              <a:t>globl</a:t>
            </a:r>
            <a:r>
              <a:rPr lang="en-US" altLang="zh-CN" sz="2000" dirty="0"/>
              <a:t>	main		# </a:t>
            </a:r>
            <a:r>
              <a:rPr lang="zh-CN" altLang="en-US" sz="2000" dirty="0"/>
              <a:t>标记 </a:t>
            </a:r>
            <a:r>
              <a:rPr lang="en-US" altLang="zh-CN" sz="2000" dirty="0"/>
              <a:t>main </a:t>
            </a:r>
            <a:r>
              <a:rPr lang="zh-CN" altLang="en-US" sz="2000" dirty="0"/>
              <a:t>全局可见（必需）</a:t>
            </a:r>
          </a:p>
          <a:p>
            <a:r>
              <a:rPr lang="zh-CN" altLang="en-US" sz="2000" dirty="0"/>
              <a:t>	</a:t>
            </a:r>
            <a:r>
              <a:rPr lang="en-US" altLang="zh-CN" sz="2000" dirty="0"/>
              <a:t>.type	main, @function	# </a:t>
            </a:r>
            <a:r>
              <a:rPr lang="zh-CN" altLang="en-US" sz="2000" dirty="0"/>
              <a:t>标记 </a:t>
            </a:r>
            <a:r>
              <a:rPr lang="en-US" altLang="zh-CN" sz="2000" dirty="0"/>
              <a:t>main </a:t>
            </a:r>
            <a:r>
              <a:rPr lang="zh-CN" altLang="en-US" sz="2000" dirty="0"/>
              <a:t>是一个函数</a:t>
            </a:r>
          </a:p>
          <a:p>
            <a:r>
              <a:rPr lang="en-US" altLang="zh-CN" sz="2000" dirty="0"/>
              <a:t>main:				# </a:t>
            </a:r>
            <a:r>
              <a:rPr lang="zh-CN" altLang="en-US" sz="2000" dirty="0"/>
              <a:t>标记程序入口</a:t>
            </a:r>
          </a:p>
          <a:p>
            <a:r>
              <a:rPr lang="zh-CN" altLang="en-US" sz="2000" dirty="0"/>
              <a:t>	</a:t>
            </a:r>
            <a:r>
              <a:rPr lang="en-US" altLang="zh-CN" sz="2000" dirty="0" err="1"/>
              <a:t>addi.d</a:t>
            </a:r>
            <a:r>
              <a:rPr lang="en-US" altLang="zh-CN" sz="2000" dirty="0"/>
              <a:t>	$</a:t>
            </a:r>
            <a:r>
              <a:rPr lang="en-US" altLang="zh-CN" sz="2000" dirty="0" err="1"/>
              <a:t>sp</a:t>
            </a:r>
            <a:r>
              <a:rPr lang="en-US" altLang="zh-CN" sz="2000" dirty="0"/>
              <a:t>, $</a:t>
            </a:r>
            <a:r>
              <a:rPr lang="en-US" altLang="zh-CN" sz="2000" dirty="0" err="1"/>
              <a:t>sp</a:t>
            </a:r>
            <a:r>
              <a:rPr lang="en-US" altLang="zh-CN" sz="2000" dirty="0"/>
              <a:t>, -16	# </a:t>
            </a:r>
            <a:r>
              <a:rPr lang="zh-CN" altLang="en-US" sz="2000" dirty="0"/>
              <a:t>分配栈空间（必需）</a:t>
            </a:r>
            <a:r>
              <a:rPr lang="en-US" altLang="zh-CN" sz="2000" dirty="0"/>
              <a:t>,-16</a:t>
            </a:r>
            <a:r>
              <a:rPr lang="zh-CN" altLang="en-US" sz="2000" dirty="0"/>
              <a:t>为</a:t>
            </a:r>
            <a:r>
              <a:rPr lang="en-US" altLang="zh-CN" sz="2000" dirty="0"/>
              <a:t>16</a:t>
            </a:r>
            <a:r>
              <a:rPr lang="zh-CN" altLang="en-US" sz="2000" dirty="0"/>
              <a:t>字节</a:t>
            </a:r>
          </a:p>
          <a:p>
            <a:r>
              <a:rPr lang="zh-CN" altLang="en-US" sz="2000" dirty="0"/>
              <a:t>	</a:t>
            </a:r>
            <a:r>
              <a:rPr lang="en-US" altLang="zh-CN" sz="2000" dirty="0" err="1"/>
              <a:t>st.d</a:t>
            </a:r>
            <a:r>
              <a:rPr lang="en-US" altLang="zh-CN" sz="2000" dirty="0"/>
              <a:t>	$</a:t>
            </a:r>
            <a:r>
              <a:rPr lang="en-US" altLang="zh-CN" sz="2000" dirty="0" err="1"/>
              <a:t>ra</a:t>
            </a:r>
            <a:r>
              <a:rPr lang="en-US" altLang="zh-CN" sz="2000" dirty="0"/>
              <a:t>, $</a:t>
            </a:r>
            <a:r>
              <a:rPr lang="en-US" altLang="zh-CN" sz="2000" dirty="0" err="1"/>
              <a:t>sp</a:t>
            </a:r>
            <a:r>
              <a:rPr lang="en-US" altLang="zh-CN" sz="2000" dirty="0"/>
              <a:t>, 8	# </a:t>
            </a:r>
            <a:r>
              <a:rPr lang="zh-CN" altLang="en-US" sz="2000" dirty="0"/>
              <a:t>保存返回地址（必需）</a:t>
            </a:r>
          </a:p>
          <a:p>
            <a:r>
              <a:rPr lang="zh-CN" altLang="en-US" sz="2000" dirty="0"/>
              <a:t>	</a:t>
            </a:r>
            <a:r>
              <a:rPr lang="en-US" altLang="zh-CN" sz="2000" dirty="0" err="1"/>
              <a:t>addi.d</a:t>
            </a:r>
            <a:r>
              <a:rPr lang="en-US" altLang="zh-CN" sz="2000" dirty="0"/>
              <a:t>	$</a:t>
            </a:r>
            <a:r>
              <a:rPr lang="en-US" altLang="zh-CN" sz="2000" dirty="0" err="1"/>
              <a:t>fp</a:t>
            </a:r>
            <a:r>
              <a:rPr lang="en-US" altLang="zh-CN" sz="2000" dirty="0"/>
              <a:t>, $</a:t>
            </a:r>
            <a:r>
              <a:rPr lang="en-US" altLang="zh-CN" sz="2000" dirty="0" err="1"/>
              <a:t>sp</a:t>
            </a:r>
            <a:r>
              <a:rPr lang="en-US" altLang="zh-CN" sz="2000" dirty="0"/>
              <a:t>, 16	# </a:t>
            </a:r>
            <a:r>
              <a:rPr lang="zh-CN" altLang="en-US" sz="2000" dirty="0"/>
              <a:t>设置帧指针</a:t>
            </a:r>
          </a:p>
          <a:p>
            <a:r>
              <a:rPr lang="zh-CN" altLang="en-US" sz="2000" dirty="0"/>
              <a:t>	</a:t>
            </a:r>
          </a:p>
          <a:p>
            <a:r>
              <a:rPr lang="zh-CN" altLang="en-US" sz="2000" dirty="0"/>
              <a:t>	</a:t>
            </a:r>
            <a:r>
              <a:rPr lang="en-US" altLang="zh-CN" sz="2000" dirty="0" err="1"/>
              <a:t>addi.w</a:t>
            </a:r>
            <a:r>
              <a:rPr lang="en-US" altLang="zh-CN" sz="2000" dirty="0"/>
              <a:t>	$a0, $zero, 0	# </a:t>
            </a:r>
            <a:r>
              <a:rPr lang="zh-CN" altLang="en-US" sz="2000" dirty="0"/>
              <a:t>设置返回值为 </a:t>
            </a:r>
            <a:r>
              <a:rPr lang="en-US" altLang="zh-CN" sz="2000" dirty="0"/>
              <a:t>0</a:t>
            </a:r>
          </a:p>
          <a:p>
            <a:r>
              <a:rPr lang="en-US" altLang="zh-CN" sz="2000" dirty="0"/>
              <a:t>	</a:t>
            </a:r>
            <a:r>
              <a:rPr lang="en-US" altLang="zh-CN" sz="2000" dirty="0" err="1"/>
              <a:t>ld.d</a:t>
            </a:r>
            <a:r>
              <a:rPr lang="en-US" altLang="zh-CN" sz="2000" dirty="0"/>
              <a:t>	$</a:t>
            </a:r>
            <a:r>
              <a:rPr lang="en-US" altLang="zh-CN" sz="2000" dirty="0" err="1"/>
              <a:t>ra</a:t>
            </a:r>
            <a:r>
              <a:rPr lang="en-US" altLang="zh-CN" sz="2000" dirty="0"/>
              <a:t>, $</a:t>
            </a:r>
            <a:r>
              <a:rPr lang="en-US" altLang="zh-CN" sz="2000" dirty="0" err="1"/>
              <a:t>sp</a:t>
            </a:r>
            <a:r>
              <a:rPr lang="en-US" altLang="zh-CN" sz="2000" dirty="0"/>
              <a:t>, 8	# </a:t>
            </a:r>
            <a:r>
              <a:rPr lang="zh-CN" altLang="en-US" sz="2000" dirty="0"/>
              <a:t>恢复返回地址（必需）</a:t>
            </a:r>
          </a:p>
          <a:p>
            <a:r>
              <a:rPr lang="zh-CN" altLang="en-US" sz="2000" dirty="0"/>
              <a:t>	</a:t>
            </a:r>
            <a:r>
              <a:rPr lang="en-US" altLang="zh-CN" sz="2000" dirty="0" err="1"/>
              <a:t>addi.d</a:t>
            </a:r>
            <a:r>
              <a:rPr lang="en-US" altLang="zh-CN" sz="2000" dirty="0"/>
              <a:t>	$</a:t>
            </a:r>
            <a:r>
              <a:rPr lang="en-US" altLang="zh-CN" sz="2000" dirty="0" err="1"/>
              <a:t>sp</a:t>
            </a:r>
            <a:r>
              <a:rPr lang="en-US" altLang="zh-CN" sz="2000" dirty="0"/>
              <a:t>, $</a:t>
            </a:r>
            <a:r>
              <a:rPr lang="en-US" altLang="zh-CN" sz="2000" dirty="0" err="1"/>
              <a:t>sp</a:t>
            </a:r>
            <a:r>
              <a:rPr lang="en-US" altLang="zh-CN" sz="2000" dirty="0"/>
              <a:t>, 16	# </a:t>
            </a:r>
            <a:r>
              <a:rPr lang="zh-CN" altLang="en-US" sz="2000" dirty="0"/>
              <a:t>释放栈空间（必需）</a:t>
            </a:r>
          </a:p>
          <a:p>
            <a:r>
              <a:rPr lang="zh-CN" altLang="en-US" sz="2000" dirty="0"/>
              <a:t>	</a:t>
            </a:r>
            <a:r>
              <a:rPr lang="en-US" altLang="zh-CN" sz="2000" dirty="0" err="1"/>
              <a:t>jr</a:t>
            </a:r>
            <a:r>
              <a:rPr lang="en-US" altLang="zh-CN" sz="2000" dirty="0"/>
              <a:t>	$</a:t>
            </a:r>
            <a:r>
              <a:rPr lang="en-US" altLang="zh-CN" sz="2000" dirty="0" err="1"/>
              <a:t>ra</a:t>
            </a:r>
            <a:r>
              <a:rPr lang="en-US" altLang="zh-CN" sz="2000" dirty="0"/>
              <a:t>		# </a:t>
            </a:r>
            <a:r>
              <a:rPr lang="zh-CN" altLang="en-US" sz="2000" dirty="0"/>
              <a:t>返回调用</a:t>
            </a:r>
            <a:r>
              <a:rPr lang="en-US" altLang="zh-CN" sz="2000" dirty="0"/>
              <a:t>main</a:t>
            </a:r>
            <a:r>
              <a:rPr lang="zh-CN" altLang="en-US" sz="2000" dirty="0"/>
              <a:t>函数的父函数（必需）</a:t>
            </a:r>
            <a:endParaRPr lang="en-US" sz="2000" dirty="0"/>
          </a:p>
        </p:txBody>
      </p:sp>
      <p:sp>
        <p:nvSpPr>
          <p:cNvPr id="9" name="文本框 8">
            <a:extLst>
              <a:ext uri="{FF2B5EF4-FFF2-40B4-BE49-F238E27FC236}">
                <a16:creationId xmlns:a16="http://schemas.microsoft.com/office/drawing/2014/main" id="{EBC39FF3-7E9D-403B-A82D-0EDB661EDDDC}"/>
              </a:ext>
            </a:extLst>
          </p:cNvPr>
          <p:cNvSpPr txBox="1"/>
          <p:nvPr/>
        </p:nvSpPr>
        <p:spPr>
          <a:xfrm>
            <a:off x="892995" y="1585316"/>
            <a:ext cx="1088760" cy="400110"/>
          </a:xfrm>
          <a:prstGeom prst="rect">
            <a:avLst/>
          </a:prstGeom>
          <a:noFill/>
        </p:spPr>
        <p:txBody>
          <a:bodyPr wrap="none" rtlCol="0">
            <a:spAutoFit/>
          </a:bodyPr>
          <a:lstStyle/>
          <a:p>
            <a:r>
              <a:rPr lang="zh-CN" altLang="en-US" sz="2000" dirty="0"/>
              <a:t>源程序</a:t>
            </a:r>
            <a:r>
              <a:rPr lang="en-US" altLang="zh-CN" sz="2000" dirty="0"/>
              <a:t>1</a:t>
            </a:r>
            <a:endParaRPr lang="en-US" sz="2000" dirty="0"/>
          </a:p>
        </p:txBody>
      </p:sp>
      <p:sp>
        <p:nvSpPr>
          <p:cNvPr id="10" name="文本框 9">
            <a:extLst>
              <a:ext uri="{FF2B5EF4-FFF2-40B4-BE49-F238E27FC236}">
                <a16:creationId xmlns:a16="http://schemas.microsoft.com/office/drawing/2014/main" id="{8CF9FBBE-0D0E-4773-859D-6D10753F0486}"/>
              </a:ext>
            </a:extLst>
          </p:cNvPr>
          <p:cNvSpPr txBox="1"/>
          <p:nvPr/>
        </p:nvSpPr>
        <p:spPr>
          <a:xfrm>
            <a:off x="3481086" y="1612193"/>
            <a:ext cx="1505540" cy="400110"/>
          </a:xfrm>
          <a:prstGeom prst="rect">
            <a:avLst/>
          </a:prstGeom>
          <a:noFill/>
        </p:spPr>
        <p:txBody>
          <a:bodyPr wrap="none" rtlCol="0">
            <a:spAutoFit/>
          </a:bodyPr>
          <a:lstStyle/>
          <a:p>
            <a:r>
              <a:rPr lang="en-US" altLang="zh-CN" sz="2000" dirty="0"/>
              <a:t>LA64</a:t>
            </a:r>
            <a:r>
              <a:rPr lang="zh-CN" altLang="en-US" sz="2000" dirty="0"/>
              <a:t>下汇编</a:t>
            </a:r>
            <a:endParaRPr lang="en-US" sz="2000" dirty="0"/>
          </a:p>
        </p:txBody>
      </p:sp>
    </p:spTree>
    <p:extLst>
      <p:ext uri="{BB962C8B-B14F-4D97-AF65-F5344CB8AC3E}">
        <p14:creationId xmlns:p14="http://schemas.microsoft.com/office/powerpoint/2010/main" val="1049181504"/>
      </p:ext>
    </p:extLst>
  </p:cSld>
  <p:clrMapOvr>
    <a:overrideClrMapping bg1="lt1" tx1="dk1" bg2="lt2" tx2="dk2" accent1="accent1" accent2="accent2" accent3="accent3" accent4="accent4" accent5="accent5" accent6="accent6" hlink="hlink" folHlink="folHlink"/>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宋体" panose="02010600030101010101" pitchFamily="2" charset="-122"/>
              </a:rPr>
              <a:t>语言解析器实验介绍</a:t>
            </a:r>
            <a:endParaRPr lang="en-US" dirty="0"/>
          </a:p>
        </p:txBody>
      </p:sp>
      <p:sp>
        <p:nvSpPr>
          <p:cNvPr id="10" name="内容占位符 2">
            <a:extLst>
              <a:ext uri="{FF2B5EF4-FFF2-40B4-BE49-F238E27FC236}">
                <a16:creationId xmlns:a16="http://schemas.microsoft.com/office/drawing/2014/main" id="{7F3FE2C1-10A7-4E23-AC86-9CBC93D834A1}"/>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实验测试</a:t>
            </a:r>
            <a:endParaRPr lang="en-US" altLang="zh-CN" dirty="0"/>
          </a:p>
          <a:p>
            <a:pPr lvl="1"/>
            <a:r>
              <a:rPr lang="zh-CN" altLang="en-US" dirty="0"/>
              <a:t>手动测试</a:t>
            </a:r>
            <a:endParaRPr lang="en-US" altLang="zh-CN" dirty="0"/>
          </a:p>
          <a:p>
            <a:pPr lvl="2"/>
            <a:r>
              <a:rPr lang="zh-CN" altLang="en-US" dirty="0"/>
              <a:t>编译成功后，会在 </a:t>
            </a:r>
            <a:r>
              <a:rPr lang="en-US" altLang="zh-CN" dirty="0"/>
              <a:t>build </a:t>
            </a:r>
            <a:r>
              <a:rPr lang="zh-CN" altLang="en-US" dirty="0"/>
              <a:t>文件夹下找到 </a:t>
            </a:r>
            <a:r>
              <a:rPr lang="en-US" altLang="zh-CN" dirty="0" err="1"/>
              <a:t>lexer</a:t>
            </a:r>
            <a:r>
              <a:rPr lang="en-US" altLang="zh-CN" dirty="0"/>
              <a:t> </a:t>
            </a:r>
            <a:r>
              <a:rPr lang="zh-CN" altLang="en-US" dirty="0"/>
              <a:t>和 </a:t>
            </a:r>
            <a:r>
              <a:rPr lang="en-US" altLang="zh-CN" dirty="0"/>
              <a:t>parser </a:t>
            </a:r>
            <a:r>
              <a:rPr lang="zh-CN" altLang="en-US" dirty="0"/>
              <a:t>可执行文件，用于对 </a:t>
            </a:r>
            <a:r>
              <a:rPr lang="en-US" altLang="zh-CN" dirty="0" err="1"/>
              <a:t>Cminusf</a:t>
            </a:r>
            <a:r>
              <a:rPr lang="en-US" altLang="zh-CN" dirty="0"/>
              <a:t> </a:t>
            </a:r>
            <a:r>
              <a:rPr lang="zh-CN" altLang="en-US" dirty="0"/>
              <a:t>文件进行词法和语法分析；使用方法：</a:t>
            </a:r>
            <a:r>
              <a:rPr lang="en-US" altLang="zh-CN" dirty="0" err="1"/>
              <a:t>lexer</a:t>
            </a:r>
            <a:r>
              <a:rPr lang="en-US" altLang="zh-CN" dirty="0"/>
              <a:t>/parser &lt;</a:t>
            </a:r>
            <a:r>
              <a:rPr lang="en-US" altLang="zh-CN" dirty="0" err="1"/>
              <a:t>input_file</a:t>
            </a:r>
            <a:r>
              <a:rPr lang="en-US" altLang="zh-CN" dirty="0"/>
              <a:t>&gt;</a:t>
            </a:r>
          </a:p>
          <a:p>
            <a:pPr lvl="2"/>
            <a:r>
              <a:rPr lang="zh-CN" altLang="en-US" dirty="0"/>
              <a:t>以 </a:t>
            </a:r>
            <a:r>
              <a:rPr lang="en-US" altLang="zh-CN" dirty="0"/>
              <a:t>1-return.cminus </a:t>
            </a:r>
            <a:r>
              <a:rPr lang="zh-CN" altLang="en-US" dirty="0"/>
              <a:t>为例，运行 </a:t>
            </a:r>
            <a:r>
              <a:rPr lang="en-US" altLang="zh-CN" dirty="0" err="1"/>
              <a:t>lexer</a:t>
            </a:r>
            <a:r>
              <a:rPr lang="en-US" altLang="zh-CN" dirty="0"/>
              <a:t> </a:t>
            </a:r>
            <a:r>
              <a:rPr lang="zh-CN" altLang="en-US" dirty="0"/>
              <a:t>和 </a:t>
            </a:r>
            <a:r>
              <a:rPr lang="en-US" altLang="zh-CN" dirty="0"/>
              <a:t>parser </a:t>
            </a:r>
            <a:r>
              <a:rPr lang="zh-CN" altLang="en-US" dirty="0"/>
              <a:t>的结果如下图所示</a:t>
            </a:r>
            <a:endParaRPr lang="en-US" altLang="zh-CN" dirty="0"/>
          </a:p>
          <a:p>
            <a:pPr lvl="1"/>
            <a:endParaRPr lang="en-US" altLang="zh-CN" dirty="0"/>
          </a:p>
          <a:p>
            <a:pPr lvl="1"/>
            <a:endParaRPr lang="en-US" altLang="zh-CN" dirty="0"/>
          </a:p>
          <a:p>
            <a:pPr lvl="1"/>
            <a:endParaRPr lang="en-US" altLang="zh-CN" dirty="0"/>
          </a:p>
        </p:txBody>
      </p:sp>
      <p:grpSp>
        <p:nvGrpSpPr>
          <p:cNvPr id="11" name="组合 10">
            <a:extLst>
              <a:ext uri="{FF2B5EF4-FFF2-40B4-BE49-F238E27FC236}">
                <a16:creationId xmlns:a16="http://schemas.microsoft.com/office/drawing/2014/main" id="{A586B848-D3BF-4B3C-9482-8CAD90A8A65E}"/>
              </a:ext>
            </a:extLst>
          </p:cNvPr>
          <p:cNvGrpSpPr/>
          <p:nvPr/>
        </p:nvGrpSpPr>
        <p:grpSpPr>
          <a:xfrm>
            <a:off x="1776507" y="3371748"/>
            <a:ext cx="2694969" cy="649259"/>
            <a:chOff x="7462498" y="3611184"/>
            <a:chExt cx="2694969" cy="649259"/>
          </a:xfrm>
        </p:grpSpPr>
        <p:sp>
          <p:nvSpPr>
            <p:cNvPr id="12" name="文本框 11">
              <a:extLst>
                <a:ext uri="{FF2B5EF4-FFF2-40B4-BE49-F238E27FC236}">
                  <a16:creationId xmlns:a16="http://schemas.microsoft.com/office/drawing/2014/main" id="{A6A9F4B5-A929-427B-ACC2-0B407137CBED}"/>
                </a:ext>
              </a:extLst>
            </p:cNvPr>
            <p:cNvSpPr txBox="1"/>
            <p:nvPr/>
          </p:nvSpPr>
          <p:spPr>
            <a:xfrm>
              <a:off x="7462498" y="3611184"/>
              <a:ext cx="2694969" cy="369332"/>
            </a:xfrm>
            <a:prstGeom prst="rect">
              <a:avLst/>
            </a:prstGeom>
            <a:noFill/>
            <a:ln>
              <a:solidFill>
                <a:schemeClr val="tx1"/>
              </a:solidFill>
            </a:ln>
          </p:spPr>
          <p:txBody>
            <a:bodyPr wrap="none" rtlCol="0">
              <a:spAutoFit/>
            </a:bodyPr>
            <a:lstStyle/>
            <a:p>
              <a:pPr algn="ctr"/>
              <a:r>
                <a:rPr lang="en-US" altLang="zh-CN"/>
                <a:t>void main(void) { return; }</a:t>
              </a:r>
            </a:p>
          </p:txBody>
        </p:sp>
        <p:sp>
          <p:nvSpPr>
            <p:cNvPr id="13" name="文本框 12">
              <a:extLst>
                <a:ext uri="{FF2B5EF4-FFF2-40B4-BE49-F238E27FC236}">
                  <a16:creationId xmlns:a16="http://schemas.microsoft.com/office/drawing/2014/main" id="{C43E580A-E345-4B6C-A71D-C05B0BC3F03D}"/>
                </a:ext>
              </a:extLst>
            </p:cNvPr>
            <p:cNvSpPr txBox="1"/>
            <p:nvPr/>
          </p:nvSpPr>
          <p:spPr>
            <a:xfrm>
              <a:off x="8097287" y="3952666"/>
              <a:ext cx="1425390" cy="307777"/>
            </a:xfrm>
            <a:prstGeom prst="rect">
              <a:avLst/>
            </a:prstGeom>
            <a:noFill/>
          </p:spPr>
          <p:txBody>
            <a:bodyPr wrap="none" rtlCol="0">
              <a:spAutoFit/>
            </a:bodyPr>
            <a:lstStyle/>
            <a:p>
              <a:r>
                <a:rPr lang="en-US" altLang="zh-CN" sz="1400"/>
                <a:t>1-return.cminus</a:t>
              </a:r>
              <a:endParaRPr lang="zh-CN" altLang="en-US" sz="1400"/>
            </a:p>
          </p:txBody>
        </p:sp>
      </p:grpSp>
      <p:grpSp>
        <p:nvGrpSpPr>
          <p:cNvPr id="14" name="组合 13">
            <a:extLst>
              <a:ext uri="{FF2B5EF4-FFF2-40B4-BE49-F238E27FC236}">
                <a16:creationId xmlns:a16="http://schemas.microsoft.com/office/drawing/2014/main" id="{C4D3FC6A-2931-4D82-A366-CCA4B9B48F5C}"/>
              </a:ext>
            </a:extLst>
          </p:cNvPr>
          <p:cNvGrpSpPr/>
          <p:nvPr/>
        </p:nvGrpSpPr>
        <p:grpSpPr>
          <a:xfrm>
            <a:off x="1385718" y="4178674"/>
            <a:ext cx="5250973" cy="2789389"/>
            <a:chOff x="1707016" y="4059708"/>
            <a:chExt cx="4575722" cy="2430687"/>
          </a:xfrm>
        </p:grpSpPr>
        <p:pic>
          <p:nvPicPr>
            <p:cNvPr id="15" name="图片 14">
              <a:extLst>
                <a:ext uri="{FF2B5EF4-FFF2-40B4-BE49-F238E27FC236}">
                  <a16:creationId xmlns:a16="http://schemas.microsoft.com/office/drawing/2014/main" id="{2211E6EC-D099-44AB-85A2-9FE60F18ED16}"/>
                </a:ext>
              </a:extLst>
            </p:cNvPr>
            <p:cNvPicPr>
              <a:picLocks noChangeAspect="1"/>
            </p:cNvPicPr>
            <p:nvPr/>
          </p:nvPicPr>
          <p:blipFill>
            <a:blip r:embed="rId3"/>
            <a:stretch>
              <a:fillRect/>
            </a:stretch>
          </p:blipFill>
          <p:spPr>
            <a:xfrm>
              <a:off x="1707016" y="4059708"/>
              <a:ext cx="4575722" cy="1909462"/>
            </a:xfrm>
            <a:prstGeom prst="rect">
              <a:avLst/>
            </a:prstGeom>
          </p:spPr>
        </p:pic>
        <p:sp>
          <p:nvSpPr>
            <p:cNvPr id="16" name="文本框 15">
              <a:extLst>
                <a:ext uri="{FF2B5EF4-FFF2-40B4-BE49-F238E27FC236}">
                  <a16:creationId xmlns:a16="http://schemas.microsoft.com/office/drawing/2014/main" id="{BC983B07-A997-4754-B69C-6F24E49D2493}"/>
                </a:ext>
              </a:extLst>
            </p:cNvPr>
            <p:cNvSpPr txBox="1"/>
            <p:nvPr/>
          </p:nvSpPr>
          <p:spPr>
            <a:xfrm>
              <a:off x="2976808" y="5967175"/>
              <a:ext cx="2036135" cy="523220"/>
            </a:xfrm>
            <a:prstGeom prst="rect">
              <a:avLst/>
            </a:prstGeom>
            <a:noFill/>
          </p:spPr>
          <p:txBody>
            <a:bodyPr wrap="none" rtlCol="0">
              <a:spAutoFit/>
            </a:bodyPr>
            <a:lstStyle/>
            <a:p>
              <a:pPr algn="ctr"/>
              <a:r>
                <a:rPr lang="en-US" altLang="zh-CN" sz="1400"/>
                <a:t>lexer </a:t>
              </a:r>
              <a:r>
                <a:rPr lang="zh-CN" altLang="en-US" sz="1400"/>
                <a:t>运行示例</a:t>
              </a:r>
              <a:endParaRPr lang="en-US" altLang="zh-CN" sz="1400"/>
            </a:p>
            <a:p>
              <a:pPr algn="ctr"/>
              <a:r>
                <a:rPr lang="en-US" altLang="zh-CN" sz="1400"/>
                <a:t>lexer </a:t>
              </a:r>
              <a:r>
                <a:rPr lang="zh-CN" altLang="en-US" sz="1400"/>
                <a:t>输出词法分析结果</a:t>
              </a:r>
            </a:p>
          </p:txBody>
        </p:sp>
      </p:grpSp>
      <p:grpSp>
        <p:nvGrpSpPr>
          <p:cNvPr id="17" name="组合 16">
            <a:extLst>
              <a:ext uri="{FF2B5EF4-FFF2-40B4-BE49-F238E27FC236}">
                <a16:creationId xmlns:a16="http://schemas.microsoft.com/office/drawing/2014/main" id="{DD8CD583-5E11-4442-AFC8-DC57BDFEEA28}"/>
              </a:ext>
            </a:extLst>
          </p:cNvPr>
          <p:cNvGrpSpPr/>
          <p:nvPr/>
        </p:nvGrpSpPr>
        <p:grpSpPr>
          <a:xfrm>
            <a:off x="7028676" y="3035224"/>
            <a:ext cx="4290174" cy="3886391"/>
            <a:chOff x="7015002" y="3409605"/>
            <a:chExt cx="3762350" cy="3408247"/>
          </a:xfrm>
        </p:grpSpPr>
        <p:pic>
          <p:nvPicPr>
            <p:cNvPr id="18" name="图片 17">
              <a:extLst>
                <a:ext uri="{FF2B5EF4-FFF2-40B4-BE49-F238E27FC236}">
                  <a16:creationId xmlns:a16="http://schemas.microsoft.com/office/drawing/2014/main" id="{CB04303A-810A-45A5-A53E-270645E2BA52}"/>
                </a:ext>
              </a:extLst>
            </p:cNvPr>
            <p:cNvPicPr>
              <a:picLocks noChangeAspect="1"/>
            </p:cNvPicPr>
            <p:nvPr/>
          </p:nvPicPr>
          <p:blipFill>
            <a:blip r:embed="rId4"/>
            <a:stretch>
              <a:fillRect/>
            </a:stretch>
          </p:blipFill>
          <p:spPr>
            <a:xfrm>
              <a:off x="7015002" y="3409605"/>
              <a:ext cx="3762350" cy="3158110"/>
            </a:xfrm>
            <a:prstGeom prst="rect">
              <a:avLst/>
            </a:prstGeom>
          </p:spPr>
        </p:pic>
        <p:sp>
          <p:nvSpPr>
            <p:cNvPr id="19" name="文本框 18">
              <a:extLst>
                <a:ext uri="{FF2B5EF4-FFF2-40B4-BE49-F238E27FC236}">
                  <a16:creationId xmlns:a16="http://schemas.microsoft.com/office/drawing/2014/main" id="{C973BF2B-5176-48C5-B590-8CFFD15E1AC1}"/>
                </a:ext>
              </a:extLst>
            </p:cNvPr>
            <p:cNvSpPr txBox="1"/>
            <p:nvPr/>
          </p:nvSpPr>
          <p:spPr>
            <a:xfrm>
              <a:off x="7353125" y="6510075"/>
              <a:ext cx="3086101" cy="307777"/>
            </a:xfrm>
            <a:prstGeom prst="rect">
              <a:avLst/>
            </a:prstGeom>
            <a:noFill/>
          </p:spPr>
          <p:txBody>
            <a:bodyPr wrap="none" rtlCol="0">
              <a:spAutoFit/>
            </a:bodyPr>
            <a:lstStyle/>
            <a:p>
              <a:r>
                <a:rPr lang="en-US" altLang="zh-CN" sz="1400"/>
                <a:t>parser </a:t>
              </a:r>
              <a:r>
                <a:rPr lang="zh-CN" altLang="en-US" sz="1400"/>
                <a:t>运行示例，</a:t>
              </a:r>
              <a:r>
                <a:rPr lang="en-US" altLang="zh-CN" sz="1400"/>
                <a:t>parser </a:t>
              </a:r>
              <a:r>
                <a:rPr lang="zh-CN" altLang="en-US" sz="1400"/>
                <a:t>输出分析树</a:t>
              </a:r>
            </a:p>
          </p:txBody>
        </p:sp>
      </p:grpSp>
    </p:spTree>
    <p:extLst>
      <p:ext uri="{BB962C8B-B14F-4D97-AF65-F5344CB8AC3E}">
        <p14:creationId xmlns:p14="http://schemas.microsoft.com/office/powerpoint/2010/main" val="15156042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宋体" panose="02010600030101010101" pitchFamily="2" charset="-122"/>
              </a:rPr>
              <a:t>语言解析器实验介绍</a:t>
            </a:r>
            <a:endParaRPr lang="en-US" dirty="0"/>
          </a:p>
        </p:txBody>
      </p:sp>
      <p:sp>
        <p:nvSpPr>
          <p:cNvPr id="20" name="内容占位符 2">
            <a:extLst>
              <a:ext uri="{FF2B5EF4-FFF2-40B4-BE49-F238E27FC236}">
                <a16:creationId xmlns:a16="http://schemas.microsoft.com/office/drawing/2014/main" id="{590C9754-A2E6-437C-87BB-85E52BD26275}"/>
              </a:ext>
            </a:extLst>
          </p:cNvPr>
          <p:cNvSpPr txBox="1">
            <a:spLocks/>
          </p:cNvSpPr>
          <p:nvPr/>
        </p:nvSpPr>
        <p:spPr>
          <a:xfrm>
            <a:off x="488887" y="1249378"/>
            <a:ext cx="11171976" cy="49275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实验测试 </a:t>
            </a:r>
            <a:endParaRPr lang="en-US" altLang="zh-CN"/>
          </a:p>
          <a:p>
            <a:pPr lvl="1"/>
            <a:r>
              <a:rPr lang="zh-CN" altLang="en-US"/>
              <a:t>自动测试</a:t>
            </a:r>
            <a:endParaRPr lang="en-US" altLang="zh-CN"/>
          </a:p>
          <a:p>
            <a:pPr lvl="2">
              <a:lnSpc>
                <a:spcPct val="150000"/>
              </a:lnSpc>
            </a:pPr>
            <a:r>
              <a:rPr lang="zh-CN" altLang="en-US"/>
              <a:t>实验框架提供了 </a:t>
            </a:r>
            <a:r>
              <a:rPr lang="en-US" altLang="zh-CN"/>
              <a:t>tests/1-parser/eval_lab1.sh </a:t>
            </a:r>
            <a:r>
              <a:rPr lang="zh-CN" altLang="en-US"/>
              <a:t>自动化测试脚本，批量执行测试样例，并与助教提供的标准参考结果进行比较</a:t>
            </a:r>
            <a:endParaRPr lang="en-US" altLang="zh-CN"/>
          </a:p>
          <a:p>
            <a:pPr lvl="3">
              <a:lnSpc>
                <a:spcPct val="150000"/>
              </a:lnSpc>
            </a:pPr>
            <a:r>
              <a:rPr lang="zh-CN" altLang="en-US"/>
              <a:t>脚本的第一个参数代表测试样例，可以是 </a:t>
            </a:r>
            <a:r>
              <a:rPr lang="en-US" altLang="zh-CN"/>
              <a:t>easy</a:t>
            </a:r>
            <a:r>
              <a:rPr lang="zh-CN" altLang="en-US"/>
              <a:t>、</a:t>
            </a:r>
            <a:r>
              <a:rPr lang="en-US" altLang="zh-CN"/>
              <a:t>normal</a:t>
            </a:r>
            <a:r>
              <a:rPr lang="zh-CN" altLang="en-US"/>
              <a:t>、</a:t>
            </a:r>
            <a:r>
              <a:rPr lang="en-US" altLang="zh-CN"/>
              <a:t>hard </a:t>
            </a:r>
            <a:r>
              <a:rPr lang="zh-CN" altLang="en-US"/>
              <a:t>以及 </a:t>
            </a:r>
            <a:r>
              <a:rPr lang="en-US" altLang="zh-CN"/>
              <a:t>testcases_general</a:t>
            </a:r>
          </a:p>
          <a:p>
            <a:pPr lvl="3">
              <a:lnSpc>
                <a:spcPct val="150000"/>
              </a:lnSpc>
            </a:pPr>
            <a:r>
              <a:rPr lang="zh-CN" altLang="en-US"/>
              <a:t>脚本的第二个参数是可选的，为</a:t>
            </a:r>
            <a:r>
              <a:rPr lang="en-US" altLang="zh-CN"/>
              <a:t> no</a:t>
            </a:r>
            <a:r>
              <a:rPr lang="zh-CN" altLang="en-US"/>
              <a:t>（默认）或者 </a:t>
            </a:r>
            <a:r>
              <a:rPr lang="en-US" altLang="zh-CN"/>
              <a:t>yes</a:t>
            </a:r>
            <a:r>
              <a:rPr lang="zh-CN" altLang="en-US"/>
              <a:t>，指示是否与标准结果进行比较</a:t>
            </a:r>
            <a:endParaRPr lang="en-US" altLang="zh-CN"/>
          </a:p>
          <a:p>
            <a:pPr lvl="2">
              <a:lnSpc>
                <a:spcPct val="150000"/>
              </a:lnSpc>
            </a:pPr>
            <a:r>
              <a:rPr lang="zh-CN" altLang="en-US"/>
              <a:t>测试样例</a:t>
            </a:r>
            <a:endParaRPr lang="en-US" altLang="zh-CN"/>
          </a:p>
          <a:p>
            <a:pPr lvl="3">
              <a:lnSpc>
                <a:spcPct val="150000"/>
              </a:lnSpc>
            </a:pPr>
            <a:r>
              <a:rPr lang="zh-CN" altLang="en-US"/>
              <a:t>通用样例（</a:t>
            </a:r>
            <a:r>
              <a:rPr lang="en-US" altLang="zh-CN"/>
              <a:t>tests/testcases_general</a:t>
            </a:r>
            <a:r>
              <a:rPr lang="zh-CN" altLang="en-US"/>
              <a:t>）</a:t>
            </a:r>
            <a:endParaRPr lang="en-US" altLang="zh-CN"/>
          </a:p>
          <a:p>
            <a:pPr lvl="3">
              <a:lnSpc>
                <a:spcPct val="150000"/>
              </a:lnSpc>
            </a:pPr>
            <a:r>
              <a:rPr lang="en-US" altLang="zh-CN"/>
              <a:t>Lab1 </a:t>
            </a:r>
            <a:r>
              <a:rPr lang="zh-CN" altLang="en-US"/>
              <a:t>根据测试难度在目录 </a:t>
            </a:r>
            <a:r>
              <a:rPr lang="en-US" altLang="zh-CN"/>
              <a:t>tests/1-parser/input </a:t>
            </a:r>
            <a:r>
              <a:rPr lang="zh-CN" altLang="en-US"/>
              <a:t>下准备了针对性样例：</a:t>
            </a:r>
            <a:endParaRPr lang="en-US" altLang="zh-CN"/>
          </a:p>
          <a:p>
            <a:pPr lvl="4">
              <a:lnSpc>
                <a:spcPct val="150000"/>
              </a:lnSpc>
            </a:pPr>
            <a:r>
              <a:rPr lang="en-US" altLang="zh-CN"/>
              <a:t>easy</a:t>
            </a:r>
            <a:r>
              <a:rPr lang="zh-CN" altLang="en-US"/>
              <a:t>、</a:t>
            </a:r>
            <a:r>
              <a:rPr lang="en-US" altLang="zh-CN"/>
              <a:t>normal</a:t>
            </a:r>
            <a:r>
              <a:rPr lang="zh-CN" altLang="en-US"/>
              <a:t>、</a:t>
            </a:r>
            <a:r>
              <a:rPr lang="en-US" altLang="zh-CN"/>
              <a:t>hard</a:t>
            </a:r>
            <a:endParaRPr lang="en-US" altLang="zh-CN" dirty="0"/>
          </a:p>
        </p:txBody>
      </p:sp>
    </p:spTree>
    <p:extLst>
      <p:ext uri="{BB962C8B-B14F-4D97-AF65-F5344CB8AC3E}">
        <p14:creationId xmlns:p14="http://schemas.microsoft.com/office/powerpoint/2010/main" val="3483261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宋体" panose="02010600030101010101" pitchFamily="2" charset="-122"/>
              </a:rPr>
              <a:t>语言解析器实验介绍</a:t>
            </a:r>
            <a:endParaRPr lang="en-US" dirty="0"/>
          </a:p>
        </p:txBody>
      </p:sp>
      <p:sp>
        <p:nvSpPr>
          <p:cNvPr id="5" name="内容占位符 2">
            <a:extLst>
              <a:ext uri="{FF2B5EF4-FFF2-40B4-BE49-F238E27FC236}">
                <a16:creationId xmlns:a16="http://schemas.microsoft.com/office/drawing/2014/main" id="{31D8F4B1-F8F8-439F-A86E-2A47D6C3B99D}"/>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实验测试 </a:t>
            </a:r>
            <a:endParaRPr lang="en-US" altLang="zh-CN"/>
          </a:p>
          <a:p>
            <a:pPr lvl="1"/>
            <a:r>
              <a:rPr lang="zh-CN" altLang="en-US"/>
              <a:t>自动测试</a:t>
            </a:r>
            <a:endParaRPr lang="en-US" altLang="zh-CN"/>
          </a:p>
          <a:p>
            <a:pPr lvl="2"/>
            <a:endParaRPr lang="en-US" altLang="zh-CN" dirty="0"/>
          </a:p>
        </p:txBody>
      </p:sp>
      <p:grpSp>
        <p:nvGrpSpPr>
          <p:cNvPr id="6" name="组合 5">
            <a:extLst>
              <a:ext uri="{FF2B5EF4-FFF2-40B4-BE49-F238E27FC236}">
                <a16:creationId xmlns:a16="http://schemas.microsoft.com/office/drawing/2014/main" id="{49BEF5C1-F23D-41E7-8356-B67BB4F5BA45}"/>
              </a:ext>
            </a:extLst>
          </p:cNvPr>
          <p:cNvGrpSpPr/>
          <p:nvPr/>
        </p:nvGrpSpPr>
        <p:grpSpPr>
          <a:xfrm>
            <a:off x="1407397" y="2481432"/>
            <a:ext cx="4439529" cy="3178330"/>
            <a:chOff x="8165148" y="4193783"/>
            <a:chExt cx="3725321" cy="2667018"/>
          </a:xfrm>
        </p:grpSpPr>
        <p:pic>
          <p:nvPicPr>
            <p:cNvPr id="7" name="图片 6">
              <a:extLst>
                <a:ext uri="{FF2B5EF4-FFF2-40B4-BE49-F238E27FC236}">
                  <a16:creationId xmlns:a16="http://schemas.microsoft.com/office/drawing/2014/main" id="{F454F084-F65F-48C8-A86E-8FB947C1F4F9}"/>
                </a:ext>
              </a:extLst>
            </p:cNvPr>
            <p:cNvPicPr>
              <a:picLocks noChangeAspect="1"/>
            </p:cNvPicPr>
            <p:nvPr/>
          </p:nvPicPr>
          <p:blipFill rotWithShape="1">
            <a:blip r:embed="rId3"/>
            <a:srcRect r="20835"/>
            <a:stretch/>
          </p:blipFill>
          <p:spPr>
            <a:xfrm>
              <a:off x="8165148" y="4193783"/>
              <a:ext cx="3725321" cy="2240020"/>
            </a:xfrm>
            <a:prstGeom prst="rect">
              <a:avLst/>
            </a:prstGeom>
          </p:spPr>
        </p:pic>
        <p:sp>
          <p:nvSpPr>
            <p:cNvPr id="8" name="文本框 7">
              <a:extLst>
                <a:ext uri="{FF2B5EF4-FFF2-40B4-BE49-F238E27FC236}">
                  <a16:creationId xmlns:a16="http://schemas.microsoft.com/office/drawing/2014/main" id="{058CEA53-DA5C-45CE-A910-2C678ABE7622}"/>
                </a:ext>
              </a:extLst>
            </p:cNvPr>
            <p:cNvSpPr txBox="1"/>
            <p:nvPr/>
          </p:nvSpPr>
          <p:spPr>
            <a:xfrm>
              <a:off x="9173831" y="6421754"/>
              <a:ext cx="1707953" cy="439047"/>
            </a:xfrm>
            <a:prstGeom prst="rect">
              <a:avLst/>
            </a:prstGeom>
            <a:noFill/>
          </p:spPr>
          <p:txBody>
            <a:bodyPr wrap="square" rtlCol="0">
              <a:spAutoFit/>
            </a:bodyPr>
            <a:lstStyle/>
            <a:p>
              <a:pPr algn="ctr"/>
              <a:r>
                <a:rPr lang="en-US" altLang="zh-CN" sz="1400"/>
                <a:t>eval_lab1.sh </a:t>
              </a:r>
              <a:r>
                <a:rPr lang="zh-CN" altLang="en-US" sz="1400"/>
                <a:t>使用示例 </a:t>
              </a:r>
              <a:r>
                <a:rPr lang="en-US" altLang="zh-CN" sz="1400"/>
                <a:t>1</a:t>
              </a:r>
            </a:p>
            <a:p>
              <a:pPr algn="ctr"/>
              <a:r>
                <a:rPr lang="en-US" altLang="zh-CN" sz="1400"/>
                <a:t>easy </a:t>
              </a:r>
              <a:r>
                <a:rPr lang="zh-CN" altLang="en-US" sz="1400"/>
                <a:t>中的全部样例通过</a:t>
              </a:r>
            </a:p>
          </p:txBody>
        </p:sp>
      </p:grpSp>
      <p:grpSp>
        <p:nvGrpSpPr>
          <p:cNvPr id="9" name="组合 8">
            <a:extLst>
              <a:ext uri="{FF2B5EF4-FFF2-40B4-BE49-F238E27FC236}">
                <a16:creationId xmlns:a16="http://schemas.microsoft.com/office/drawing/2014/main" id="{B9AA7D03-B99E-45CD-936C-AF8FEA87F7D8}"/>
              </a:ext>
            </a:extLst>
          </p:cNvPr>
          <p:cNvGrpSpPr/>
          <p:nvPr/>
        </p:nvGrpSpPr>
        <p:grpSpPr>
          <a:xfrm>
            <a:off x="6257676" y="2518047"/>
            <a:ext cx="5721792" cy="3161352"/>
            <a:chOff x="6257676" y="2708880"/>
            <a:chExt cx="5721792" cy="3161352"/>
          </a:xfrm>
        </p:grpSpPr>
        <p:pic>
          <p:nvPicPr>
            <p:cNvPr id="10" name="图片 9">
              <a:extLst>
                <a:ext uri="{FF2B5EF4-FFF2-40B4-BE49-F238E27FC236}">
                  <a16:creationId xmlns:a16="http://schemas.microsoft.com/office/drawing/2014/main" id="{F71AE889-97BB-4709-B1A8-562DA9650A22}"/>
                </a:ext>
              </a:extLst>
            </p:cNvPr>
            <p:cNvPicPr>
              <a:picLocks noChangeAspect="1"/>
            </p:cNvPicPr>
            <p:nvPr/>
          </p:nvPicPr>
          <p:blipFill>
            <a:blip r:embed="rId4"/>
            <a:stretch>
              <a:fillRect/>
            </a:stretch>
          </p:blipFill>
          <p:spPr>
            <a:xfrm>
              <a:off x="6257676" y="2708880"/>
              <a:ext cx="5721792" cy="2632854"/>
            </a:xfrm>
            <a:prstGeom prst="rect">
              <a:avLst/>
            </a:prstGeom>
          </p:spPr>
        </p:pic>
        <p:sp>
          <p:nvSpPr>
            <p:cNvPr id="11" name="文本框 10">
              <a:extLst>
                <a:ext uri="{FF2B5EF4-FFF2-40B4-BE49-F238E27FC236}">
                  <a16:creationId xmlns:a16="http://schemas.microsoft.com/office/drawing/2014/main" id="{E3D7D2F7-C779-4DDA-9B1D-CB0FDB88E2E4}"/>
                </a:ext>
              </a:extLst>
            </p:cNvPr>
            <p:cNvSpPr txBox="1"/>
            <p:nvPr/>
          </p:nvSpPr>
          <p:spPr>
            <a:xfrm>
              <a:off x="7801056" y="5347012"/>
              <a:ext cx="2635032" cy="523220"/>
            </a:xfrm>
            <a:prstGeom prst="rect">
              <a:avLst/>
            </a:prstGeom>
            <a:noFill/>
          </p:spPr>
          <p:txBody>
            <a:bodyPr wrap="square" rtlCol="0">
              <a:spAutoFit/>
            </a:bodyPr>
            <a:lstStyle/>
            <a:p>
              <a:pPr algn="ctr"/>
              <a:r>
                <a:rPr lang="en-US" altLang="zh-CN" sz="1400"/>
                <a:t>eval_lab1.sh </a:t>
              </a:r>
              <a:r>
                <a:rPr lang="zh-CN" altLang="en-US" sz="1400"/>
                <a:t>使用示例 </a:t>
              </a:r>
              <a:r>
                <a:rPr lang="en-US" altLang="zh-CN" sz="1400"/>
                <a:t>2</a:t>
              </a:r>
            </a:p>
            <a:p>
              <a:pPr algn="ctr"/>
              <a:r>
                <a:rPr lang="en-US" altLang="zh-CN" sz="1400"/>
                <a:t>hard </a:t>
              </a:r>
              <a:r>
                <a:rPr lang="zh-CN" altLang="en-US" sz="1400"/>
                <a:t>中的样例 </a:t>
              </a:r>
              <a:r>
                <a:rPr lang="en-US" altLang="zh-CN" sz="1400"/>
                <a:t>gcd </a:t>
              </a:r>
              <a:r>
                <a:rPr lang="zh-CN" altLang="en-US" sz="1400"/>
                <a:t>未通过</a:t>
              </a:r>
            </a:p>
          </p:txBody>
        </p:sp>
      </p:grpSp>
    </p:spTree>
    <p:extLst>
      <p:ext uri="{BB962C8B-B14F-4D97-AF65-F5344CB8AC3E}">
        <p14:creationId xmlns:p14="http://schemas.microsoft.com/office/powerpoint/2010/main" val="9969230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a:xfrm>
            <a:off x="2185670" y="4373217"/>
            <a:ext cx="7820660" cy="2226403"/>
          </a:xfrm>
          <a:prstGeom prst="rect">
            <a:avLst/>
          </a:prstGeom>
        </p:spPr>
        <p:txBody>
          <a:bodyPr vert="horz" lIns="91440" tIns="45720" rIns="91440" bIns="45720" rtlCol="0" anchor="ctr">
            <a:normAutofit fontScale="62500" lnSpcReduction="20000"/>
            <a:scene3d>
              <a:camera prst="orthographicFront"/>
              <a:lightRig rig="harsh" dir="t"/>
            </a:scene3d>
            <a:sp3d extrusionH="57150" prstMaterial="matte">
              <a:bevelT w="63500" h="12700" prst="angle"/>
              <a:contourClr>
                <a:schemeClr val="bg1">
                  <a:lumMod val="65000"/>
                </a:schemeClr>
              </a:contourClr>
            </a:sp3d>
          </a:bodyPr>
          <a:lstStyle>
            <a:lvl1pPr algn="r" defTabSz="914400" rtl="0" eaLnBrk="1" latinLnBrk="0" hangingPunct="1">
              <a:spcBef>
                <a:spcPct val="0"/>
              </a:spcBef>
              <a:buNone/>
              <a:defRPr sz="4400" b="1" kern="1200">
                <a:solidFill>
                  <a:srgbClr val="0070C0"/>
                </a:solidFill>
                <a:latin typeface="微软雅黑" panose="020B0503020204020204" pitchFamily="34" charset="-122"/>
                <a:ea typeface="微软雅黑" panose="020B0503020204020204" pitchFamily="34" charset="-122"/>
                <a:cs typeface="+mj-cs"/>
              </a:defRPr>
            </a:lvl1pPr>
          </a:lstStyle>
          <a:p>
            <a:pPr algn="ctr">
              <a:lnSpc>
                <a:spcPct val="160000"/>
              </a:lnSpc>
              <a:defRPr/>
            </a:pPr>
            <a:r>
              <a:rPr lang="zh-CN" altLang="en-US" sz="3200" dirty="0">
                <a:solidFill>
                  <a:srgbClr val="000000"/>
                </a:solidFill>
              </a:rPr>
              <a:t>徐  伟</a:t>
            </a:r>
            <a:endParaRPr lang="en-US" altLang="zh-CN" sz="3200" dirty="0">
              <a:solidFill>
                <a:srgbClr val="000000"/>
              </a:solidFill>
            </a:endParaRPr>
          </a:p>
          <a:p>
            <a:pPr algn="ctr">
              <a:lnSpc>
                <a:spcPct val="160000"/>
              </a:lnSpc>
              <a:defRPr/>
            </a:pPr>
            <a:r>
              <a:rPr lang="zh-CN" altLang="en-US" sz="3200" dirty="0">
                <a:solidFill>
                  <a:srgbClr val="000000"/>
                </a:solidFill>
              </a:rPr>
              <a:t>国家高性能计算中心</a:t>
            </a:r>
            <a:r>
              <a:rPr lang="en-US" altLang="zh-CN" sz="3200" dirty="0">
                <a:solidFill>
                  <a:srgbClr val="000000"/>
                </a:solidFill>
              </a:rPr>
              <a:t>(</a:t>
            </a:r>
            <a:r>
              <a:rPr lang="zh-CN" altLang="en-US" sz="3200" dirty="0">
                <a:solidFill>
                  <a:srgbClr val="000000"/>
                </a:solidFill>
              </a:rPr>
              <a:t>合肥</a:t>
            </a:r>
            <a:r>
              <a:rPr lang="en-US" altLang="zh-CN" sz="3200" dirty="0">
                <a:solidFill>
                  <a:srgbClr val="000000"/>
                </a:solidFill>
              </a:rPr>
              <a:t>)</a:t>
            </a:r>
            <a:r>
              <a:rPr lang="zh-CN" altLang="en-US" sz="3200" dirty="0">
                <a:solidFill>
                  <a:srgbClr val="000000"/>
                </a:solidFill>
              </a:rPr>
              <a:t>、信息与计算机国家级实验教学示范中心</a:t>
            </a:r>
            <a:endParaRPr lang="en-US" altLang="zh-CN" sz="3200" dirty="0">
              <a:solidFill>
                <a:srgbClr val="000000"/>
              </a:solidFill>
            </a:endParaRPr>
          </a:p>
          <a:p>
            <a:pPr algn="ctr">
              <a:lnSpc>
                <a:spcPct val="160000"/>
              </a:lnSpc>
              <a:defRPr/>
            </a:pPr>
            <a:r>
              <a:rPr lang="zh-CN" altLang="en-US" sz="3200" dirty="0">
                <a:solidFill>
                  <a:srgbClr val="000000"/>
                </a:solidFill>
              </a:rPr>
              <a:t>计算机科学与技术学院</a:t>
            </a:r>
            <a:endParaRPr lang="en-US" altLang="zh-CN" sz="3200" dirty="0">
              <a:solidFill>
                <a:srgbClr val="000000"/>
              </a:solidFill>
            </a:endParaRPr>
          </a:p>
          <a:p>
            <a:pPr algn="ctr">
              <a:lnSpc>
                <a:spcPct val="160000"/>
              </a:lnSpc>
              <a:defRPr/>
            </a:pPr>
            <a:r>
              <a:rPr lang="en-US" altLang="zh-CN" sz="2400" dirty="0">
                <a:solidFill>
                  <a:srgbClr val="000000"/>
                </a:solidFill>
              </a:rPr>
              <a:t>2025</a:t>
            </a:r>
            <a:r>
              <a:rPr lang="zh-CN" altLang="en-US" sz="2400" dirty="0">
                <a:solidFill>
                  <a:srgbClr val="000000"/>
                </a:solidFill>
              </a:rPr>
              <a:t>年</a:t>
            </a:r>
            <a:r>
              <a:rPr lang="en-US" altLang="zh-CN" sz="2400" dirty="0">
                <a:solidFill>
                  <a:srgbClr val="000000"/>
                </a:solidFill>
              </a:rPr>
              <a:t>03</a:t>
            </a:r>
            <a:r>
              <a:rPr lang="zh-CN" altLang="en-US" sz="2400" dirty="0">
                <a:solidFill>
                  <a:srgbClr val="000000"/>
                </a:solidFill>
              </a:rPr>
              <a:t>月</a:t>
            </a:r>
            <a:r>
              <a:rPr lang="en-US" altLang="zh-CN" sz="2400" dirty="0">
                <a:solidFill>
                  <a:srgbClr val="000000"/>
                </a:solidFill>
              </a:rPr>
              <a:t>20</a:t>
            </a:r>
            <a:r>
              <a:rPr lang="zh-CN" altLang="en-US" sz="2400" dirty="0">
                <a:solidFill>
                  <a:srgbClr val="000000"/>
                </a:solidFill>
              </a:rPr>
              <a:t>日</a:t>
            </a:r>
          </a:p>
        </p:txBody>
      </p:sp>
      <p:sp>
        <p:nvSpPr>
          <p:cNvPr id="5" name="文本框 4">
            <a:extLst>
              <a:ext uri="{FF2B5EF4-FFF2-40B4-BE49-F238E27FC236}">
                <a16:creationId xmlns:a16="http://schemas.microsoft.com/office/drawing/2014/main" id="{627B8996-59F5-4D20-9D42-7546CDAC1725}"/>
              </a:ext>
            </a:extLst>
          </p:cNvPr>
          <p:cNvSpPr txBox="1"/>
          <p:nvPr/>
        </p:nvSpPr>
        <p:spPr>
          <a:xfrm>
            <a:off x="144000" y="144000"/>
            <a:ext cx="7617860"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微软雅黑" panose="020B0503020204020204" pitchFamily="34" charset="-122"/>
                <a:cs typeface="+mj-cs"/>
              </a:rPr>
              <a:t>2025</a:t>
            </a:r>
            <a:r>
              <a:rPr lang="zh-CN" altLang="en-US" sz="3600" b="1" dirty="0">
                <a:solidFill>
                  <a:schemeClr val="bg1"/>
                </a:solidFill>
                <a:latin typeface="Times New Roman" panose="02020603050405020304" pitchFamily="18" charset="0"/>
                <a:ea typeface="微软雅黑" panose="020B0503020204020204" pitchFamily="34" charset="-122"/>
                <a:cs typeface="+mj-cs"/>
              </a:rPr>
              <a:t>年春季学期</a:t>
            </a:r>
            <a:r>
              <a:rPr lang="en-US" altLang="zh-CN" sz="3600" b="1" dirty="0">
                <a:solidFill>
                  <a:schemeClr val="bg1"/>
                </a:solidFill>
                <a:latin typeface="Times New Roman" panose="02020603050405020304" pitchFamily="18" charset="0"/>
                <a:ea typeface="微软雅黑" panose="020B0503020204020204" pitchFamily="34" charset="-122"/>
                <a:cs typeface="+mj-cs"/>
              </a:rPr>
              <a:t>《</a:t>
            </a:r>
            <a:r>
              <a:rPr lang="zh-CN" altLang="en-US" sz="3600" b="1" dirty="0">
                <a:solidFill>
                  <a:schemeClr val="bg1"/>
                </a:solidFill>
                <a:latin typeface="Times New Roman" panose="02020603050405020304" pitchFamily="18" charset="0"/>
                <a:ea typeface="微软雅黑" panose="020B0503020204020204" pitchFamily="34" charset="-122"/>
                <a:cs typeface="+mj-cs"/>
              </a:rPr>
              <a:t>编译工程</a:t>
            </a:r>
            <a:r>
              <a:rPr lang="en-US" altLang="zh-CN" sz="3600" b="1" dirty="0">
                <a:solidFill>
                  <a:schemeClr val="bg1"/>
                </a:solidFill>
                <a:latin typeface="Times New Roman" panose="02020603050405020304" pitchFamily="18" charset="0"/>
                <a:ea typeface="微软雅黑" panose="020B0503020204020204" pitchFamily="34" charset="-122"/>
                <a:cs typeface="+mj-cs"/>
              </a:rPr>
              <a:t>》</a:t>
            </a:r>
          </a:p>
        </p:txBody>
      </p:sp>
      <p:sp>
        <p:nvSpPr>
          <p:cNvPr id="3" name="文本框 2">
            <a:extLst>
              <a:ext uri="{FF2B5EF4-FFF2-40B4-BE49-F238E27FC236}">
                <a16:creationId xmlns:a16="http://schemas.microsoft.com/office/drawing/2014/main" id="{9A01DE7A-16C4-45F2-BF5B-612E4F5A782C}"/>
              </a:ext>
            </a:extLst>
          </p:cNvPr>
          <p:cNvSpPr txBox="1"/>
          <p:nvPr/>
        </p:nvSpPr>
        <p:spPr>
          <a:xfrm>
            <a:off x="1387017" y="2164527"/>
            <a:ext cx="9417963" cy="1882567"/>
          </a:xfrm>
          <a:prstGeom prst="rect">
            <a:avLst/>
          </a:prstGeom>
          <a:noFill/>
        </p:spPr>
        <p:txBody>
          <a:bodyPr wrap="none" rtlCol="0">
            <a:spAutoFit/>
          </a:bodyPr>
          <a:lstStyle/>
          <a:p>
            <a:pPr algn="ctr">
              <a:lnSpc>
                <a:spcPct val="90000"/>
              </a:lnSpc>
              <a:spcBef>
                <a:spcPts val="1000"/>
              </a:spcBef>
            </a:pPr>
            <a:r>
              <a:rPr lang="zh-CN" altLang="en-US" sz="6000" b="1" dirty="0">
                <a:solidFill>
                  <a:srgbClr val="0070C0"/>
                </a:solidFill>
                <a:latin typeface="微软雅黑" panose="020B0503020204020204" pitchFamily="34" charset="-122"/>
                <a:ea typeface="微软雅黑" panose="020B0503020204020204" pitchFamily="34" charset="-122"/>
                <a:cs typeface="+mj-cs"/>
              </a:rPr>
              <a:t>一起努力</a:t>
            </a:r>
            <a:endParaRPr lang="en-US" altLang="zh-CN" sz="6000" b="1" dirty="0">
              <a:solidFill>
                <a:srgbClr val="0070C0"/>
              </a:solidFill>
              <a:latin typeface="微软雅黑" panose="020B0503020204020204" pitchFamily="34" charset="-122"/>
              <a:ea typeface="微软雅黑" panose="020B0503020204020204" pitchFamily="34" charset="-122"/>
              <a:cs typeface="+mj-cs"/>
            </a:endParaRPr>
          </a:p>
          <a:p>
            <a:pPr algn="ctr">
              <a:lnSpc>
                <a:spcPct val="90000"/>
              </a:lnSpc>
              <a:spcBef>
                <a:spcPts val="1000"/>
              </a:spcBef>
            </a:pPr>
            <a:r>
              <a:rPr lang="zh-CN" altLang="en-US" sz="6000" b="1" dirty="0">
                <a:solidFill>
                  <a:srgbClr val="0070C0"/>
                </a:solidFill>
                <a:latin typeface="微软雅黑" panose="020B0503020204020204" pitchFamily="34" charset="-122"/>
                <a:ea typeface="微软雅黑" panose="020B0503020204020204" pitchFamily="34" charset="-122"/>
                <a:cs typeface="+mj-cs"/>
              </a:rPr>
              <a:t>打造国产基础软硬件体系！</a:t>
            </a:r>
          </a:p>
        </p:txBody>
      </p:sp>
    </p:spTree>
    <p:extLst>
      <p:ext uri="{BB962C8B-B14F-4D97-AF65-F5344CB8AC3E}">
        <p14:creationId xmlns:p14="http://schemas.microsoft.com/office/powerpoint/2010/main" val="1218619173"/>
      </p:ext>
    </p:extLst>
  </p:cSld>
  <p:clrMapOvr>
    <a:masterClrMapping/>
  </p:clrMapOvr>
  <mc:AlternateContent xmlns:mc="http://schemas.openxmlformats.org/markup-compatibility/2006" xmlns:p14="http://schemas.microsoft.com/office/powerpoint/2010/main">
    <mc:Choice Requires="p14">
      <p:transition p14:dur="0" advTm="14225"/>
    </mc:Choice>
    <mc:Fallback xmlns="">
      <p:transition advTm="1422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latin typeface="微软雅黑" panose="020B0503020204020204" pitchFamily="34" charset="-122"/>
              </a:rPr>
              <a:t>Lab 3 LA64</a:t>
            </a:r>
            <a:r>
              <a:rPr lang="zh-CN" altLang="en-US" dirty="0">
                <a:latin typeface="微软雅黑" panose="020B0503020204020204" pitchFamily="34" charset="-122"/>
              </a:rPr>
              <a:t>代码生成</a:t>
            </a:r>
            <a:endParaRPr lang="en-US" dirty="0">
              <a:latin typeface="微软雅黑" panose="020B0503020204020204" pitchFamily="34" charset="-122"/>
            </a:endParaRPr>
          </a:p>
        </p:txBody>
      </p:sp>
      <p:sp>
        <p:nvSpPr>
          <p:cNvPr id="11" name="文本框 10">
            <a:extLst>
              <a:ext uri="{FF2B5EF4-FFF2-40B4-BE49-F238E27FC236}">
                <a16:creationId xmlns:a16="http://schemas.microsoft.com/office/drawing/2014/main" id="{040791BA-6D84-41CE-BB4A-C0D4FB8DDD8D}"/>
              </a:ext>
            </a:extLst>
          </p:cNvPr>
          <p:cNvSpPr txBox="1"/>
          <p:nvPr/>
        </p:nvSpPr>
        <p:spPr>
          <a:xfrm>
            <a:off x="892995" y="1957092"/>
            <a:ext cx="1678665" cy="2246769"/>
          </a:xfrm>
          <a:prstGeom prst="rect">
            <a:avLst/>
          </a:prstGeom>
          <a:noFill/>
        </p:spPr>
        <p:txBody>
          <a:bodyPr wrap="none" rtlCol="0">
            <a:spAutoFit/>
          </a:bodyPr>
          <a:lstStyle/>
          <a:p>
            <a:r>
              <a:rPr lang="en-US" altLang="zh-CN" sz="2000" dirty="0" err="1"/>
              <a:t>int</a:t>
            </a:r>
            <a:r>
              <a:rPr lang="en-US" altLang="zh-CN" sz="2000" dirty="0"/>
              <a:t> a;</a:t>
            </a:r>
          </a:p>
          <a:p>
            <a:r>
              <a:rPr lang="en-US" altLang="zh-CN" sz="2000" dirty="0" err="1"/>
              <a:t>int</a:t>
            </a:r>
            <a:r>
              <a:rPr lang="en-US" altLang="zh-CN" sz="2000" dirty="0"/>
              <a:t> main() {</a:t>
            </a:r>
          </a:p>
          <a:p>
            <a:r>
              <a:rPr lang="en-US" altLang="zh-CN" sz="2000" dirty="0"/>
              <a:t>    a = 4;</a:t>
            </a:r>
          </a:p>
          <a:p>
            <a:r>
              <a:rPr lang="en-US" altLang="zh-CN" sz="2000" dirty="0"/>
              <a:t>    if (a &gt; 0)</a:t>
            </a:r>
          </a:p>
          <a:p>
            <a:r>
              <a:rPr lang="en-US" altLang="zh-CN" sz="2000" dirty="0"/>
              <a:t>        return 1;</a:t>
            </a:r>
          </a:p>
          <a:p>
            <a:r>
              <a:rPr lang="en-US" altLang="zh-CN" sz="2000" dirty="0"/>
              <a:t>    return 0;</a:t>
            </a:r>
          </a:p>
          <a:p>
            <a:r>
              <a:rPr lang="en-US" altLang="zh-CN" sz="2000" dirty="0"/>
              <a:t>}</a:t>
            </a:r>
            <a:endParaRPr lang="en-US" sz="2000" dirty="0"/>
          </a:p>
        </p:txBody>
      </p:sp>
      <p:sp>
        <p:nvSpPr>
          <p:cNvPr id="12" name="文本框 11">
            <a:extLst>
              <a:ext uri="{FF2B5EF4-FFF2-40B4-BE49-F238E27FC236}">
                <a16:creationId xmlns:a16="http://schemas.microsoft.com/office/drawing/2014/main" id="{BD904593-3E37-4716-AEC4-8D1B536F2B41}"/>
              </a:ext>
            </a:extLst>
          </p:cNvPr>
          <p:cNvSpPr txBox="1"/>
          <p:nvPr/>
        </p:nvSpPr>
        <p:spPr>
          <a:xfrm>
            <a:off x="892995" y="1585316"/>
            <a:ext cx="1088760" cy="400110"/>
          </a:xfrm>
          <a:prstGeom prst="rect">
            <a:avLst/>
          </a:prstGeom>
          <a:noFill/>
        </p:spPr>
        <p:txBody>
          <a:bodyPr wrap="none" rtlCol="0">
            <a:spAutoFit/>
          </a:bodyPr>
          <a:lstStyle/>
          <a:p>
            <a:r>
              <a:rPr lang="zh-CN" altLang="en-US" sz="2000" dirty="0"/>
              <a:t>源程序</a:t>
            </a:r>
            <a:r>
              <a:rPr lang="en-US" altLang="zh-CN" sz="2000" dirty="0"/>
              <a:t>2</a:t>
            </a:r>
            <a:endParaRPr lang="en-US" sz="2000" dirty="0"/>
          </a:p>
        </p:txBody>
      </p:sp>
      <p:sp>
        <p:nvSpPr>
          <p:cNvPr id="13" name="文本框 12">
            <a:extLst>
              <a:ext uri="{FF2B5EF4-FFF2-40B4-BE49-F238E27FC236}">
                <a16:creationId xmlns:a16="http://schemas.microsoft.com/office/drawing/2014/main" id="{FF46F38B-E439-4584-9DA6-7EAB278B745C}"/>
              </a:ext>
            </a:extLst>
          </p:cNvPr>
          <p:cNvSpPr txBox="1"/>
          <p:nvPr/>
        </p:nvSpPr>
        <p:spPr>
          <a:xfrm>
            <a:off x="4181887" y="1957092"/>
            <a:ext cx="5724644" cy="3477875"/>
          </a:xfrm>
          <a:prstGeom prst="rect">
            <a:avLst/>
          </a:prstGeom>
          <a:noFill/>
        </p:spPr>
        <p:txBody>
          <a:bodyPr wrap="none" rtlCol="0">
            <a:spAutoFit/>
          </a:bodyPr>
          <a:lstStyle/>
          <a:p>
            <a:r>
              <a:rPr lang="en-US" altLang="zh-CN" sz="2000" dirty="0" err="1"/>
              <a:t>int</a:t>
            </a:r>
            <a:r>
              <a:rPr lang="en-US" altLang="zh-CN" sz="2000" dirty="0"/>
              <a:t> add(</a:t>
            </a:r>
            <a:r>
              <a:rPr lang="en-US" altLang="zh-CN" sz="2000" dirty="0" err="1"/>
              <a:t>int</a:t>
            </a:r>
            <a:r>
              <a:rPr lang="en-US" altLang="zh-CN" sz="2000" dirty="0"/>
              <a:t> a, </a:t>
            </a:r>
            <a:r>
              <a:rPr lang="en-US" altLang="zh-CN" sz="2000" dirty="0" err="1"/>
              <a:t>int</a:t>
            </a:r>
            <a:r>
              <a:rPr lang="en-US" altLang="zh-CN" sz="2000" dirty="0"/>
              <a:t> b) {</a:t>
            </a:r>
          </a:p>
          <a:p>
            <a:r>
              <a:rPr lang="en-US" altLang="zh-CN" sz="2000" dirty="0"/>
              <a:t>	return a + b;</a:t>
            </a:r>
          </a:p>
          <a:p>
            <a:r>
              <a:rPr lang="en-US" altLang="zh-CN" sz="2000" dirty="0"/>
              <a:t>}</a:t>
            </a:r>
          </a:p>
          <a:p>
            <a:endParaRPr lang="en-US" altLang="zh-CN" sz="2000" dirty="0"/>
          </a:p>
          <a:p>
            <a:r>
              <a:rPr lang="en-US" altLang="zh-CN" sz="2000" dirty="0" err="1"/>
              <a:t>int</a:t>
            </a:r>
            <a:r>
              <a:rPr lang="en-US" altLang="zh-CN" sz="2000" dirty="0"/>
              <a:t> main() {</a:t>
            </a:r>
          </a:p>
          <a:p>
            <a:r>
              <a:rPr lang="en-US" altLang="zh-CN" sz="2000" dirty="0"/>
              <a:t>    </a:t>
            </a:r>
            <a:r>
              <a:rPr lang="en-US" altLang="zh-CN" sz="2000" dirty="0" err="1"/>
              <a:t>int</a:t>
            </a:r>
            <a:r>
              <a:rPr lang="en-US" altLang="zh-CN" sz="2000" dirty="0"/>
              <a:t> a = 1;</a:t>
            </a:r>
          </a:p>
          <a:p>
            <a:r>
              <a:rPr lang="en-US" altLang="zh-CN" sz="2000" dirty="0"/>
              <a:t>    </a:t>
            </a:r>
            <a:r>
              <a:rPr lang="en-US" altLang="zh-CN" sz="2000" dirty="0" err="1"/>
              <a:t>int</a:t>
            </a:r>
            <a:r>
              <a:rPr lang="en-US" altLang="zh-CN" sz="2000" dirty="0"/>
              <a:t> b = 2;</a:t>
            </a:r>
          </a:p>
          <a:p>
            <a:r>
              <a:rPr lang="en-US" altLang="zh-CN" sz="2000" dirty="0"/>
              <a:t>    </a:t>
            </a:r>
            <a:r>
              <a:rPr lang="en-US" altLang="zh-CN" sz="2000" dirty="0" err="1"/>
              <a:t>int</a:t>
            </a:r>
            <a:r>
              <a:rPr lang="en-US" altLang="zh-CN" sz="2000" dirty="0"/>
              <a:t> c = add(a, b);</a:t>
            </a:r>
          </a:p>
          <a:p>
            <a:r>
              <a:rPr lang="en-US" altLang="zh-CN" sz="2000" dirty="0"/>
              <a:t>    output(c);					</a:t>
            </a:r>
          </a:p>
          <a:p>
            <a:r>
              <a:rPr lang="en-US" altLang="zh-CN" sz="2000" dirty="0"/>
              <a:t>    return 0;</a:t>
            </a:r>
          </a:p>
          <a:p>
            <a:r>
              <a:rPr lang="en-US" altLang="zh-CN" sz="2000" dirty="0"/>
              <a:t>}</a:t>
            </a:r>
          </a:p>
        </p:txBody>
      </p:sp>
      <p:sp>
        <p:nvSpPr>
          <p:cNvPr id="14" name="文本框 13">
            <a:extLst>
              <a:ext uri="{FF2B5EF4-FFF2-40B4-BE49-F238E27FC236}">
                <a16:creationId xmlns:a16="http://schemas.microsoft.com/office/drawing/2014/main" id="{8A8A20DD-5979-4D9D-B430-6EDEA78AC0CF}"/>
              </a:ext>
            </a:extLst>
          </p:cNvPr>
          <p:cNvSpPr txBox="1"/>
          <p:nvPr/>
        </p:nvSpPr>
        <p:spPr>
          <a:xfrm>
            <a:off x="7844402" y="1954648"/>
            <a:ext cx="3877985" cy="2862322"/>
          </a:xfrm>
          <a:prstGeom prst="rect">
            <a:avLst/>
          </a:prstGeom>
          <a:noFill/>
        </p:spPr>
        <p:txBody>
          <a:bodyPr wrap="none" rtlCol="0">
            <a:spAutoFit/>
          </a:bodyPr>
          <a:lstStyle/>
          <a:p>
            <a:r>
              <a:rPr lang="en-US" altLang="zh-CN" sz="2000" dirty="0" err="1"/>
              <a:t>int</a:t>
            </a:r>
            <a:r>
              <a:rPr lang="en-US" altLang="zh-CN" sz="2000" dirty="0"/>
              <a:t> main () {</a:t>
            </a:r>
          </a:p>
          <a:p>
            <a:r>
              <a:rPr lang="en-US" altLang="zh-CN" sz="2000" dirty="0"/>
              <a:t>	float b = 8;</a:t>
            </a:r>
          </a:p>
          <a:p>
            <a:r>
              <a:rPr lang="en-US" altLang="zh-CN" sz="2000" dirty="0"/>
              <a:t>	float c = 3.5;		</a:t>
            </a:r>
          </a:p>
          <a:p>
            <a:r>
              <a:rPr lang="en-US" altLang="zh-CN" sz="2000" dirty="0"/>
              <a:t>	if (b &lt; c)</a:t>
            </a:r>
          </a:p>
          <a:p>
            <a:r>
              <a:rPr lang="en-US" altLang="zh-CN" sz="2000" dirty="0"/>
              <a:t>	{</a:t>
            </a:r>
          </a:p>
          <a:p>
            <a:r>
              <a:rPr lang="en-US" altLang="zh-CN" sz="2000" dirty="0"/>
              <a:t>		return 1;</a:t>
            </a:r>
          </a:p>
          <a:p>
            <a:r>
              <a:rPr lang="en-US" altLang="zh-CN" sz="2000" dirty="0"/>
              <a:t>	}</a:t>
            </a:r>
          </a:p>
          <a:p>
            <a:r>
              <a:rPr lang="en-US" altLang="zh-CN" sz="2000" dirty="0"/>
              <a:t>	return 0;</a:t>
            </a:r>
          </a:p>
          <a:p>
            <a:r>
              <a:rPr lang="en-US" altLang="zh-CN" sz="2000" dirty="0"/>
              <a:t>}</a:t>
            </a:r>
          </a:p>
        </p:txBody>
      </p:sp>
      <p:sp>
        <p:nvSpPr>
          <p:cNvPr id="15" name="文本框 14">
            <a:extLst>
              <a:ext uri="{FF2B5EF4-FFF2-40B4-BE49-F238E27FC236}">
                <a16:creationId xmlns:a16="http://schemas.microsoft.com/office/drawing/2014/main" id="{AD482D40-5694-49CA-A0A1-76161BC2F9E1}"/>
              </a:ext>
            </a:extLst>
          </p:cNvPr>
          <p:cNvSpPr txBox="1"/>
          <p:nvPr/>
        </p:nvSpPr>
        <p:spPr>
          <a:xfrm>
            <a:off x="4079116" y="1585316"/>
            <a:ext cx="1088760" cy="400110"/>
          </a:xfrm>
          <a:prstGeom prst="rect">
            <a:avLst/>
          </a:prstGeom>
          <a:noFill/>
        </p:spPr>
        <p:txBody>
          <a:bodyPr wrap="none" rtlCol="0">
            <a:spAutoFit/>
          </a:bodyPr>
          <a:lstStyle/>
          <a:p>
            <a:r>
              <a:rPr lang="zh-CN" altLang="en-US" sz="2000" dirty="0"/>
              <a:t>源程序</a:t>
            </a:r>
            <a:r>
              <a:rPr lang="en-US" altLang="zh-CN" sz="2000" dirty="0"/>
              <a:t>3</a:t>
            </a:r>
            <a:endParaRPr lang="en-US" sz="2000" dirty="0"/>
          </a:p>
        </p:txBody>
      </p:sp>
      <p:sp>
        <p:nvSpPr>
          <p:cNvPr id="16" name="文本框 15">
            <a:extLst>
              <a:ext uri="{FF2B5EF4-FFF2-40B4-BE49-F238E27FC236}">
                <a16:creationId xmlns:a16="http://schemas.microsoft.com/office/drawing/2014/main" id="{D9BE2495-633D-434F-BB0F-AD72CE933089}"/>
              </a:ext>
            </a:extLst>
          </p:cNvPr>
          <p:cNvSpPr txBox="1"/>
          <p:nvPr/>
        </p:nvSpPr>
        <p:spPr>
          <a:xfrm>
            <a:off x="7844402" y="1551271"/>
            <a:ext cx="1088760" cy="400110"/>
          </a:xfrm>
          <a:prstGeom prst="rect">
            <a:avLst/>
          </a:prstGeom>
          <a:noFill/>
        </p:spPr>
        <p:txBody>
          <a:bodyPr wrap="none" rtlCol="0">
            <a:spAutoFit/>
          </a:bodyPr>
          <a:lstStyle/>
          <a:p>
            <a:r>
              <a:rPr lang="zh-CN" altLang="en-US" sz="2000" dirty="0"/>
              <a:t>源程序</a:t>
            </a:r>
            <a:r>
              <a:rPr lang="en-US" altLang="zh-CN" sz="2000" dirty="0"/>
              <a:t>4</a:t>
            </a:r>
            <a:endParaRPr lang="en-US" sz="2000" dirty="0"/>
          </a:p>
        </p:txBody>
      </p:sp>
    </p:spTree>
    <p:extLst>
      <p:ext uri="{BB962C8B-B14F-4D97-AF65-F5344CB8AC3E}">
        <p14:creationId xmlns:p14="http://schemas.microsoft.com/office/powerpoint/2010/main" val="4063109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r>
              <a:rPr lang="zh-CN" altLang="en-US" dirty="0"/>
              <a:t>目的：</a:t>
            </a:r>
            <a:endParaRPr lang="en-US" altLang="zh-CN" dirty="0"/>
          </a:p>
          <a:p>
            <a:pPr lvl="1"/>
            <a:r>
              <a:rPr lang="zh-CN" altLang="en-US" dirty="0"/>
              <a:t>熟悉了解</a:t>
            </a:r>
            <a:r>
              <a:rPr lang="en-US" altLang="zh-CN" dirty="0"/>
              <a:t>mem2reg</a:t>
            </a:r>
            <a:r>
              <a:rPr lang="zh-CN" altLang="en-US" dirty="0"/>
              <a:t>优化</a:t>
            </a:r>
            <a:endParaRPr lang="en-US" altLang="zh-CN" dirty="0"/>
          </a:p>
          <a:p>
            <a:r>
              <a:rPr lang="zh-CN" altLang="en-US" dirty="0"/>
              <a:t>要求：</a:t>
            </a:r>
            <a:endParaRPr lang="en-US" altLang="zh-CN" dirty="0"/>
          </a:p>
          <a:p>
            <a:pPr lvl="1"/>
            <a:r>
              <a:rPr lang="zh-CN" altLang="en-US" dirty="0"/>
              <a:t>学生完成</a:t>
            </a:r>
            <a:r>
              <a:rPr lang="en-US" altLang="zh-CN" dirty="0"/>
              <a:t>mem2reg</a:t>
            </a:r>
            <a:r>
              <a:rPr lang="zh-CN" altLang="en-US" dirty="0"/>
              <a:t>代码补全</a:t>
            </a:r>
            <a:endParaRPr lang="en-US" altLang="zh-CN" dirty="0"/>
          </a:p>
          <a:p>
            <a:pPr lvl="1"/>
            <a:r>
              <a:rPr lang="zh-CN" altLang="en-US" dirty="0"/>
              <a:t>掌握</a:t>
            </a:r>
            <a:r>
              <a:rPr lang="en-US" altLang="zh-CN" dirty="0"/>
              <a:t>mem2reg</a:t>
            </a:r>
            <a:r>
              <a:rPr lang="zh-CN" altLang="en-US" dirty="0"/>
              <a:t>算法</a:t>
            </a:r>
            <a:endParaRPr lang="en-US" altLang="zh-CN" dirty="0"/>
          </a:p>
          <a:p>
            <a:r>
              <a:rPr lang="zh-CN" altLang="en-US" dirty="0"/>
              <a:t>考核标准：</a:t>
            </a:r>
            <a:endParaRPr lang="en-US" altLang="zh-CN" dirty="0"/>
          </a:p>
          <a:p>
            <a:pPr lvl="1"/>
            <a:r>
              <a:rPr lang="zh-CN" altLang="en-US" dirty="0"/>
              <a:t>回答示例问题</a:t>
            </a:r>
            <a:endParaRPr lang="en-US" altLang="zh-CN" dirty="0"/>
          </a:p>
          <a:p>
            <a:pPr lvl="1"/>
            <a:r>
              <a:rPr lang="zh-CN" altLang="en-US" dirty="0"/>
              <a:t>完成代码补全</a:t>
            </a:r>
            <a:endParaRPr lang="en-US" altLang="zh-CN" dirty="0"/>
          </a:p>
          <a:p>
            <a:pPr lvl="1"/>
            <a:r>
              <a:rPr lang="zh-CN" altLang="en-US" dirty="0"/>
              <a:t>测试样例通过</a:t>
            </a:r>
            <a:endParaRPr lang="en-US" altLang="zh-CN" dirty="0"/>
          </a:p>
        </p:txBody>
      </p:sp>
      <p:sp>
        <p:nvSpPr>
          <p:cNvPr id="4" name="标题 3"/>
          <p:cNvSpPr>
            <a:spLocks noGrp="1"/>
          </p:cNvSpPr>
          <p:nvPr>
            <p:ph type="title"/>
          </p:nvPr>
        </p:nvSpPr>
        <p:spPr/>
        <p:txBody>
          <a:bodyPr>
            <a:normAutofit/>
          </a:bodyPr>
          <a:lstStyle/>
          <a:p>
            <a:r>
              <a:rPr lang="en-US" altLang="zh-CN" dirty="0">
                <a:latin typeface="微软雅黑" panose="020B0503020204020204" pitchFamily="34" charset="-122"/>
              </a:rPr>
              <a:t>Lab 4 </a:t>
            </a:r>
            <a:r>
              <a:rPr lang="zh-CN" altLang="en-US" dirty="0">
                <a:latin typeface="微软雅黑" panose="020B0503020204020204" pitchFamily="34" charset="-122"/>
              </a:rPr>
              <a:t>转换为</a:t>
            </a:r>
            <a:r>
              <a:rPr lang="en-US" altLang="zh-CN" dirty="0">
                <a:latin typeface="微软雅黑" panose="020B0503020204020204" pitchFamily="34" charset="-122"/>
              </a:rPr>
              <a:t>SSA IR</a:t>
            </a:r>
            <a:endParaRPr lang="en-US" dirty="0">
              <a:latin typeface="微软雅黑" panose="020B0503020204020204" pitchFamily="34" charset="-122"/>
            </a:endParaRPr>
          </a:p>
        </p:txBody>
      </p:sp>
      <p:graphicFrame>
        <p:nvGraphicFramePr>
          <p:cNvPr id="2" name="表格 1">
            <a:extLst>
              <a:ext uri="{FF2B5EF4-FFF2-40B4-BE49-F238E27FC236}">
                <a16:creationId xmlns:a16="http://schemas.microsoft.com/office/drawing/2014/main" id="{9094803D-80C9-4BC9-93CF-B8BA15E2715C}"/>
              </a:ext>
            </a:extLst>
          </p:cNvPr>
          <p:cNvGraphicFramePr>
            <a:graphicFrameLocks noGrp="1"/>
          </p:cNvGraphicFramePr>
          <p:nvPr>
            <p:extLst>
              <p:ext uri="{D42A27DB-BD31-4B8C-83A1-F6EECF244321}">
                <p14:modId xmlns:p14="http://schemas.microsoft.com/office/powerpoint/2010/main" val="2609661662"/>
              </p:ext>
            </p:extLst>
          </p:nvPr>
        </p:nvGraphicFramePr>
        <p:xfrm>
          <a:off x="7696562" y="3727512"/>
          <a:ext cx="2326843" cy="1097280"/>
        </p:xfrm>
        <a:graphic>
          <a:graphicData uri="http://schemas.openxmlformats.org/drawingml/2006/table">
            <a:tbl>
              <a:tblPr firstRow="1" firstCol="1" bandRow="1">
                <a:tableStyleId>{5C22544A-7EE6-4342-B048-85BDC9FD1C3A}</a:tableStyleId>
              </a:tblPr>
              <a:tblGrid>
                <a:gridCol w="2326843">
                  <a:extLst>
                    <a:ext uri="{9D8B030D-6E8A-4147-A177-3AD203B41FA5}">
                      <a16:colId xmlns:a16="http://schemas.microsoft.com/office/drawing/2014/main" val="4166213390"/>
                    </a:ext>
                  </a:extLst>
                </a:gridCol>
              </a:tblGrid>
              <a:tr h="0">
                <a:tc>
                  <a:txBody>
                    <a:bodyPr/>
                    <a:lstStyle/>
                    <a:p>
                      <a:pPr marR="133350" indent="266700" algn="just"/>
                      <a:r>
                        <a:rPr lang="en-US" sz="2400" kern="0" dirty="0">
                          <a:solidFill>
                            <a:schemeClr val="tx1"/>
                          </a:solidFill>
                          <a:effectLst/>
                        </a:rPr>
                        <a:t>y1 := 1</a:t>
                      </a:r>
                      <a:endParaRPr lang="zh-CN" sz="2400" kern="100" dirty="0">
                        <a:solidFill>
                          <a:schemeClr val="tx1"/>
                        </a:solidFill>
                        <a:effectLst/>
                      </a:endParaRPr>
                    </a:p>
                    <a:p>
                      <a:pPr marR="133350" indent="266700" algn="just"/>
                      <a:r>
                        <a:rPr lang="en-US" sz="2400" kern="0" dirty="0">
                          <a:solidFill>
                            <a:schemeClr val="tx1"/>
                          </a:solidFill>
                          <a:effectLst/>
                        </a:rPr>
                        <a:t>y2 := 2</a:t>
                      </a:r>
                      <a:endParaRPr lang="zh-CN" sz="2400" kern="100" dirty="0">
                        <a:solidFill>
                          <a:schemeClr val="tx1"/>
                        </a:solidFill>
                        <a:effectLst/>
                      </a:endParaRPr>
                    </a:p>
                    <a:p>
                      <a:pPr marR="133350" indent="266700" algn="just"/>
                      <a:r>
                        <a:rPr lang="en-US" sz="2400" kern="0" dirty="0">
                          <a:solidFill>
                            <a:schemeClr val="tx1"/>
                          </a:solidFill>
                          <a:effectLst/>
                        </a:rPr>
                        <a:t>x1 := y2</a:t>
                      </a:r>
                      <a:endParaRPr lang="zh-CN" sz="2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2384695284"/>
                  </a:ext>
                </a:extLst>
              </a:tr>
            </a:tbl>
          </a:graphicData>
        </a:graphic>
      </p:graphicFrame>
      <p:graphicFrame>
        <p:nvGraphicFramePr>
          <p:cNvPr id="3" name="表格 2">
            <a:extLst>
              <a:ext uri="{FF2B5EF4-FFF2-40B4-BE49-F238E27FC236}">
                <a16:creationId xmlns:a16="http://schemas.microsoft.com/office/drawing/2014/main" id="{B7BEB0F2-B015-4705-AFC1-B758F149CD2E}"/>
              </a:ext>
            </a:extLst>
          </p:cNvPr>
          <p:cNvGraphicFramePr>
            <a:graphicFrameLocks noGrp="1"/>
          </p:cNvGraphicFramePr>
          <p:nvPr>
            <p:extLst>
              <p:ext uri="{D42A27DB-BD31-4B8C-83A1-F6EECF244321}">
                <p14:modId xmlns:p14="http://schemas.microsoft.com/office/powerpoint/2010/main" val="3176496477"/>
              </p:ext>
            </p:extLst>
          </p:nvPr>
        </p:nvGraphicFramePr>
        <p:xfrm>
          <a:off x="7696562" y="1484569"/>
          <a:ext cx="1347470" cy="1097280"/>
        </p:xfrm>
        <a:graphic>
          <a:graphicData uri="http://schemas.openxmlformats.org/drawingml/2006/table">
            <a:tbl>
              <a:tblPr firstRow="1" firstCol="1" bandRow="1">
                <a:tableStyleId>{5C22544A-7EE6-4342-B048-85BDC9FD1C3A}</a:tableStyleId>
              </a:tblPr>
              <a:tblGrid>
                <a:gridCol w="1347470">
                  <a:extLst>
                    <a:ext uri="{9D8B030D-6E8A-4147-A177-3AD203B41FA5}">
                      <a16:colId xmlns:a16="http://schemas.microsoft.com/office/drawing/2014/main" val="933065835"/>
                    </a:ext>
                  </a:extLst>
                </a:gridCol>
              </a:tblGrid>
              <a:tr h="0">
                <a:tc>
                  <a:txBody>
                    <a:bodyPr/>
                    <a:lstStyle/>
                    <a:p>
                      <a:pPr marR="133350" indent="266700" algn="just"/>
                      <a:r>
                        <a:rPr lang="en-US" sz="2400" kern="0" dirty="0">
                          <a:solidFill>
                            <a:schemeClr val="tx1"/>
                          </a:solidFill>
                          <a:effectLst/>
                        </a:rPr>
                        <a:t>y := 1</a:t>
                      </a:r>
                      <a:endParaRPr lang="zh-CN" sz="2400" kern="100" dirty="0">
                        <a:solidFill>
                          <a:schemeClr val="tx1"/>
                        </a:solidFill>
                        <a:effectLst/>
                      </a:endParaRPr>
                    </a:p>
                    <a:p>
                      <a:pPr marR="133350" indent="266700" algn="just"/>
                      <a:r>
                        <a:rPr lang="en-US" sz="2400" kern="0" dirty="0">
                          <a:solidFill>
                            <a:schemeClr val="tx1"/>
                          </a:solidFill>
                          <a:effectLst/>
                        </a:rPr>
                        <a:t>y := 2</a:t>
                      </a:r>
                      <a:endParaRPr lang="zh-CN" sz="2400" kern="100" dirty="0">
                        <a:solidFill>
                          <a:schemeClr val="tx1"/>
                        </a:solidFill>
                        <a:effectLst/>
                      </a:endParaRPr>
                    </a:p>
                    <a:p>
                      <a:pPr marR="133350" indent="266700" algn="just"/>
                      <a:r>
                        <a:rPr lang="en-US" sz="2400" kern="0" dirty="0">
                          <a:solidFill>
                            <a:schemeClr val="tx1"/>
                          </a:solidFill>
                          <a:effectLst/>
                        </a:rPr>
                        <a:t>x := y</a:t>
                      </a:r>
                      <a:endParaRPr lang="zh-CN" sz="2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2574439299"/>
                  </a:ext>
                </a:extLst>
              </a:tr>
            </a:tbl>
          </a:graphicData>
        </a:graphic>
      </p:graphicFrame>
      <p:sp>
        <p:nvSpPr>
          <p:cNvPr id="7" name="箭头: 下 6">
            <a:extLst>
              <a:ext uri="{FF2B5EF4-FFF2-40B4-BE49-F238E27FC236}">
                <a16:creationId xmlns:a16="http://schemas.microsoft.com/office/drawing/2014/main" id="{A967F220-0E97-4DE4-8C7C-8A4ECE3FB69D}"/>
              </a:ext>
            </a:extLst>
          </p:cNvPr>
          <p:cNvSpPr/>
          <p:nvPr/>
        </p:nvSpPr>
        <p:spPr>
          <a:xfrm>
            <a:off x="8229600" y="2694562"/>
            <a:ext cx="505838" cy="9435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6042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fontScale="92500" lnSpcReduction="20000"/>
          </a:bodyPr>
          <a:lstStyle/>
          <a:p>
            <a:r>
              <a:rPr lang="zh-CN" altLang="en-US" dirty="0"/>
              <a:t>目的：在中间代码上实现机器无关优化、掌握数据流分析过程</a:t>
            </a:r>
            <a:endParaRPr lang="en-US" altLang="zh-CN" dirty="0"/>
          </a:p>
          <a:p>
            <a:r>
              <a:rPr lang="zh-CN" altLang="en-US" dirty="0"/>
              <a:t>要求：在阅读 </a:t>
            </a:r>
            <a:r>
              <a:rPr lang="en-US" altLang="zh-CN" dirty="0"/>
              <a:t>Mem2Reg</a:t>
            </a:r>
            <a:r>
              <a:rPr lang="zh-CN" altLang="en-US" dirty="0"/>
              <a:t> 优化基础上，理解 </a:t>
            </a:r>
            <a:r>
              <a:rPr lang="en-US" altLang="zh-CN" dirty="0"/>
              <a:t>LLVM SSA IR </a:t>
            </a:r>
            <a:r>
              <a:rPr lang="zh-CN" altLang="en-US" dirty="0"/>
              <a:t>格式，并实现全局值编号 </a:t>
            </a:r>
            <a:r>
              <a:rPr lang="en-US" altLang="zh-CN" dirty="0"/>
              <a:t>(GVN) </a:t>
            </a:r>
            <a:r>
              <a:rPr lang="zh-CN" altLang="en-US" dirty="0"/>
              <a:t>算法</a:t>
            </a:r>
            <a:endParaRPr lang="en-US" altLang="zh-CN" dirty="0"/>
          </a:p>
          <a:p>
            <a:endParaRPr lang="en-US" altLang="zh-CN" dirty="0"/>
          </a:p>
          <a:p>
            <a:endParaRPr lang="en-US" altLang="zh-CN" dirty="0"/>
          </a:p>
          <a:p>
            <a:endParaRPr lang="en-US" altLang="zh-CN" dirty="0"/>
          </a:p>
          <a:p>
            <a:endParaRPr lang="en-US" altLang="zh-CN" dirty="0"/>
          </a:p>
          <a:p>
            <a:r>
              <a:rPr lang="zh-CN" altLang="en-US" dirty="0"/>
              <a:t>考核标准：</a:t>
            </a:r>
            <a:endParaRPr lang="en-US" altLang="zh-CN" dirty="0"/>
          </a:p>
          <a:p>
            <a:pPr lvl="1"/>
            <a:r>
              <a:rPr lang="zh-CN" altLang="en-US" dirty="0"/>
              <a:t>提供 </a:t>
            </a:r>
            <a:r>
              <a:rPr lang="en-US" altLang="zh-CN" dirty="0"/>
              <a:t>8 </a:t>
            </a:r>
            <a:r>
              <a:rPr lang="zh-CN" altLang="en-US" dirty="0"/>
              <a:t>个基础测试用例，通过比对分析结果判断 </a:t>
            </a:r>
            <a:r>
              <a:rPr lang="en-US" altLang="zh-CN" dirty="0"/>
              <a:t>GVN </a:t>
            </a:r>
            <a:r>
              <a:rPr lang="zh-CN" altLang="en-US" dirty="0"/>
              <a:t>算法正确性</a:t>
            </a:r>
            <a:endParaRPr lang="en-US" altLang="zh-CN" dirty="0"/>
          </a:p>
          <a:p>
            <a:pPr lvl="1"/>
            <a:r>
              <a:rPr lang="zh-CN" altLang="en-US" dirty="0"/>
              <a:t>提供 </a:t>
            </a:r>
            <a:r>
              <a:rPr lang="en-US" altLang="zh-CN" dirty="0"/>
              <a:t>2 </a:t>
            </a:r>
            <a:r>
              <a:rPr lang="zh-CN" altLang="en-US" dirty="0"/>
              <a:t>个进阶测试用例，通过测试优化前后运行时间评价优化效果</a:t>
            </a:r>
            <a:endParaRPr lang="en-US" altLang="zh-CN" dirty="0"/>
          </a:p>
          <a:p>
            <a:pPr lvl="1"/>
            <a:endParaRPr lang="en-US" altLang="zh-CN" dirty="0"/>
          </a:p>
        </p:txBody>
      </p:sp>
      <p:sp>
        <p:nvSpPr>
          <p:cNvPr id="4" name="标题 3"/>
          <p:cNvSpPr>
            <a:spLocks noGrp="1"/>
          </p:cNvSpPr>
          <p:nvPr>
            <p:ph type="title"/>
          </p:nvPr>
        </p:nvSpPr>
        <p:spPr/>
        <p:txBody>
          <a:bodyPr>
            <a:normAutofit/>
          </a:bodyPr>
          <a:lstStyle/>
          <a:p>
            <a:r>
              <a:rPr lang="en-US" altLang="zh-CN" dirty="0">
                <a:latin typeface="微软雅黑" panose="020B0503020204020204" pitchFamily="34" charset="-122"/>
              </a:rPr>
              <a:t>Lab 5 </a:t>
            </a:r>
            <a:r>
              <a:rPr lang="zh-CN" altLang="en-US" dirty="0">
                <a:latin typeface="微软雅黑" panose="020B0503020204020204" pitchFamily="34" charset="-122"/>
              </a:rPr>
              <a:t>机器无关优化</a:t>
            </a:r>
            <a:endParaRPr lang="en-US" dirty="0">
              <a:latin typeface="微软雅黑" panose="020B0503020204020204" pitchFamily="34" charset="-122"/>
            </a:endParaRPr>
          </a:p>
        </p:txBody>
      </p:sp>
      <p:sp>
        <p:nvSpPr>
          <p:cNvPr id="8" name="矩形: 圆角 7">
            <a:extLst>
              <a:ext uri="{FF2B5EF4-FFF2-40B4-BE49-F238E27FC236}">
                <a16:creationId xmlns:a16="http://schemas.microsoft.com/office/drawing/2014/main" id="{80C6A444-8241-4A2B-BDE1-447983B6789D}"/>
              </a:ext>
            </a:extLst>
          </p:cNvPr>
          <p:cNvSpPr/>
          <p:nvPr/>
        </p:nvSpPr>
        <p:spPr>
          <a:xfrm>
            <a:off x="3775019" y="2635200"/>
            <a:ext cx="2748181" cy="1794925"/>
          </a:xfrm>
          <a:prstGeom prst="round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箭头: 右 8">
            <a:extLst>
              <a:ext uri="{FF2B5EF4-FFF2-40B4-BE49-F238E27FC236}">
                <a16:creationId xmlns:a16="http://schemas.microsoft.com/office/drawing/2014/main" id="{EA8B11BC-2D5A-404A-A5E1-89A9E8BA8239}"/>
              </a:ext>
            </a:extLst>
          </p:cNvPr>
          <p:cNvSpPr/>
          <p:nvPr/>
        </p:nvSpPr>
        <p:spPr>
          <a:xfrm>
            <a:off x="2781821" y="3413387"/>
            <a:ext cx="816557" cy="43641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6F91ECB-9027-4A3E-90C5-D7232853F86B}"/>
              </a:ext>
            </a:extLst>
          </p:cNvPr>
          <p:cNvSpPr txBox="1"/>
          <p:nvPr/>
        </p:nvSpPr>
        <p:spPr>
          <a:xfrm>
            <a:off x="1877815" y="3419975"/>
            <a:ext cx="879761" cy="461665"/>
          </a:xfrm>
          <a:prstGeom prst="rect">
            <a:avLst/>
          </a:prstGeom>
          <a:noFill/>
        </p:spPr>
        <p:txBody>
          <a:bodyPr wrap="square" rtlCol="0">
            <a:spAutoFit/>
          </a:bodyPr>
          <a:lstStyle/>
          <a:p>
            <a:r>
              <a:rPr lang="en-US" altLang="zh-CN" sz="2400" dirty="0"/>
              <a:t>Lab3</a:t>
            </a:r>
            <a:endParaRPr lang="zh-CN" altLang="en-US" sz="2400" dirty="0"/>
          </a:p>
        </p:txBody>
      </p:sp>
      <p:sp>
        <p:nvSpPr>
          <p:cNvPr id="11" name="文本框 10">
            <a:extLst>
              <a:ext uri="{FF2B5EF4-FFF2-40B4-BE49-F238E27FC236}">
                <a16:creationId xmlns:a16="http://schemas.microsoft.com/office/drawing/2014/main" id="{3A8075A5-DA14-447F-B125-A653839BAEBE}"/>
              </a:ext>
            </a:extLst>
          </p:cNvPr>
          <p:cNvSpPr txBox="1"/>
          <p:nvPr/>
        </p:nvSpPr>
        <p:spPr>
          <a:xfrm>
            <a:off x="2683975" y="3058712"/>
            <a:ext cx="1239984" cy="369332"/>
          </a:xfrm>
          <a:prstGeom prst="rect">
            <a:avLst/>
          </a:prstGeom>
          <a:noFill/>
        </p:spPr>
        <p:txBody>
          <a:bodyPr wrap="square" rtlCol="0">
            <a:spAutoFit/>
          </a:bodyPr>
          <a:lstStyle/>
          <a:p>
            <a:r>
              <a:rPr lang="en-US" altLang="zh-CN" dirty="0"/>
              <a:t>LLVM IR</a:t>
            </a:r>
            <a:endParaRPr lang="zh-CN" altLang="en-US" dirty="0"/>
          </a:p>
        </p:txBody>
      </p:sp>
      <p:grpSp>
        <p:nvGrpSpPr>
          <p:cNvPr id="12" name="组合 11">
            <a:extLst>
              <a:ext uri="{FF2B5EF4-FFF2-40B4-BE49-F238E27FC236}">
                <a16:creationId xmlns:a16="http://schemas.microsoft.com/office/drawing/2014/main" id="{CD8BAC67-920A-4601-BE76-1533142AF794}"/>
              </a:ext>
            </a:extLst>
          </p:cNvPr>
          <p:cNvGrpSpPr/>
          <p:nvPr/>
        </p:nvGrpSpPr>
        <p:grpSpPr>
          <a:xfrm>
            <a:off x="3885854" y="3058712"/>
            <a:ext cx="464127" cy="1170524"/>
            <a:chOff x="4080163" y="2597912"/>
            <a:chExt cx="464127" cy="1170524"/>
          </a:xfrm>
        </p:grpSpPr>
        <p:sp>
          <p:nvSpPr>
            <p:cNvPr id="13" name="文本框 12">
              <a:extLst>
                <a:ext uri="{FF2B5EF4-FFF2-40B4-BE49-F238E27FC236}">
                  <a16:creationId xmlns:a16="http://schemas.microsoft.com/office/drawing/2014/main" id="{4E9F3072-62AE-4944-84E7-8F90ED40F6F4}"/>
                </a:ext>
              </a:extLst>
            </p:cNvPr>
            <p:cNvSpPr txBox="1"/>
            <p:nvPr/>
          </p:nvSpPr>
          <p:spPr>
            <a:xfrm>
              <a:off x="4082625" y="2652644"/>
              <a:ext cx="461665" cy="1074728"/>
            </a:xfrm>
            <a:prstGeom prst="rect">
              <a:avLst/>
            </a:prstGeom>
            <a:noFill/>
          </p:spPr>
          <p:txBody>
            <a:bodyPr vert="eaVert" wrap="square" rtlCol="0">
              <a:spAutoFit/>
            </a:bodyPr>
            <a:lstStyle/>
            <a:p>
              <a:r>
                <a:rPr lang="en-US" altLang="zh-CN" dirty="0"/>
                <a:t>Mem2Reg</a:t>
              </a:r>
              <a:endParaRPr lang="zh-CN" altLang="en-US" dirty="0"/>
            </a:p>
          </p:txBody>
        </p:sp>
        <p:sp>
          <p:nvSpPr>
            <p:cNvPr id="14" name="矩形: 圆角 13">
              <a:extLst>
                <a:ext uri="{FF2B5EF4-FFF2-40B4-BE49-F238E27FC236}">
                  <a16:creationId xmlns:a16="http://schemas.microsoft.com/office/drawing/2014/main" id="{4341008C-3135-427D-B045-4F99245C90FB}"/>
                </a:ext>
              </a:extLst>
            </p:cNvPr>
            <p:cNvSpPr/>
            <p:nvPr/>
          </p:nvSpPr>
          <p:spPr>
            <a:xfrm>
              <a:off x="4080163" y="2597912"/>
              <a:ext cx="464127" cy="117052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箭头: 右 14">
            <a:extLst>
              <a:ext uri="{FF2B5EF4-FFF2-40B4-BE49-F238E27FC236}">
                <a16:creationId xmlns:a16="http://schemas.microsoft.com/office/drawing/2014/main" id="{D5D314C2-0E89-458F-8B01-94A3138CBD89}"/>
              </a:ext>
            </a:extLst>
          </p:cNvPr>
          <p:cNvSpPr/>
          <p:nvPr/>
        </p:nvSpPr>
        <p:spPr>
          <a:xfrm>
            <a:off x="4665175" y="3413387"/>
            <a:ext cx="1029220" cy="43641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0ABA74E8-A006-4213-85F7-9EB8D4B8A62B}"/>
              </a:ext>
            </a:extLst>
          </p:cNvPr>
          <p:cNvSpPr txBox="1"/>
          <p:nvPr/>
        </p:nvSpPr>
        <p:spPr>
          <a:xfrm>
            <a:off x="4374226" y="3058712"/>
            <a:ext cx="1749517" cy="369332"/>
          </a:xfrm>
          <a:prstGeom prst="rect">
            <a:avLst/>
          </a:prstGeom>
          <a:noFill/>
        </p:spPr>
        <p:txBody>
          <a:bodyPr wrap="square" rtlCol="0">
            <a:spAutoFit/>
          </a:bodyPr>
          <a:lstStyle/>
          <a:p>
            <a:r>
              <a:rPr lang="en-US" altLang="zh-CN" dirty="0"/>
              <a:t>LLVM SSA IR</a:t>
            </a:r>
            <a:endParaRPr lang="zh-CN" altLang="en-US" dirty="0"/>
          </a:p>
        </p:txBody>
      </p:sp>
      <p:grpSp>
        <p:nvGrpSpPr>
          <p:cNvPr id="17" name="组合 16">
            <a:extLst>
              <a:ext uri="{FF2B5EF4-FFF2-40B4-BE49-F238E27FC236}">
                <a16:creationId xmlns:a16="http://schemas.microsoft.com/office/drawing/2014/main" id="{E4734CFB-94A5-43AB-A9E9-8C0227B34F5E}"/>
              </a:ext>
            </a:extLst>
          </p:cNvPr>
          <p:cNvGrpSpPr/>
          <p:nvPr/>
        </p:nvGrpSpPr>
        <p:grpSpPr>
          <a:xfrm>
            <a:off x="5937003" y="3058712"/>
            <a:ext cx="464127" cy="1170524"/>
            <a:chOff x="4080163" y="2597912"/>
            <a:chExt cx="464127" cy="1170524"/>
          </a:xfrm>
        </p:grpSpPr>
        <p:sp>
          <p:nvSpPr>
            <p:cNvPr id="18" name="文本框 17">
              <a:extLst>
                <a:ext uri="{FF2B5EF4-FFF2-40B4-BE49-F238E27FC236}">
                  <a16:creationId xmlns:a16="http://schemas.microsoft.com/office/drawing/2014/main" id="{114D17D3-BCFC-408B-B222-0BAE402DC9CC}"/>
                </a:ext>
              </a:extLst>
            </p:cNvPr>
            <p:cNvSpPr txBox="1"/>
            <p:nvPr/>
          </p:nvSpPr>
          <p:spPr>
            <a:xfrm>
              <a:off x="4080163" y="2907592"/>
              <a:ext cx="461665" cy="774785"/>
            </a:xfrm>
            <a:prstGeom prst="rect">
              <a:avLst/>
            </a:prstGeom>
            <a:noFill/>
          </p:spPr>
          <p:txBody>
            <a:bodyPr vert="eaVert" wrap="square" rtlCol="0">
              <a:spAutoFit/>
            </a:bodyPr>
            <a:lstStyle/>
            <a:p>
              <a:r>
                <a:rPr lang="en-US" altLang="zh-CN" dirty="0"/>
                <a:t>GVN</a:t>
              </a:r>
              <a:endParaRPr lang="zh-CN" altLang="en-US" dirty="0"/>
            </a:p>
          </p:txBody>
        </p:sp>
        <p:sp>
          <p:nvSpPr>
            <p:cNvPr id="19" name="矩形: 圆角 18">
              <a:extLst>
                <a:ext uri="{FF2B5EF4-FFF2-40B4-BE49-F238E27FC236}">
                  <a16:creationId xmlns:a16="http://schemas.microsoft.com/office/drawing/2014/main" id="{24360894-563A-4084-A036-D3576E24180D}"/>
                </a:ext>
              </a:extLst>
            </p:cNvPr>
            <p:cNvSpPr/>
            <p:nvPr/>
          </p:nvSpPr>
          <p:spPr>
            <a:xfrm>
              <a:off x="4080163" y="2597912"/>
              <a:ext cx="464127" cy="1170524"/>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箭头: 右 19">
            <a:extLst>
              <a:ext uri="{FF2B5EF4-FFF2-40B4-BE49-F238E27FC236}">
                <a16:creationId xmlns:a16="http://schemas.microsoft.com/office/drawing/2014/main" id="{A73DD038-954A-4FD8-AB3A-E8AF96D1A9E7}"/>
              </a:ext>
            </a:extLst>
          </p:cNvPr>
          <p:cNvSpPr/>
          <p:nvPr/>
        </p:nvSpPr>
        <p:spPr>
          <a:xfrm>
            <a:off x="6683080" y="3394501"/>
            <a:ext cx="2287218" cy="43641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2031A82C-7CBE-4A0D-8A34-ADBD94B01EC3}"/>
              </a:ext>
            </a:extLst>
          </p:cNvPr>
          <p:cNvSpPr txBox="1"/>
          <p:nvPr/>
        </p:nvSpPr>
        <p:spPr>
          <a:xfrm>
            <a:off x="6634035" y="3050643"/>
            <a:ext cx="2405261" cy="369332"/>
          </a:xfrm>
          <a:prstGeom prst="rect">
            <a:avLst/>
          </a:prstGeom>
          <a:noFill/>
        </p:spPr>
        <p:txBody>
          <a:bodyPr wrap="square" rtlCol="0">
            <a:spAutoFit/>
          </a:bodyPr>
          <a:lstStyle/>
          <a:p>
            <a:r>
              <a:rPr lang="en-US" altLang="zh-CN" dirty="0"/>
              <a:t>LLVM OPTIMIZED IR</a:t>
            </a:r>
            <a:endParaRPr lang="zh-CN" altLang="en-US" dirty="0"/>
          </a:p>
        </p:txBody>
      </p:sp>
      <p:sp>
        <p:nvSpPr>
          <p:cNvPr id="22" name="文本框 21">
            <a:extLst>
              <a:ext uri="{FF2B5EF4-FFF2-40B4-BE49-F238E27FC236}">
                <a16:creationId xmlns:a16="http://schemas.microsoft.com/office/drawing/2014/main" id="{2D907305-64AA-4499-8A0D-8F26F6C743E7}"/>
              </a:ext>
            </a:extLst>
          </p:cNvPr>
          <p:cNvSpPr txBox="1"/>
          <p:nvPr/>
        </p:nvSpPr>
        <p:spPr>
          <a:xfrm>
            <a:off x="3913598" y="2614279"/>
            <a:ext cx="915512" cy="461665"/>
          </a:xfrm>
          <a:prstGeom prst="rect">
            <a:avLst/>
          </a:prstGeom>
          <a:noFill/>
        </p:spPr>
        <p:txBody>
          <a:bodyPr wrap="square" rtlCol="0">
            <a:spAutoFit/>
          </a:bodyPr>
          <a:lstStyle/>
          <a:p>
            <a:r>
              <a:rPr lang="en-US" altLang="zh-CN" sz="2400" dirty="0"/>
              <a:t>Lab4</a:t>
            </a:r>
            <a:endParaRPr lang="zh-CN" altLang="en-US" sz="2400" dirty="0"/>
          </a:p>
        </p:txBody>
      </p:sp>
      <p:sp>
        <p:nvSpPr>
          <p:cNvPr id="23" name="文本框 22">
            <a:extLst>
              <a:ext uri="{FF2B5EF4-FFF2-40B4-BE49-F238E27FC236}">
                <a16:creationId xmlns:a16="http://schemas.microsoft.com/office/drawing/2014/main" id="{A5A1CD55-DD51-4ADA-BC81-22B0CC921AAE}"/>
              </a:ext>
            </a:extLst>
          </p:cNvPr>
          <p:cNvSpPr txBox="1"/>
          <p:nvPr/>
        </p:nvSpPr>
        <p:spPr>
          <a:xfrm>
            <a:off x="8970298" y="3368392"/>
            <a:ext cx="879761" cy="461665"/>
          </a:xfrm>
          <a:prstGeom prst="rect">
            <a:avLst/>
          </a:prstGeom>
          <a:noFill/>
        </p:spPr>
        <p:txBody>
          <a:bodyPr wrap="square" rtlCol="0">
            <a:spAutoFit/>
          </a:bodyPr>
          <a:lstStyle/>
          <a:p>
            <a:r>
              <a:rPr lang="en-US" altLang="zh-CN" sz="2400" dirty="0"/>
              <a:t>Lab5</a:t>
            </a:r>
            <a:endParaRPr lang="zh-CN" altLang="en-US" sz="2400" dirty="0"/>
          </a:p>
        </p:txBody>
      </p:sp>
    </p:spTree>
    <p:extLst>
      <p:ext uri="{BB962C8B-B14F-4D97-AF65-F5344CB8AC3E}">
        <p14:creationId xmlns:p14="http://schemas.microsoft.com/office/powerpoint/2010/main" val="1912252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r>
              <a:rPr lang="en-US" altLang="zh-CN" dirty="0"/>
              <a:t>8</a:t>
            </a:r>
            <a:r>
              <a:rPr lang="zh-CN" altLang="en-US" dirty="0"/>
              <a:t>个基础测例：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2</a:t>
            </a:r>
            <a:r>
              <a:rPr lang="zh-CN" altLang="en-US" dirty="0"/>
              <a:t>个进阶测例：</a:t>
            </a:r>
            <a:endParaRPr lang="en-US" altLang="zh-CN" dirty="0"/>
          </a:p>
        </p:txBody>
      </p:sp>
      <p:sp>
        <p:nvSpPr>
          <p:cNvPr id="4" name="标题 3"/>
          <p:cNvSpPr>
            <a:spLocks noGrp="1"/>
          </p:cNvSpPr>
          <p:nvPr>
            <p:ph type="title"/>
          </p:nvPr>
        </p:nvSpPr>
        <p:spPr/>
        <p:txBody>
          <a:bodyPr>
            <a:normAutofit/>
          </a:bodyPr>
          <a:lstStyle/>
          <a:p>
            <a:r>
              <a:rPr lang="en-US" altLang="zh-CN" dirty="0">
                <a:latin typeface="微软雅黑" panose="020B0503020204020204" pitchFamily="34" charset="-122"/>
              </a:rPr>
              <a:t>Lab 5 </a:t>
            </a:r>
            <a:r>
              <a:rPr lang="zh-CN" altLang="en-US" dirty="0">
                <a:latin typeface="微软雅黑" panose="020B0503020204020204" pitchFamily="34" charset="-122"/>
              </a:rPr>
              <a:t>机器无关优化</a:t>
            </a:r>
            <a:endParaRPr lang="en-US" dirty="0">
              <a:latin typeface="微软雅黑" panose="020B0503020204020204" pitchFamily="34" charset="-122"/>
            </a:endParaRPr>
          </a:p>
        </p:txBody>
      </p:sp>
      <p:pic>
        <p:nvPicPr>
          <p:cNvPr id="24" name="图片 23">
            <a:extLst>
              <a:ext uri="{FF2B5EF4-FFF2-40B4-BE49-F238E27FC236}">
                <a16:creationId xmlns:a16="http://schemas.microsoft.com/office/drawing/2014/main" id="{43DCB412-5F6F-4D2D-9931-129DFE67B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520" y="5814962"/>
            <a:ext cx="8306959" cy="724001"/>
          </a:xfrm>
          <a:prstGeom prst="rect">
            <a:avLst/>
          </a:prstGeom>
        </p:spPr>
      </p:pic>
      <p:pic>
        <p:nvPicPr>
          <p:cNvPr id="25" name="图片 24" descr="文本&#10;&#10;描述已自动生成">
            <a:extLst>
              <a:ext uri="{FF2B5EF4-FFF2-40B4-BE49-F238E27FC236}">
                <a16:creationId xmlns:a16="http://schemas.microsoft.com/office/drawing/2014/main" id="{7467728F-21D4-4AAE-BD70-E4BBC83145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8520" y="1860288"/>
            <a:ext cx="4401164" cy="1924319"/>
          </a:xfrm>
          <a:prstGeom prst="rect">
            <a:avLst/>
          </a:prstGeom>
        </p:spPr>
      </p:pic>
    </p:spTree>
    <p:extLst>
      <p:ext uri="{BB962C8B-B14F-4D97-AF65-F5344CB8AC3E}">
        <p14:creationId xmlns:p14="http://schemas.microsoft.com/office/powerpoint/2010/main" val="29729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a:xfrm>
            <a:off x="190005" y="1052944"/>
            <a:ext cx="11792198" cy="5740401"/>
          </a:xfrm>
        </p:spPr>
        <p:txBody>
          <a:bodyPr>
            <a:normAutofit/>
          </a:bodyPr>
          <a:lstStyle/>
          <a:p>
            <a:r>
              <a:rPr lang="zh-CN" altLang="en-US" sz="2800" dirty="0"/>
              <a:t>实验时间安排</a:t>
            </a:r>
            <a:endParaRPr lang="en-US" altLang="zh-CN" sz="2800" dirty="0"/>
          </a:p>
          <a:p>
            <a:pPr lvl="1"/>
            <a:r>
              <a:rPr lang="en-US" altLang="zh-CN" sz="2400" dirty="0"/>
              <a:t>2023.1.20 </a:t>
            </a:r>
            <a:r>
              <a:rPr lang="zh-CN" altLang="en-US" sz="2400" dirty="0"/>
              <a:t>进行实验介绍</a:t>
            </a:r>
            <a:endParaRPr lang="en-US" altLang="zh-CN" sz="2400" dirty="0"/>
          </a:p>
          <a:p>
            <a:pPr lvl="1"/>
            <a:r>
              <a:rPr lang="en-US" altLang="zh-CN" sz="2400" dirty="0"/>
              <a:t>2023.1.30~2023.3.14 </a:t>
            </a:r>
            <a:r>
              <a:rPr lang="zh-CN" altLang="en-US" sz="2400" dirty="0"/>
              <a:t>学生实验，每周进行实验答疑</a:t>
            </a:r>
            <a:endParaRPr lang="en-US" altLang="zh-CN" sz="2400" dirty="0"/>
          </a:p>
          <a:p>
            <a:pPr lvl="1"/>
            <a:r>
              <a:rPr lang="en-US" altLang="zh-CN" sz="2400" dirty="0"/>
              <a:t>2023.3.15 </a:t>
            </a:r>
            <a:r>
              <a:rPr lang="zh-CN" altLang="en-US" sz="2400" dirty="0"/>
              <a:t>结题答辩</a:t>
            </a:r>
            <a:endParaRPr lang="en-US" altLang="zh-CN" sz="2400" dirty="0"/>
          </a:p>
          <a:p>
            <a:pPr lvl="1"/>
            <a:r>
              <a:rPr lang="zh-CN" altLang="en-US" sz="2400" dirty="0"/>
              <a:t>配置</a:t>
            </a:r>
            <a:r>
              <a:rPr lang="en-US" altLang="zh-CN" sz="2400" dirty="0"/>
              <a:t>4</a:t>
            </a:r>
            <a:r>
              <a:rPr lang="zh-CN" altLang="en-US" sz="2400" dirty="0"/>
              <a:t>名助教进行实验开发与辅导</a:t>
            </a:r>
            <a:endParaRPr lang="en-US" altLang="zh-CN" sz="2400" dirty="0"/>
          </a:p>
          <a:p>
            <a:r>
              <a:rPr lang="zh-CN" altLang="en-US" sz="2800" dirty="0"/>
              <a:t>实验结果</a:t>
            </a:r>
            <a:endParaRPr lang="en-US" altLang="zh-CN" sz="2800" dirty="0"/>
          </a:p>
          <a:p>
            <a:pPr lvl="1"/>
            <a:r>
              <a:rPr lang="en-US" altLang="zh-CN" sz="2400" dirty="0"/>
              <a:t>6</a:t>
            </a:r>
            <a:r>
              <a:rPr lang="zh-CN" altLang="en-US" sz="2400" dirty="0"/>
              <a:t>组</a:t>
            </a:r>
            <a:r>
              <a:rPr lang="en-US" altLang="zh-CN" sz="2400" dirty="0"/>
              <a:t>7</a:t>
            </a:r>
            <a:r>
              <a:rPr lang="zh-CN" altLang="en-US" sz="2400" dirty="0"/>
              <a:t>名同学完成实验</a:t>
            </a:r>
            <a:endParaRPr lang="en-US" altLang="zh-CN" sz="2400" dirty="0"/>
          </a:p>
          <a:p>
            <a:pPr lvl="1"/>
            <a:r>
              <a:rPr lang="en-US" altLang="zh-CN" sz="2400" dirty="0"/>
              <a:t>4</a:t>
            </a:r>
            <a:r>
              <a:rPr lang="zh-CN" altLang="en-US" sz="2400" dirty="0"/>
              <a:t>组完成所有功能测试，并进行优化</a:t>
            </a:r>
            <a:endParaRPr lang="en-US" altLang="zh-CN" sz="2400" dirty="0"/>
          </a:p>
          <a:p>
            <a:pPr marL="457200" lvl="1" indent="0">
              <a:buNone/>
            </a:pPr>
            <a:endParaRPr lang="en-US" altLang="zh-CN" dirty="0"/>
          </a:p>
        </p:txBody>
      </p:sp>
      <p:sp>
        <p:nvSpPr>
          <p:cNvPr id="4" name="标题 3"/>
          <p:cNvSpPr>
            <a:spLocks noGrp="1"/>
          </p:cNvSpPr>
          <p:nvPr>
            <p:ph type="title"/>
          </p:nvPr>
        </p:nvSpPr>
        <p:spPr/>
        <p:txBody>
          <a:bodyPr>
            <a:normAutofit/>
          </a:bodyPr>
          <a:lstStyle/>
          <a:p>
            <a:r>
              <a:rPr lang="en-US" altLang="zh-CN" dirty="0">
                <a:latin typeface="微软雅黑" panose="020B0503020204020204" pitchFamily="34" charset="-122"/>
              </a:rPr>
              <a:t>Lab 6 </a:t>
            </a:r>
            <a:r>
              <a:rPr lang="zh-CN" altLang="en-US" dirty="0">
                <a:latin typeface="微软雅黑" panose="020B0503020204020204" pitchFamily="34" charset="-122"/>
              </a:rPr>
              <a:t>寄存器分配与整合</a:t>
            </a:r>
            <a:endParaRPr lang="en-US" dirty="0">
              <a:latin typeface="微软雅黑" panose="020B0503020204020204" pitchFamily="34" charset="-122"/>
            </a:endParaRPr>
          </a:p>
        </p:txBody>
      </p:sp>
      <p:pic>
        <p:nvPicPr>
          <p:cNvPr id="6" name="图片 5">
            <a:extLst>
              <a:ext uri="{FF2B5EF4-FFF2-40B4-BE49-F238E27FC236}">
                <a16:creationId xmlns:a16="http://schemas.microsoft.com/office/drawing/2014/main" id="{DD692B86-B66A-4DE2-BA9E-0C799F9DCF07}"/>
              </a:ext>
            </a:extLst>
          </p:cNvPr>
          <p:cNvPicPr>
            <a:picLocks noChangeAspect="1"/>
          </p:cNvPicPr>
          <p:nvPr/>
        </p:nvPicPr>
        <p:blipFill>
          <a:blip r:embed="rId3"/>
          <a:stretch>
            <a:fillRect/>
          </a:stretch>
        </p:blipFill>
        <p:spPr>
          <a:xfrm>
            <a:off x="5666894" y="2887479"/>
            <a:ext cx="6525106" cy="3970521"/>
          </a:xfrm>
          <a:prstGeom prst="rect">
            <a:avLst/>
          </a:prstGeom>
        </p:spPr>
      </p:pic>
      <p:pic>
        <p:nvPicPr>
          <p:cNvPr id="9" name="图片 8">
            <a:extLst>
              <a:ext uri="{FF2B5EF4-FFF2-40B4-BE49-F238E27FC236}">
                <a16:creationId xmlns:a16="http://schemas.microsoft.com/office/drawing/2014/main" id="{B102F5A3-0C63-4F99-A3D1-72AED2F5714D}"/>
              </a:ext>
            </a:extLst>
          </p:cNvPr>
          <p:cNvPicPr>
            <a:picLocks noChangeAspect="1"/>
          </p:cNvPicPr>
          <p:nvPr/>
        </p:nvPicPr>
        <p:blipFill>
          <a:blip r:embed="rId4"/>
          <a:stretch>
            <a:fillRect/>
          </a:stretch>
        </p:blipFill>
        <p:spPr>
          <a:xfrm>
            <a:off x="838200" y="5058383"/>
            <a:ext cx="4397431" cy="1799617"/>
          </a:xfrm>
          <a:prstGeom prst="rect">
            <a:avLst/>
          </a:prstGeom>
        </p:spPr>
      </p:pic>
      <p:pic>
        <p:nvPicPr>
          <p:cNvPr id="10" name="图片 9">
            <a:extLst>
              <a:ext uri="{FF2B5EF4-FFF2-40B4-BE49-F238E27FC236}">
                <a16:creationId xmlns:a16="http://schemas.microsoft.com/office/drawing/2014/main" id="{7F0ACF61-8BB9-4B84-881D-813CEA195F88}"/>
              </a:ext>
            </a:extLst>
          </p:cNvPr>
          <p:cNvPicPr>
            <a:picLocks noChangeAspect="1"/>
          </p:cNvPicPr>
          <p:nvPr/>
        </p:nvPicPr>
        <p:blipFill>
          <a:blip r:embed="rId5"/>
          <a:stretch>
            <a:fillRect/>
          </a:stretch>
        </p:blipFill>
        <p:spPr>
          <a:xfrm>
            <a:off x="7824486" y="124043"/>
            <a:ext cx="4229018" cy="2661660"/>
          </a:xfrm>
          <a:prstGeom prst="rect">
            <a:avLst/>
          </a:prstGeom>
        </p:spPr>
      </p:pic>
    </p:spTree>
    <p:extLst>
      <p:ext uri="{BB962C8B-B14F-4D97-AF65-F5344CB8AC3E}">
        <p14:creationId xmlns:p14="http://schemas.microsoft.com/office/powerpoint/2010/main" val="1406679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a:xfrm>
            <a:off x="190005" y="1052944"/>
            <a:ext cx="11792198" cy="5740401"/>
          </a:xfrm>
        </p:spPr>
        <p:txBody>
          <a:bodyPr>
            <a:normAutofit fontScale="77500" lnSpcReduction="20000"/>
          </a:bodyPr>
          <a:lstStyle/>
          <a:p>
            <a:r>
              <a:rPr lang="zh-CN" altLang="en-US" dirty="0"/>
              <a:t>实验样例</a:t>
            </a:r>
            <a:endParaRPr lang="en-US" altLang="zh-CN" dirty="0"/>
          </a:p>
          <a:p>
            <a:pPr lvl="1"/>
            <a:r>
              <a:rPr lang="en-US" altLang="zh-CN" dirty="0"/>
              <a:t>1-return</a:t>
            </a:r>
          </a:p>
          <a:p>
            <a:pPr lvl="1"/>
            <a:r>
              <a:rPr lang="en-US" altLang="zh-CN" dirty="0"/>
              <a:t>2-calculate</a:t>
            </a:r>
          </a:p>
          <a:p>
            <a:pPr lvl="1"/>
            <a:r>
              <a:rPr lang="en-US" altLang="zh-CN" dirty="0"/>
              <a:t>3-output</a:t>
            </a:r>
          </a:p>
          <a:p>
            <a:pPr lvl="1"/>
            <a:r>
              <a:rPr lang="en-US" altLang="zh-CN" dirty="0"/>
              <a:t>4-if</a:t>
            </a:r>
          </a:p>
          <a:p>
            <a:pPr lvl="1"/>
            <a:r>
              <a:rPr lang="en-US" altLang="zh-CN" dirty="0"/>
              <a:t>5-while</a:t>
            </a:r>
          </a:p>
          <a:p>
            <a:pPr lvl="1"/>
            <a:r>
              <a:rPr lang="en-US" altLang="zh-CN" dirty="0"/>
              <a:t>6-array</a:t>
            </a:r>
          </a:p>
          <a:p>
            <a:pPr lvl="1"/>
            <a:r>
              <a:rPr lang="en-US" altLang="zh-CN" dirty="0"/>
              <a:t>7-function</a:t>
            </a:r>
          </a:p>
          <a:p>
            <a:pPr lvl="1"/>
            <a:r>
              <a:rPr lang="en-US" altLang="zh-CN" dirty="0"/>
              <a:t>8-store</a:t>
            </a:r>
          </a:p>
          <a:p>
            <a:pPr lvl="1"/>
            <a:r>
              <a:rPr lang="en-US" altLang="zh-CN" dirty="0"/>
              <a:t>9-fibonacci</a:t>
            </a:r>
          </a:p>
          <a:p>
            <a:pPr lvl="1"/>
            <a:r>
              <a:rPr lang="en-US" altLang="zh-CN" dirty="0"/>
              <a:t>10-float</a:t>
            </a:r>
          </a:p>
          <a:p>
            <a:pPr lvl="1"/>
            <a:r>
              <a:rPr lang="en-US" altLang="zh-CN" dirty="0"/>
              <a:t>11-floatcall</a:t>
            </a:r>
          </a:p>
          <a:p>
            <a:pPr lvl="1"/>
            <a:r>
              <a:rPr lang="en-US" altLang="zh-CN" dirty="0"/>
              <a:t>12-global</a:t>
            </a:r>
          </a:p>
          <a:p>
            <a:pPr lvl="1"/>
            <a:r>
              <a:rPr lang="en-US" altLang="zh-CN" dirty="0"/>
              <a:t>13-complex	0/1</a:t>
            </a:r>
            <a:r>
              <a:rPr lang="zh-CN" altLang="en-US" dirty="0"/>
              <a:t>背包问题</a:t>
            </a:r>
            <a:endParaRPr lang="en-US" altLang="zh-CN" dirty="0"/>
          </a:p>
        </p:txBody>
      </p:sp>
      <p:sp>
        <p:nvSpPr>
          <p:cNvPr id="4" name="标题 3"/>
          <p:cNvSpPr>
            <a:spLocks noGrp="1"/>
          </p:cNvSpPr>
          <p:nvPr>
            <p:ph type="title"/>
          </p:nvPr>
        </p:nvSpPr>
        <p:spPr/>
        <p:txBody>
          <a:bodyPr>
            <a:normAutofit/>
          </a:bodyPr>
          <a:lstStyle/>
          <a:p>
            <a:r>
              <a:rPr lang="en-US" altLang="zh-CN" dirty="0">
                <a:latin typeface="微软雅黑" panose="020B0503020204020204" pitchFamily="34" charset="-122"/>
              </a:rPr>
              <a:t>Lab 6 </a:t>
            </a:r>
            <a:r>
              <a:rPr lang="zh-CN" altLang="en-US" dirty="0">
                <a:latin typeface="微软雅黑" panose="020B0503020204020204" pitchFamily="34" charset="-122"/>
              </a:rPr>
              <a:t>寄存器分配与整合</a:t>
            </a:r>
            <a:endParaRPr lang="en-US" dirty="0">
              <a:latin typeface="微软雅黑" panose="020B0503020204020204" pitchFamily="34" charset="-122"/>
            </a:endParaRPr>
          </a:p>
        </p:txBody>
      </p:sp>
    </p:spTree>
    <p:extLst>
      <p:ext uri="{BB962C8B-B14F-4D97-AF65-F5344CB8AC3E}">
        <p14:creationId xmlns:p14="http://schemas.microsoft.com/office/powerpoint/2010/main" val="1941430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r>
              <a:rPr lang="zh-CN" altLang="en-US" dirty="0"/>
              <a:t>实验概况</a:t>
            </a:r>
            <a:endParaRPr lang="en-US" altLang="zh-CN" dirty="0"/>
          </a:p>
          <a:p>
            <a:endParaRPr lang="en-US" altLang="zh-CN" dirty="0"/>
          </a:p>
          <a:p>
            <a:r>
              <a:rPr lang="zh-CN" altLang="en-US" dirty="0"/>
              <a:t>语言解析器实验</a:t>
            </a:r>
            <a:endParaRPr lang="en-US" altLang="zh-CN" dirty="0"/>
          </a:p>
          <a:p>
            <a:endParaRPr lang="en-US" dirty="0"/>
          </a:p>
        </p:txBody>
      </p:sp>
      <p:sp>
        <p:nvSpPr>
          <p:cNvPr id="4" name="标题 3"/>
          <p:cNvSpPr>
            <a:spLocks noGrp="1"/>
          </p:cNvSpPr>
          <p:nvPr>
            <p:ph type="title"/>
          </p:nvPr>
        </p:nvSpPr>
        <p:spPr/>
        <p:txBody>
          <a:bodyPr/>
          <a:lstStyle/>
          <a:p>
            <a:r>
              <a:rPr lang="zh-CN" altLang="en-US" dirty="0">
                <a:latin typeface="宋体" panose="02010600030101010101" pitchFamily="2" charset="-122"/>
              </a:rPr>
              <a:t>实验讲解</a:t>
            </a:r>
            <a:endParaRPr lang="en-US" dirty="0"/>
          </a:p>
        </p:txBody>
      </p:sp>
    </p:spTree>
    <p:extLst>
      <p:ext uri="{BB962C8B-B14F-4D97-AF65-F5344CB8AC3E}">
        <p14:creationId xmlns:p14="http://schemas.microsoft.com/office/powerpoint/2010/main" val="848683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a:xfrm>
            <a:off x="190005" y="1052944"/>
            <a:ext cx="11792198" cy="5740401"/>
          </a:xfrm>
        </p:spPr>
        <p:txBody>
          <a:bodyPr>
            <a:normAutofit/>
          </a:bodyPr>
          <a:lstStyle/>
          <a:p>
            <a:r>
              <a:rPr lang="zh-CN" altLang="en-US" sz="2400" dirty="0">
                <a:solidFill>
                  <a:srgbClr val="004CA0"/>
                </a:solidFill>
              </a:rPr>
              <a:t>基础</a:t>
            </a:r>
            <a:r>
              <a:rPr lang="zh-CN" altLang="en-US" sz="2400" dirty="0"/>
              <a:t>实验</a:t>
            </a:r>
            <a:r>
              <a:rPr lang="en-US" altLang="zh-CN" sz="2400" dirty="0"/>
              <a:t>+</a:t>
            </a:r>
            <a:r>
              <a:rPr lang="zh-CN" altLang="en-US" sz="2400" dirty="0">
                <a:solidFill>
                  <a:srgbClr val="C00000"/>
                </a:solidFill>
              </a:rPr>
              <a:t>龙芯后端</a:t>
            </a:r>
            <a:r>
              <a:rPr lang="zh-CN" altLang="en-US" sz="2400" dirty="0"/>
              <a:t>实验</a:t>
            </a:r>
            <a:r>
              <a:rPr lang="en-US" altLang="zh-CN" sz="2400" dirty="0"/>
              <a:t>+</a:t>
            </a:r>
            <a:r>
              <a:rPr lang="zh-CN" altLang="en-US" sz="2400" dirty="0">
                <a:solidFill>
                  <a:srgbClr val="00B050"/>
                </a:solidFill>
              </a:rPr>
              <a:t>高阶创新</a:t>
            </a:r>
            <a:r>
              <a:rPr lang="zh-CN" altLang="en-US" sz="2400" dirty="0"/>
              <a:t>实验有机结合</a:t>
            </a:r>
            <a:endParaRPr lang="en-US" altLang="zh-CN" sz="2400" dirty="0"/>
          </a:p>
          <a:p>
            <a:pPr marL="457200" lvl="1" indent="0">
              <a:buNone/>
            </a:pPr>
            <a:endParaRPr lang="en-US" altLang="zh-CN" dirty="0"/>
          </a:p>
        </p:txBody>
      </p:sp>
      <p:sp>
        <p:nvSpPr>
          <p:cNvPr id="4" name="标题 3"/>
          <p:cNvSpPr>
            <a:spLocks noGrp="1"/>
          </p:cNvSpPr>
          <p:nvPr>
            <p:ph type="title"/>
          </p:nvPr>
        </p:nvSpPr>
        <p:spPr/>
        <p:txBody>
          <a:bodyPr>
            <a:normAutofit/>
          </a:bodyPr>
          <a:lstStyle/>
          <a:p>
            <a:r>
              <a:rPr lang="zh-CN" altLang="en-US" dirty="0"/>
              <a:t>模块化的现代编译实践架构与自组织形态</a:t>
            </a:r>
            <a:endParaRPr lang="en-US" dirty="0">
              <a:latin typeface="微软雅黑" panose="020B0503020204020204" pitchFamily="34" charset="-122"/>
            </a:endParaRPr>
          </a:p>
        </p:txBody>
      </p:sp>
      <p:graphicFrame>
        <p:nvGraphicFramePr>
          <p:cNvPr id="7" name="表格 41">
            <a:extLst>
              <a:ext uri="{FF2B5EF4-FFF2-40B4-BE49-F238E27FC236}">
                <a16:creationId xmlns:a16="http://schemas.microsoft.com/office/drawing/2014/main" id="{8245BEEB-2778-4EF3-820C-AB8EB8CBC9A0}"/>
              </a:ext>
            </a:extLst>
          </p:cNvPr>
          <p:cNvGraphicFramePr>
            <a:graphicFrameLocks noGrp="1"/>
          </p:cNvGraphicFramePr>
          <p:nvPr/>
        </p:nvGraphicFramePr>
        <p:xfrm>
          <a:off x="410604" y="3398100"/>
          <a:ext cx="8128000" cy="2961640"/>
        </p:xfrm>
        <a:graphic>
          <a:graphicData uri="http://schemas.openxmlformats.org/drawingml/2006/table">
            <a:tbl>
              <a:tblPr firstRow="1" bandRow="1">
                <a:tableStyleId>{5C22544A-7EE6-4342-B048-85BDC9FD1C3A}</a:tableStyleId>
              </a:tblPr>
              <a:tblGrid>
                <a:gridCol w="1753704">
                  <a:extLst>
                    <a:ext uri="{9D8B030D-6E8A-4147-A177-3AD203B41FA5}">
                      <a16:colId xmlns:a16="http://schemas.microsoft.com/office/drawing/2014/main" val="3351800034"/>
                    </a:ext>
                  </a:extLst>
                </a:gridCol>
                <a:gridCol w="6374296">
                  <a:extLst>
                    <a:ext uri="{9D8B030D-6E8A-4147-A177-3AD203B41FA5}">
                      <a16:colId xmlns:a16="http://schemas.microsoft.com/office/drawing/2014/main" val="3128100099"/>
                    </a:ext>
                  </a:extLst>
                </a:gridCol>
              </a:tblGrid>
              <a:tr h="0">
                <a:tc>
                  <a:txBody>
                    <a:bodyPr/>
                    <a:lstStyle/>
                    <a:p>
                      <a:r>
                        <a:rPr lang="zh-CN" altLang="en-US" dirty="0"/>
                        <a:t>难度</a:t>
                      </a:r>
                      <a:endParaRPr lang="en-US" dirty="0"/>
                    </a:p>
                  </a:txBody>
                  <a:tcPr/>
                </a:tc>
                <a:tc>
                  <a:txBody>
                    <a:bodyPr/>
                    <a:lstStyle/>
                    <a:p>
                      <a:r>
                        <a:rPr lang="zh-CN" altLang="en-US" dirty="0"/>
                        <a:t>能力体系</a:t>
                      </a:r>
                      <a:endParaRPr lang="en-US" dirty="0"/>
                    </a:p>
                  </a:txBody>
                  <a:tcPr/>
                </a:tc>
                <a:extLst>
                  <a:ext uri="{0D108BD9-81ED-4DB2-BD59-A6C34878D82A}">
                    <a16:rowId xmlns:a16="http://schemas.microsoft.com/office/drawing/2014/main" val="3127031292"/>
                  </a:ext>
                </a:extLst>
              </a:tr>
              <a:tr h="370840">
                <a:tc>
                  <a:txBody>
                    <a:bodyPr/>
                    <a:lstStyle/>
                    <a:p>
                      <a:r>
                        <a:rPr lang="zh-CN" altLang="en-US" dirty="0"/>
                        <a:t>简单</a:t>
                      </a:r>
                      <a:endParaRPr lang="en-US" dirty="0"/>
                    </a:p>
                  </a:txBody>
                  <a:tcPr/>
                </a:tc>
                <a:tc>
                  <a:txBody>
                    <a:bodyPr/>
                    <a:lstStyle/>
                    <a:p>
                      <a:r>
                        <a:rPr lang="en-US" dirty="0"/>
                        <a:t>0</a:t>
                      </a:r>
                      <a:r>
                        <a:rPr lang="zh-CN" altLang="en-US" dirty="0"/>
                        <a:t>、</a:t>
                      </a:r>
                      <a:r>
                        <a:rPr lang="en-US" altLang="zh-CN" dirty="0"/>
                        <a:t>1</a:t>
                      </a:r>
                      <a:endParaRPr lang="en-US" dirty="0"/>
                    </a:p>
                  </a:txBody>
                  <a:tcPr/>
                </a:tc>
                <a:extLst>
                  <a:ext uri="{0D108BD9-81ED-4DB2-BD59-A6C34878D82A}">
                    <a16:rowId xmlns:a16="http://schemas.microsoft.com/office/drawing/2014/main" val="775095223"/>
                  </a:ext>
                </a:extLst>
              </a:tr>
              <a:tr h="370840">
                <a:tc>
                  <a:txBody>
                    <a:bodyPr/>
                    <a:lstStyle/>
                    <a:p>
                      <a:r>
                        <a:rPr lang="zh-CN" altLang="en-US" dirty="0"/>
                        <a:t>适中</a:t>
                      </a:r>
                      <a:endParaRPr lang="en-US" dirty="0"/>
                    </a:p>
                  </a:txBody>
                  <a:tcPr/>
                </a:tc>
                <a:tc>
                  <a:txBody>
                    <a:bodyPr/>
                    <a:lstStyle/>
                    <a:p>
                      <a:r>
                        <a:rPr lang="en-US" dirty="0"/>
                        <a:t>0</a:t>
                      </a:r>
                      <a:r>
                        <a:rPr lang="zh-CN" altLang="en-US" dirty="0"/>
                        <a:t>、</a:t>
                      </a:r>
                      <a:r>
                        <a:rPr lang="en-US" altLang="zh-CN" dirty="0"/>
                        <a:t>1</a:t>
                      </a:r>
                      <a:r>
                        <a:rPr lang="zh-CN" altLang="en-US" dirty="0"/>
                        <a:t>、</a:t>
                      </a:r>
                      <a:r>
                        <a:rPr lang="en-US" altLang="zh-CN" dirty="0"/>
                        <a:t>2</a:t>
                      </a:r>
                      <a:r>
                        <a:rPr lang="zh-CN" altLang="en-US" dirty="0"/>
                        <a:t>、</a:t>
                      </a:r>
                      <a:r>
                        <a:rPr lang="en-US" altLang="zh-CN" dirty="0"/>
                        <a:t>3</a:t>
                      </a:r>
                      <a:endParaRPr lang="en-US" dirty="0"/>
                    </a:p>
                  </a:txBody>
                  <a:tcPr/>
                </a:tc>
                <a:extLst>
                  <a:ext uri="{0D108BD9-81ED-4DB2-BD59-A6C34878D82A}">
                    <a16:rowId xmlns:a16="http://schemas.microsoft.com/office/drawing/2014/main" val="3756330040"/>
                  </a:ext>
                </a:extLst>
              </a:tr>
              <a:tr h="370840">
                <a:tc>
                  <a:txBody>
                    <a:bodyPr/>
                    <a:lstStyle/>
                    <a:p>
                      <a:r>
                        <a:rPr lang="zh-CN" altLang="en-US" dirty="0"/>
                        <a:t>微难</a:t>
                      </a:r>
                      <a:endParaRPr lang="en-US" dirty="0"/>
                    </a:p>
                  </a:txBody>
                  <a:tcPr/>
                </a:tc>
                <a:tc>
                  <a:txBody>
                    <a:bodyPr/>
                    <a:lstStyle/>
                    <a:p>
                      <a:r>
                        <a:rPr lang="en-US" dirty="0"/>
                        <a:t>0</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5.1</a:t>
                      </a:r>
                      <a:r>
                        <a:rPr lang="zh-CN" altLang="en-US" dirty="0"/>
                        <a:t>（简单</a:t>
                      </a:r>
                      <a:r>
                        <a:rPr lang="en-US" altLang="zh-CN" dirty="0"/>
                        <a:t>pass</a:t>
                      </a:r>
                      <a:r>
                        <a:rPr lang="zh-CN" altLang="en-US" dirty="0"/>
                        <a:t>）</a:t>
                      </a:r>
                      <a:endParaRPr lang="en-US" dirty="0"/>
                    </a:p>
                  </a:txBody>
                  <a:tcPr/>
                </a:tc>
                <a:extLst>
                  <a:ext uri="{0D108BD9-81ED-4DB2-BD59-A6C34878D82A}">
                    <a16:rowId xmlns:a16="http://schemas.microsoft.com/office/drawing/2014/main" val="2249225948"/>
                  </a:ext>
                </a:extLst>
              </a:tr>
              <a:tr h="370840">
                <a:tc>
                  <a:txBody>
                    <a:bodyPr/>
                    <a:lstStyle/>
                    <a:p>
                      <a:r>
                        <a:rPr lang="zh-CN" altLang="en-US" dirty="0"/>
                        <a:t>中难</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5</a:t>
                      </a:r>
                      <a:r>
                        <a:rPr lang="zh-CN" altLang="en-US" dirty="0"/>
                        <a:t>（复杂</a:t>
                      </a:r>
                      <a:r>
                        <a:rPr lang="en-US" altLang="zh-CN" dirty="0"/>
                        <a:t>pass</a:t>
                      </a:r>
                      <a:r>
                        <a:rPr lang="zh-CN" altLang="en-US" dirty="0"/>
                        <a:t>，既有分析又有优化）</a:t>
                      </a:r>
                      <a:endParaRPr lang="en-US" dirty="0"/>
                    </a:p>
                  </a:txBody>
                  <a:tcPr/>
                </a:tc>
                <a:extLst>
                  <a:ext uri="{0D108BD9-81ED-4DB2-BD59-A6C34878D82A}">
                    <a16:rowId xmlns:a16="http://schemas.microsoft.com/office/drawing/2014/main" val="3709099371"/>
                  </a:ext>
                </a:extLst>
              </a:tr>
              <a:tr h="370840">
                <a:tc>
                  <a:txBody>
                    <a:bodyPr/>
                    <a:lstStyle/>
                    <a:p>
                      <a:r>
                        <a:rPr lang="zh-CN" altLang="en-US" dirty="0"/>
                        <a:t>中难</a:t>
                      </a:r>
                      <a:endParaRPr lang="en-US" dirty="0"/>
                    </a:p>
                  </a:txBody>
                  <a:tcPr/>
                </a:tc>
                <a:tc>
                  <a:txBody>
                    <a:bodyPr/>
                    <a:lstStyle/>
                    <a:p>
                      <a:r>
                        <a:rPr lang="en-US" dirty="0"/>
                        <a:t>0</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endParaRPr lang="en-US" dirty="0"/>
                    </a:p>
                  </a:txBody>
                  <a:tcPr/>
                </a:tc>
                <a:extLst>
                  <a:ext uri="{0D108BD9-81ED-4DB2-BD59-A6C34878D82A}">
                    <a16:rowId xmlns:a16="http://schemas.microsoft.com/office/drawing/2014/main" val="2691439368"/>
                  </a:ext>
                </a:extLst>
              </a:tr>
              <a:tr h="370840">
                <a:tc>
                  <a:txBody>
                    <a:bodyPr/>
                    <a:lstStyle/>
                    <a:p>
                      <a:r>
                        <a:rPr lang="zh-CN" altLang="en-US" dirty="0"/>
                        <a:t>中难</a:t>
                      </a:r>
                      <a:endParaRPr lang="en-US" dirty="0"/>
                    </a:p>
                  </a:txBody>
                  <a:tcPr/>
                </a:tc>
                <a:tc>
                  <a:txBody>
                    <a:bodyPr/>
                    <a:lstStyle/>
                    <a:p>
                      <a:r>
                        <a:rPr lang="en-US" dirty="0"/>
                        <a:t>0</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6</a:t>
                      </a:r>
                      <a:endParaRPr lang="en-US" dirty="0"/>
                    </a:p>
                  </a:txBody>
                  <a:tcPr/>
                </a:tc>
                <a:extLst>
                  <a:ext uri="{0D108BD9-81ED-4DB2-BD59-A6C34878D82A}">
                    <a16:rowId xmlns:a16="http://schemas.microsoft.com/office/drawing/2014/main" val="598643260"/>
                  </a:ext>
                </a:extLst>
              </a:tr>
              <a:tr h="370840">
                <a:tc>
                  <a:txBody>
                    <a:bodyPr/>
                    <a:lstStyle/>
                    <a:p>
                      <a:r>
                        <a:rPr lang="zh-CN" altLang="en-US" dirty="0"/>
                        <a:t>难</a:t>
                      </a:r>
                      <a:endParaRPr lang="en-US" dirty="0"/>
                    </a:p>
                  </a:txBody>
                  <a:tcPr/>
                </a:tc>
                <a:tc>
                  <a:txBody>
                    <a:bodyPr/>
                    <a:lstStyle/>
                    <a:p>
                      <a:r>
                        <a:rPr lang="en-US" dirty="0"/>
                        <a:t>0</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endParaRPr lang="en-US" dirty="0"/>
                    </a:p>
                  </a:txBody>
                  <a:tcPr/>
                </a:tc>
                <a:extLst>
                  <a:ext uri="{0D108BD9-81ED-4DB2-BD59-A6C34878D82A}">
                    <a16:rowId xmlns:a16="http://schemas.microsoft.com/office/drawing/2014/main" val="793112785"/>
                  </a:ext>
                </a:extLst>
              </a:tr>
            </a:tbl>
          </a:graphicData>
        </a:graphic>
      </p:graphicFrame>
      <p:grpSp>
        <p:nvGrpSpPr>
          <p:cNvPr id="11" name="组合 10">
            <a:extLst>
              <a:ext uri="{FF2B5EF4-FFF2-40B4-BE49-F238E27FC236}">
                <a16:creationId xmlns:a16="http://schemas.microsoft.com/office/drawing/2014/main" id="{6BC711B6-A52C-4D6A-A965-497F4AF82697}"/>
              </a:ext>
            </a:extLst>
          </p:cNvPr>
          <p:cNvGrpSpPr/>
          <p:nvPr/>
        </p:nvGrpSpPr>
        <p:grpSpPr>
          <a:xfrm>
            <a:off x="1169361" y="484266"/>
            <a:ext cx="9703309" cy="4426245"/>
            <a:chOff x="1348326" y="1645468"/>
            <a:chExt cx="9703309" cy="4426245"/>
          </a:xfrm>
        </p:grpSpPr>
        <p:grpSp>
          <p:nvGrpSpPr>
            <p:cNvPr id="12" name="组合 11">
              <a:extLst>
                <a:ext uri="{FF2B5EF4-FFF2-40B4-BE49-F238E27FC236}">
                  <a16:creationId xmlns:a16="http://schemas.microsoft.com/office/drawing/2014/main" id="{C661843B-6517-4EEE-A52C-91EB5E747E56}"/>
                </a:ext>
              </a:extLst>
            </p:cNvPr>
            <p:cNvGrpSpPr/>
            <p:nvPr/>
          </p:nvGrpSpPr>
          <p:grpSpPr>
            <a:xfrm>
              <a:off x="1348326" y="3048316"/>
              <a:ext cx="1103244" cy="854766"/>
              <a:chOff x="993913" y="3011556"/>
              <a:chExt cx="1103244" cy="854766"/>
            </a:xfrm>
          </p:grpSpPr>
          <p:sp>
            <p:nvSpPr>
              <p:cNvPr id="50" name="矩形 49">
                <a:extLst>
                  <a:ext uri="{FF2B5EF4-FFF2-40B4-BE49-F238E27FC236}">
                    <a16:creationId xmlns:a16="http://schemas.microsoft.com/office/drawing/2014/main" id="{85F2C9D3-1C03-4845-9603-D4D0D28B4F68}"/>
                  </a:ext>
                </a:extLst>
              </p:cNvPr>
              <p:cNvSpPr/>
              <p:nvPr/>
            </p:nvSpPr>
            <p:spPr>
              <a:xfrm>
                <a:off x="993913" y="3359426"/>
                <a:ext cx="1103244" cy="506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t>环境搭建</a:t>
                </a:r>
                <a:endParaRPr lang="en-US" b="1" dirty="0"/>
              </a:p>
            </p:txBody>
          </p:sp>
          <p:sp>
            <p:nvSpPr>
              <p:cNvPr id="51" name="矩形 50">
                <a:extLst>
                  <a:ext uri="{FF2B5EF4-FFF2-40B4-BE49-F238E27FC236}">
                    <a16:creationId xmlns:a16="http://schemas.microsoft.com/office/drawing/2014/main" id="{18D7100D-6363-4604-A0C2-6C4B36E074AD}"/>
                  </a:ext>
                </a:extLst>
              </p:cNvPr>
              <p:cNvSpPr/>
              <p:nvPr/>
            </p:nvSpPr>
            <p:spPr>
              <a:xfrm>
                <a:off x="993913" y="3011556"/>
                <a:ext cx="1103244" cy="34786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Lab 0</a:t>
                </a:r>
                <a:endParaRPr lang="en-US" dirty="0"/>
              </a:p>
            </p:txBody>
          </p:sp>
        </p:grpSp>
        <p:grpSp>
          <p:nvGrpSpPr>
            <p:cNvPr id="13" name="组合 12">
              <a:extLst>
                <a:ext uri="{FF2B5EF4-FFF2-40B4-BE49-F238E27FC236}">
                  <a16:creationId xmlns:a16="http://schemas.microsoft.com/office/drawing/2014/main" id="{4862C014-8E56-490E-B7FA-256180A0A671}"/>
                </a:ext>
              </a:extLst>
            </p:cNvPr>
            <p:cNvGrpSpPr/>
            <p:nvPr/>
          </p:nvGrpSpPr>
          <p:grpSpPr>
            <a:xfrm>
              <a:off x="2891100" y="3048316"/>
              <a:ext cx="1103244" cy="854766"/>
              <a:chOff x="2627243" y="3011556"/>
              <a:chExt cx="1103244" cy="854766"/>
            </a:xfrm>
          </p:grpSpPr>
          <p:sp>
            <p:nvSpPr>
              <p:cNvPr id="48" name="矩形 47">
                <a:extLst>
                  <a:ext uri="{FF2B5EF4-FFF2-40B4-BE49-F238E27FC236}">
                    <a16:creationId xmlns:a16="http://schemas.microsoft.com/office/drawing/2014/main" id="{981D3122-6FBC-42F2-B565-0D5CE9154332}"/>
                  </a:ext>
                </a:extLst>
              </p:cNvPr>
              <p:cNvSpPr/>
              <p:nvPr/>
            </p:nvSpPr>
            <p:spPr>
              <a:xfrm>
                <a:off x="2627243" y="3359426"/>
                <a:ext cx="1103244" cy="506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t>语言</a:t>
                </a:r>
                <a:endParaRPr lang="en-US" altLang="zh-CN" b="1" dirty="0"/>
              </a:p>
              <a:p>
                <a:pPr algn="ctr"/>
                <a:r>
                  <a:rPr lang="zh-CN" altLang="en-US" b="1" dirty="0"/>
                  <a:t>解析器</a:t>
                </a:r>
                <a:endParaRPr lang="en-US" b="1" dirty="0"/>
              </a:p>
            </p:txBody>
          </p:sp>
          <p:sp>
            <p:nvSpPr>
              <p:cNvPr id="49" name="矩形 48">
                <a:extLst>
                  <a:ext uri="{FF2B5EF4-FFF2-40B4-BE49-F238E27FC236}">
                    <a16:creationId xmlns:a16="http://schemas.microsoft.com/office/drawing/2014/main" id="{AB754FEF-C89E-4416-B1CD-D84EEF73E070}"/>
                  </a:ext>
                </a:extLst>
              </p:cNvPr>
              <p:cNvSpPr/>
              <p:nvPr/>
            </p:nvSpPr>
            <p:spPr>
              <a:xfrm>
                <a:off x="2627243" y="3011556"/>
                <a:ext cx="1103244" cy="34786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Lab 1</a:t>
                </a:r>
                <a:endParaRPr lang="en-US" dirty="0"/>
              </a:p>
            </p:txBody>
          </p:sp>
        </p:grpSp>
        <p:grpSp>
          <p:nvGrpSpPr>
            <p:cNvPr id="14" name="组合 13">
              <a:extLst>
                <a:ext uri="{FF2B5EF4-FFF2-40B4-BE49-F238E27FC236}">
                  <a16:creationId xmlns:a16="http://schemas.microsoft.com/office/drawing/2014/main" id="{C23A3FE2-1F43-4D3B-B226-7AB343E0F5A3}"/>
                </a:ext>
              </a:extLst>
            </p:cNvPr>
            <p:cNvGrpSpPr/>
            <p:nvPr/>
          </p:nvGrpSpPr>
          <p:grpSpPr>
            <a:xfrm>
              <a:off x="4433874" y="3048316"/>
              <a:ext cx="1103244" cy="854766"/>
              <a:chOff x="4416286" y="3011556"/>
              <a:chExt cx="1103244" cy="854766"/>
            </a:xfrm>
          </p:grpSpPr>
          <p:sp>
            <p:nvSpPr>
              <p:cNvPr id="46" name="矩形 45">
                <a:extLst>
                  <a:ext uri="{FF2B5EF4-FFF2-40B4-BE49-F238E27FC236}">
                    <a16:creationId xmlns:a16="http://schemas.microsoft.com/office/drawing/2014/main" id="{10B32EFF-95C8-4013-95F9-9B74BA50027F}"/>
                  </a:ext>
                </a:extLst>
              </p:cNvPr>
              <p:cNvSpPr/>
              <p:nvPr/>
            </p:nvSpPr>
            <p:spPr>
              <a:xfrm>
                <a:off x="4416286" y="3359426"/>
                <a:ext cx="1103244" cy="506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t>IR</a:t>
                </a:r>
              </a:p>
              <a:p>
                <a:pPr algn="ctr"/>
                <a:r>
                  <a:rPr lang="zh-CN" altLang="en-US" b="1" dirty="0"/>
                  <a:t>自动生成</a:t>
                </a:r>
                <a:endParaRPr lang="en-US" altLang="zh-CN" b="1" dirty="0"/>
              </a:p>
            </p:txBody>
          </p:sp>
          <p:sp>
            <p:nvSpPr>
              <p:cNvPr id="47" name="矩形 46">
                <a:extLst>
                  <a:ext uri="{FF2B5EF4-FFF2-40B4-BE49-F238E27FC236}">
                    <a16:creationId xmlns:a16="http://schemas.microsoft.com/office/drawing/2014/main" id="{3AC2188B-1FC8-45D9-991F-B185AB4789AC}"/>
                  </a:ext>
                </a:extLst>
              </p:cNvPr>
              <p:cNvSpPr/>
              <p:nvPr/>
            </p:nvSpPr>
            <p:spPr>
              <a:xfrm>
                <a:off x="4416286" y="3011556"/>
                <a:ext cx="1103244" cy="34786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Lab 2</a:t>
                </a:r>
                <a:endParaRPr lang="en-US" dirty="0"/>
              </a:p>
            </p:txBody>
          </p:sp>
        </p:grpSp>
        <p:grpSp>
          <p:nvGrpSpPr>
            <p:cNvPr id="15" name="组合 14">
              <a:extLst>
                <a:ext uri="{FF2B5EF4-FFF2-40B4-BE49-F238E27FC236}">
                  <a16:creationId xmlns:a16="http://schemas.microsoft.com/office/drawing/2014/main" id="{DD3F8ABE-F578-4A4B-B517-540EE406C00D}"/>
                </a:ext>
              </a:extLst>
            </p:cNvPr>
            <p:cNvGrpSpPr/>
            <p:nvPr/>
          </p:nvGrpSpPr>
          <p:grpSpPr>
            <a:xfrm>
              <a:off x="5976648" y="3048316"/>
              <a:ext cx="1103244" cy="854766"/>
              <a:chOff x="5887277" y="3011556"/>
              <a:chExt cx="1103244" cy="854766"/>
            </a:xfrm>
          </p:grpSpPr>
          <p:sp>
            <p:nvSpPr>
              <p:cNvPr id="44" name="矩形 43">
                <a:extLst>
                  <a:ext uri="{FF2B5EF4-FFF2-40B4-BE49-F238E27FC236}">
                    <a16:creationId xmlns:a16="http://schemas.microsoft.com/office/drawing/2014/main" id="{BB293432-479F-4FAF-987F-1EC17678A1B0}"/>
                  </a:ext>
                </a:extLst>
              </p:cNvPr>
              <p:cNvSpPr/>
              <p:nvPr/>
            </p:nvSpPr>
            <p:spPr>
              <a:xfrm>
                <a:off x="5887277" y="3359426"/>
                <a:ext cx="1103244" cy="506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t>LA64</a:t>
                </a:r>
              </a:p>
              <a:p>
                <a:pPr algn="ctr"/>
                <a:r>
                  <a:rPr lang="zh-CN" altLang="en-US" b="1" dirty="0"/>
                  <a:t>代码生成</a:t>
                </a:r>
                <a:endParaRPr lang="en-US" altLang="zh-CN" b="1" dirty="0"/>
              </a:p>
            </p:txBody>
          </p:sp>
          <p:sp>
            <p:nvSpPr>
              <p:cNvPr id="45" name="矩形 44">
                <a:extLst>
                  <a:ext uri="{FF2B5EF4-FFF2-40B4-BE49-F238E27FC236}">
                    <a16:creationId xmlns:a16="http://schemas.microsoft.com/office/drawing/2014/main" id="{E71A5497-BD1A-47B0-9805-0557480A3EC0}"/>
                  </a:ext>
                </a:extLst>
              </p:cNvPr>
              <p:cNvSpPr/>
              <p:nvPr/>
            </p:nvSpPr>
            <p:spPr>
              <a:xfrm>
                <a:off x="5887277" y="3011556"/>
                <a:ext cx="1103244" cy="347869"/>
              </a:xfrm>
              <a:prstGeom prst="rect">
                <a:avLst/>
              </a:prstGeom>
              <a:solidFill>
                <a:srgbClr val="C0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Lab 3</a:t>
                </a:r>
                <a:endParaRPr lang="en-US" dirty="0"/>
              </a:p>
            </p:txBody>
          </p:sp>
        </p:grpSp>
        <p:grpSp>
          <p:nvGrpSpPr>
            <p:cNvPr id="16" name="组合 15">
              <a:extLst>
                <a:ext uri="{FF2B5EF4-FFF2-40B4-BE49-F238E27FC236}">
                  <a16:creationId xmlns:a16="http://schemas.microsoft.com/office/drawing/2014/main" id="{76359F32-63E7-48E3-9B64-B2B4F2EACC83}"/>
                </a:ext>
              </a:extLst>
            </p:cNvPr>
            <p:cNvGrpSpPr/>
            <p:nvPr/>
          </p:nvGrpSpPr>
          <p:grpSpPr>
            <a:xfrm>
              <a:off x="7519422" y="3048316"/>
              <a:ext cx="1103244" cy="854766"/>
              <a:chOff x="7282068" y="3011556"/>
              <a:chExt cx="1103244" cy="854766"/>
            </a:xfrm>
          </p:grpSpPr>
          <p:sp>
            <p:nvSpPr>
              <p:cNvPr id="42" name="矩形 41">
                <a:extLst>
                  <a:ext uri="{FF2B5EF4-FFF2-40B4-BE49-F238E27FC236}">
                    <a16:creationId xmlns:a16="http://schemas.microsoft.com/office/drawing/2014/main" id="{7F4C3D5B-69D0-4EA7-BF2C-81B44CEB34C3}"/>
                  </a:ext>
                </a:extLst>
              </p:cNvPr>
              <p:cNvSpPr/>
              <p:nvPr/>
            </p:nvSpPr>
            <p:spPr>
              <a:xfrm>
                <a:off x="7282068" y="3359426"/>
                <a:ext cx="1103244" cy="506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t>转化为</a:t>
                </a:r>
                <a:r>
                  <a:rPr lang="en-US" altLang="zh-CN" b="1" dirty="0"/>
                  <a:t>SSA IR</a:t>
                </a:r>
              </a:p>
            </p:txBody>
          </p:sp>
          <p:sp>
            <p:nvSpPr>
              <p:cNvPr id="43" name="矩形 42">
                <a:extLst>
                  <a:ext uri="{FF2B5EF4-FFF2-40B4-BE49-F238E27FC236}">
                    <a16:creationId xmlns:a16="http://schemas.microsoft.com/office/drawing/2014/main" id="{EAEAD9F9-5DC3-4301-9914-B239F9CCC76F}"/>
                  </a:ext>
                </a:extLst>
              </p:cNvPr>
              <p:cNvSpPr/>
              <p:nvPr/>
            </p:nvSpPr>
            <p:spPr>
              <a:xfrm>
                <a:off x="7282068" y="3011556"/>
                <a:ext cx="1103244" cy="347869"/>
              </a:xfrm>
              <a:prstGeom prst="rect">
                <a:avLst/>
              </a:prstGeom>
              <a:solidFill>
                <a:srgbClr val="70AD47"/>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Lab 4</a:t>
                </a:r>
                <a:endParaRPr lang="en-US" dirty="0"/>
              </a:p>
            </p:txBody>
          </p:sp>
        </p:grpSp>
        <p:grpSp>
          <p:nvGrpSpPr>
            <p:cNvPr id="17" name="组合 16">
              <a:extLst>
                <a:ext uri="{FF2B5EF4-FFF2-40B4-BE49-F238E27FC236}">
                  <a16:creationId xmlns:a16="http://schemas.microsoft.com/office/drawing/2014/main" id="{D4659364-724F-4A13-966C-627D41842F45}"/>
                </a:ext>
              </a:extLst>
            </p:cNvPr>
            <p:cNvGrpSpPr/>
            <p:nvPr/>
          </p:nvGrpSpPr>
          <p:grpSpPr>
            <a:xfrm>
              <a:off x="9404996" y="1809688"/>
              <a:ext cx="1103244" cy="4262025"/>
              <a:chOff x="10250556" y="1961322"/>
              <a:chExt cx="1103244" cy="4262025"/>
            </a:xfrm>
          </p:grpSpPr>
          <p:grpSp>
            <p:nvGrpSpPr>
              <p:cNvPr id="32" name="组合 31">
                <a:extLst>
                  <a:ext uri="{FF2B5EF4-FFF2-40B4-BE49-F238E27FC236}">
                    <a16:creationId xmlns:a16="http://schemas.microsoft.com/office/drawing/2014/main" id="{BAB9F3E6-C74D-4400-9450-A9224A7FD15B}"/>
                  </a:ext>
                </a:extLst>
              </p:cNvPr>
              <p:cNvGrpSpPr/>
              <p:nvPr/>
            </p:nvGrpSpPr>
            <p:grpSpPr>
              <a:xfrm>
                <a:off x="10250556" y="1961322"/>
                <a:ext cx="1103244" cy="854766"/>
                <a:chOff x="10250556" y="1961322"/>
                <a:chExt cx="1103244" cy="854766"/>
              </a:xfrm>
            </p:grpSpPr>
            <p:sp>
              <p:nvSpPr>
                <p:cNvPr id="40" name="矩形 39">
                  <a:extLst>
                    <a:ext uri="{FF2B5EF4-FFF2-40B4-BE49-F238E27FC236}">
                      <a16:creationId xmlns:a16="http://schemas.microsoft.com/office/drawing/2014/main" id="{233505AA-26E4-4C5B-9768-0230141DF785}"/>
                    </a:ext>
                  </a:extLst>
                </p:cNvPr>
                <p:cNvSpPr/>
                <p:nvPr/>
              </p:nvSpPr>
              <p:spPr>
                <a:xfrm>
                  <a:off x="10250556" y="2309192"/>
                  <a:ext cx="1103244" cy="506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t>常量传播</a:t>
                  </a:r>
                  <a:endParaRPr lang="en-US" altLang="zh-CN" b="1" dirty="0"/>
                </a:p>
              </p:txBody>
            </p:sp>
            <p:sp>
              <p:nvSpPr>
                <p:cNvPr id="41" name="矩形 40">
                  <a:extLst>
                    <a:ext uri="{FF2B5EF4-FFF2-40B4-BE49-F238E27FC236}">
                      <a16:creationId xmlns:a16="http://schemas.microsoft.com/office/drawing/2014/main" id="{7ED8201D-161B-471E-86CD-7C19446E3D61}"/>
                    </a:ext>
                  </a:extLst>
                </p:cNvPr>
                <p:cNvSpPr/>
                <p:nvPr/>
              </p:nvSpPr>
              <p:spPr>
                <a:xfrm>
                  <a:off x="10250556" y="1961322"/>
                  <a:ext cx="1103244" cy="347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Lab 5.1</a:t>
                  </a:r>
                  <a:endParaRPr lang="en-US" dirty="0"/>
                </a:p>
              </p:txBody>
            </p:sp>
          </p:grpSp>
          <p:grpSp>
            <p:nvGrpSpPr>
              <p:cNvPr id="33" name="组合 32">
                <a:extLst>
                  <a:ext uri="{FF2B5EF4-FFF2-40B4-BE49-F238E27FC236}">
                    <a16:creationId xmlns:a16="http://schemas.microsoft.com/office/drawing/2014/main" id="{7DD50716-D392-49AF-82C0-CE5F3BAC1CAF}"/>
                  </a:ext>
                </a:extLst>
              </p:cNvPr>
              <p:cNvGrpSpPr/>
              <p:nvPr/>
            </p:nvGrpSpPr>
            <p:grpSpPr>
              <a:xfrm>
                <a:off x="10250556" y="3097075"/>
                <a:ext cx="1103244" cy="854766"/>
                <a:chOff x="10250556" y="3081131"/>
                <a:chExt cx="1103244" cy="854766"/>
              </a:xfrm>
            </p:grpSpPr>
            <p:sp>
              <p:nvSpPr>
                <p:cNvPr id="38" name="矩形 37">
                  <a:extLst>
                    <a:ext uri="{FF2B5EF4-FFF2-40B4-BE49-F238E27FC236}">
                      <a16:creationId xmlns:a16="http://schemas.microsoft.com/office/drawing/2014/main" id="{7CA3281A-4D4E-479E-9226-FAF5305AD3E1}"/>
                    </a:ext>
                  </a:extLst>
                </p:cNvPr>
                <p:cNvSpPr/>
                <p:nvPr/>
              </p:nvSpPr>
              <p:spPr>
                <a:xfrm>
                  <a:off x="10250556" y="3429001"/>
                  <a:ext cx="1103244" cy="506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t>不变式</a:t>
                  </a:r>
                  <a:endParaRPr lang="en-US" altLang="zh-CN" b="1" dirty="0"/>
                </a:p>
                <a:p>
                  <a:pPr algn="ctr"/>
                  <a:r>
                    <a:rPr lang="zh-CN" altLang="en-US" b="1" dirty="0"/>
                    <a:t>外提</a:t>
                  </a:r>
                  <a:endParaRPr lang="en-US" altLang="zh-CN" b="1" dirty="0"/>
                </a:p>
              </p:txBody>
            </p:sp>
            <p:sp>
              <p:nvSpPr>
                <p:cNvPr id="39" name="矩形 38">
                  <a:extLst>
                    <a:ext uri="{FF2B5EF4-FFF2-40B4-BE49-F238E27FC236}">
                      <a16:creationId xmlns:a16="http://schemas.microsoft.com/office/drawing/2014/main" id="{FC843655-E965-41F3-B4E5-8750C6651FA3}"/>
                    </a:ext>
                  </a:extLst>
                </p:cNvPr>
                <p:cNvSpPr/>
                <p:nvPr/>
              </p:nvSpPr>
              <p:spPr>
                <a:xfrm>
                  <a:off x="10250556" y="3081131"/>
                  <a:ext cx="1103244" cy="347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Lab 5.2</a:t>
                  </a:r>
                  <a:endParaRPr lang="en-US" dirty="0"/>
                </a:p>
              </p:txBody>
            </p:sp>
          </p:grpSp>
          <p:sp>
            <p:nvSpPr>
              <p:cNvPr id="34" name="矩形 33">
                <a:extLst>
                  <a:ext uri="{FF2B5EF4-FFF2-40B4-BE49-F238E27FC236}">
                    <a16:creationId xmlns:a16="http://schemas.microsoft.com/office/drawing/2014/main" id="{6A86C716-F2C7-400B-8A81-C1CC11E18EAD}"/>
                  </a:ext>
                </a:extLst>
              </p:cNvPr>
              <p:cNvSpPr/>
              <p:nvPr/>
            </p:nvSpPr>
            <p:spPr>
              <a:xfrm>
                <a:off x="10250556" y="4626648"/>
                <a:ext cx="1103244" cy="506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t>寄存器</a:t>
                </a:r>
                <a:endParaRPr lang="en-US" altLang="zh-CN" b="1" dirty="0"/>
              </a:p>
              <a:p>
                <a:pPr algn="ctr"/>
                <a:r>
                  <a:rPr lang="zh-CN" altLang="en-US" b="1" dirty="0"/>
                  <a:t>分配</a:t>
                </a:r>
                <a:endParaRPr lang="en-US" altLang="zh-CN" b="1" dirty="0"/>
              </a:p>
            </p:txBody>
          </p:sp>
          <p:grpSp>
            <p:nvGrpSpPr>
              <p:cNvPr id="35" name="组合 34">
                <a:extLst>
                  <a:ext uri="{FF2B5EF4-FFF2-40B4-BE49-F238E27FC236}">
                    <a16:creationId xmlns:a16="http://schemas.microsoft.com/office/drawing/2014/main" id="{CA2CE968-88C7-44A6-8782-3E709B38138E}"/>
                  </a:ext>
                </a:extLst>
              </p:cNvPr>
              <p:cNvGrpSpPr/>
              <p:nvPr/>
            </p:nvGrpSpPr>
            <p:grpSpPr>
              <a:xfrm>
                <a:off x="10250556" y="5368581"/>
                <a:ext cx="1103244" cy="854766"/>
                <a:chOff x="10250556" y="5368581"/>
                <a:chExt cx="1103244" cy="854766"/>
              </a:xfrm>
            </p:grpSpPr>
            <p:sp>
              <p:nvSpPr>
                <p:cNvPr id="36" name="矩形 35">
                  <a:extLst>
                    <a:ext uri="{FF2B5EF4-FFF2-40B4-BE49-F238E27FC236}">
                      <a16:creationId xmlns:a16="http://schemas.microsoft.com/office/drawing/2014/main" id="{1F1A2F05-AB70-4381-AB75-768BB0546EB1}"/>
                    </a:ext>
                  </a:extLst>
                </p:cNvPr>
                <p:cNvSpPr/>
                <p:nvPr/>
              </p:nvSpPr>
              <p:spPr>
                <a:xfrm>
                  <a:off x="10250556" y="5716451"/>
                  <a:ext cx="1103244" cy="506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t>…</a:t>
                  </a:r>
                </a:p>
              </p:txBody>
            </p:sp>
            <p:sp>
              <p:nvSpPr>
                <p:cNvPr id="37" name="矩形 36">
                  <a:extLst>
                    <a:ext uri="{FF2B5EF4-FFF2-40B4-BE49-F238E27FC236}">
                      <a16:creationId xmlns:a16="http://schemas.microsoft.com/office/drawing/2014/main" id="{DBC0AA0D-FE82-4D06-9C5E-B0BDCC19C86B}"/>
                    </a:ext>
                  </a:extLst>
                </p:cNvPr>
                <p:cNvSpPr/>
                <p:nvPr/>
              </p:nvSpPr>
              <p:spPr>
                <a:xfrm>
                  <a:off x="10250556" y="5368581"/>
                  <a:ext cx="1103244" cy="347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Others</a:t>
                  </a:r>
                  <a:endParaRPr lang="en-US" dirty="0"/>
                </a:p>
              </p:txBody>
            </p:sp>
          </p:grpSp>
        </p:grpSp>
        <p:cxnSp>
          <p:nvCxnSpPr>
            <p:cNvPr id="18" name="直接箭头连接符 17">
              <a:extLst>
                <a:ext uri="{FF2B5EF4-FFF2-40B4-BE49-F238E27FC236}">
                  <a16:creationId xmlns:a16="http://schemas.microsoft.com/office/drawing/2014/main" id="{1260772D-254E-404F-A68B-149ED4326568}"/>
                </a:ext>
              </a:extLst>
            </p:cNvPr>
            <p:cNvCxnSpPr>
              <a:cxnSpLocks/>
              <a:stCxn id="51" idx="3"/>
              <a:endCxn id="49" idx="1"/>
            </p:cNvCxnSpPr>
            <p:nvPr/>
          </p:nvCxnSpPr>
          <p:spPr>
            <a:xfrm>
              <a:off x="2451570" y="3222251"/>
              <a:ext cx="4395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a:extLst>
                <a:ext uri="{FF2B5EF4-FFF2-40B4-BE49-F238E27FC236}">
                  <a16:creationId xmlns:a16="http://schemas.microsoft.com/office/drawing/2014/main" id="{FED7FA07-4EF8-427D-B509-F5187D0B05F9}"/>
                </a:ext>
              </a:extLst>
            </p:cNvPr>
            <p:cNvCxnSpPr>
              <a:cxnSpLocks/>
              <a:stCxn id="49" idx="3"/>
              <a:endCxn id="47" idx="1"/>
            </p:cNvCxnSpPr>
            <p:nvPr/>
          </p:nvCxnSpPr>
          <p:spPr>
            <a:xfrm>
              <a:off x="3994344" y="3222251"/>
              <a:ext cx="4395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a:extLst>
                <a:ext uri="{FF2B5EF4-FFF2-40B4-BE49-F238E27FC236}">
                  <a16:creationId xmlns:a16="http://schemas.microsoft.com/office/drawing/2014/main" id="{4136FFA4-B3A0-44A9-A3CA-6BCCE920D02F}"/>
                </a:ext>
              </a:extLst>
            </p:cNvPr>
            <p:cNvCxnSpPr>
              <a:cxnSpLocks/>
              <a:stCxn id="47" idx="3"/>
              <a:endCxn id="45" idx="1"/>
            </p:cNvCxnSpPr>
            <p:nvPr/>
          </p:nvCxnSpPr>
          <p:spPr>
            <a:xfrm>
              <a:off x="5537118" y="3222251"/>
              <a:ext cx="4395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直接箭头连接符 20">
              <a:extLst>
                <a:ext uri="{FF2B5EF4-FFF2-40B4-BE49-F238E27FC236}">
                  <a16:creationId xmlns:a16="http://schemas.microsoft.com/office/drawing/2014/main" id="{902317B8-64DB-4C1B-99F5-CFC94BE244DD}"/>
                </a:ext>
              </a:extLst>
            </p:cNvPr>
            <p:cNvCxnSpPr>
              <a:cxnSpLocks/>
              <a:stCxn id="45" idx="3"/>
              <a:endCxn id="43" idx="1"/>
            </p:cNvCxnSpPr>
            <p:nvPr/>
          </p:nvCxnSpPr>
          <p:spPr>
            <a:xfrm>
              <a:off x="7079892" y="3222251"/>
              <a:ext cx="4395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CD2AD5BD-2D16-4AA0-A4F4-3BD522643253}"/>
                </a:ext>
              </a:extLst>
            </p:cNvPr>
            <p:cNvCxnSpPr>
              <a:cxnSpLocks/>
              <a:stCxn id="43" idx="3"/>
              <a:endCxn id="41" idx="1"/>
            </p:cNvCxnSpPr>
            <p:nvPr/>
          </p:nvCxnSpPr>
          <p:spPr>
            <a:xfrm flipV="1">
              <a:off x="8622666" y="1983623"/>
              <a:ext cx="782330" cy="12386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直接箭头连接符 22">
              <a:extLst>
                <a:ext uri="{FF2B5EF4-FFF2-40B4-BE49-F238E27FC236}">
                  <a16:creationId xmlns:a16="http://schemas.microsoft.com/office/drawing/2014/main" id="{9BC5A20C-1714-4C77-90C7-FC71551F8B1F}"/>
                </a:ext>
              </a:extLst>
            </p:cNvPr>
            <p:cNvCxnSpPr>
              <a:cxnSpLocks/>
              <a:stCxn id="43" idx="3"/>
              <a:endCxn id="39" idx="1"/>
            </p:cNvCxnSpPr>
            <p:nvPr/>
          </p:nvCxnSpPr>
          <p:spPr>
            <a:xfrm flipV="1">
              <a:off x="8622666" y="3119376"/>
              <a:ext cx="782330" cy="1028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直接箭头连接符 23">
              <a:extLst>
                <a:ext uri="{FF2B5EF4-FFF2-40B4-BE49-F238E27FC236}">
                  <a16:creationId xmlns:a16="http://schemas.microsoft.com/office/drawing/2014/main" id="{83BCF161-E599-462C-BE30-BA7D085D523F}"/>
                </a:ext>
              </a:extLst>
            </p:cNvPr>
            <p:cNvCxnSpPr>
              <a:cxnSpLocks/>
              <a:stCxn id="43" idx="3"/>
            </p:cNvCxnSpPr>
            <p:nvPr/>
          </p:nvCxnSpPr>
          <p:spPr>
            <a:xfrm>
              <a:off x="8622666" y="3222251"/>
              <a:ext cx="782330" cy="10788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直接箭头连接符 24">
              <a:extLst>
                <a:ext uri="{FF2B5EF4-FFF2-40B4-BE49-F238E27FC236}">
                  <a16:creationId xmlns:a16="http://schemas.microsoft.com/office/drawing/2014/main" id="{F60CF713-EC38-45ED-8B60-C1B726736F08}"/>
                </a:ext>
              </a:extLst>
            </p:cNvPr>
            <p:cNvCxnSpPr>
              <a:cxnSpLocks/>
              <a:stCxn id="43" idx="3"/>
              <a:endCxn id="37" idx="1"/>
            </p:cNvCxnSpPr>
            <p:nvPr/>
          </p:nvCxnSpPr>
          <p:spPr>
            <a:xfrm>
              <a:off x="8622666" y="3222251"/>
              <a:ext cx="782330" cy="21686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6" name="组合 25">
              <a:extLst>
                <a:ext uri="{FF2B5EF4-FFF2-40B4-BE49-F238E27FC236}">
                  <a16:creationId xmlns:a16="http://schemas.microsoft.com/office/drawing/2014/main" id="{C2A2E5EB-F561-432C-B1CC-A768C7EC0DE2}"/>
                </a:ext>
              </a:extLst>
            </p:cNvPr>
            <p:cNvGrpSpPr/>
            <p:nvPr/>
          </p:nvGrpSpPr>
          <p:grpSpPr>
            <a:xfrm>
              <a:off x="9253829" y="1645468"/>
              <a:ext cx="1790671" cy="2262676"/>
              <a:chOff x="9253829" y="1645468"/>
              <a:chExt cx="1790671" cy="2262676"/>
            </a:xfrm>
          </p:grpSpPr>
          <p:sp>
            <p:nvSpPr>
              <p:cNvPr id="30" name="矩形 29">
                <a:extLst>
                  <a:ext uri="{FF2B5EF4-FFF2-40B4-BE49-F238E27FC236}">
                    <a16:creationId xmlns:a16="http://schemas.microsoft.com/office/drawing/2014/main" id="{91EAB89F-CC6B-43E0-B98B-04D7367532EC}"/>
                  </a:ext>
                </a:extLst>
              </p:cNvPr>
              <p:cNvSpPr/>
              <p:nvPr/>
            </p:nvSpPr>
            <p:spPr>
              <a:xfrm>
                <a:off x="9253829" y="1645468"/>
                <a:ext cx="1790671" cy="2262676"/>
              </a:xfrm>
              <a:prstGeom prst="rect">
                <a:avLst/>
              </a:prstGeom>
              <a:noFill/>
              <a:ln w="127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4C6D58AA-D48D-4B12-B8E0-EEB21C2D599B}"/>
                  </a:ext>
                </a:extLst>
              </p:cNvPr>
              <p:cNvSpPr txBox="1"/>
              <p:nvPr/>
            </p:nvSpPr>
            <p:spPr>
              <a:xfrm>
                <a:off x="10545537" y="2038142"/>
                <a:ext cx="461665" cy="1477328"/>
              </a:xfrm>
              <a:prstGeom prst="rect">
                <a:avLst/>
              </a:prstGeom>
              <a:noFill/>
            </p:spPr>
            <p:txBody>
              <a:bodyPr vert="eaVert" wrap="none" rtlCol="0">
                <a:spAutoFit/>
              </a:bodyPr>
              <a:lstStyle/>
              <a:p>
                <a:r>
                  <a:rPr lang="zh-CN" altLang="en-US" b="1" dirty="0">
                    <a:solidFill>
                      <a:srgbClr val="FF0000"/>
                    </a:solidFill>
                  </a:rPr>
                  <a:t>机器无关优化</a:t>
                </a:r>
              </a:p>
            </p:txBody>
          </p:sp>
        </p:grpSp>
        <p:grpSp>
          <p:nvGrpSpPr>
            <p:cNvPr id="27" name="组合 26">
              <a:extLst>
                <a:ext uri="{FF2B5EF4-FFF2-40B4-BE49-F238E27FC236}">
                  <a16:creationId xmlns:a16="http://schemas.microsoft.com/office/drawing/2014/main" id="{A0C63838-360D-4613-92F1-A2F8AD1D3FC8}"/>
                </a:ext>
              </a:extLst>
            </p:cNvPr>
            <p:cNvGrpSpPr/>
            <p:nvPr/>
          </p:nvGrpSpPr>
          <p:grpSpPr>
            <a:xfrm>
              <a:off x="9260964" y="4011019"/>
              <a:ext cx="1790671" cy="1089403"/>
              <a:chOff x="9253829" y="1645468"/>
              <a:chExt cx="1790671" cy="2262676"/>
            </a:xfrm>
          </p:grpSpPr>
          <p:sp>
            <p:nvSpPr>
              <p:cNvPr id="28" name="矩形 27">
                <a:extLst>
                  <a:ext uri="{FF2B5EF4-FFF2-40B4-BE49-F238E27FC236}">
                    <a16:creationId xmlns:a16="http://schemas.microsoft.com/office/drawing/2014/main" id="{ABB296C0-B680-42D9-9BC3-449973C4808C}"/>
                  </a:ext>
                </a:extLst>
              </p:cNvPr>
              <p:cNvSpPr/>
              <p:nvPr/>
            </p:nvSpPr>
            <p:spPr>
              <a:xfrm>
                <a:off x="9253829" y="1645468"/>
                <a:ext cx="1790671" cy="2262676"/>
              </a:xfrm>
              <a:prstGeom prst="rect">
                <a:avLst/>
              </a:prstGeom>
              <a:noFill/>
              <a:ln w="127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5792D3CE-A735-4E6E-9CA3-8571A349AA64}"/>
                  </a:ext>
                </a:extLst>
              </p:cNvPr>
              <p:cNvSpPr txBox="1"/>
              <p:nvPr/>
            </p:nvSpPr>
            <p:spPr>
              <a:xfrm>
                <a:off x="10538402" y="1715643"/>
                <a:ext cx="461665" cy="1015663"/>
              </a:xfrm>
              <a:prstGeom prst="rect">
                <a:avLst/>
              </a:prstGeom>
              <a:noFill/>
            </p:spPr>
            <p:txBody>
              <a:bodyPr vert="eaVert" wrap="none" rtlCol="0">
                <a:spAutoFit/>
              </a:bodyPr>
              <a:lstStyle/>
              <a:p>
                <a:r>
                  <a:rPr lang="zh-CN" altLang="en-US" b="1" dirty="0">
                    <a:solidFill>
                      <a:srgbClr val="FF0000"/>
                    </a:solidFill>
                  </a:rPr>
                  <a:t>后端优化</a:t>
                </a:r>
              </a:p>
            </p:txBody>
          </p:sp>
        </p:grpSp>
      </p:grpSp>
      <p:sp>
        <p:nvSpPr>
          <p:cNvPr id="52" name="矩形 51">
            <a:extLst>
              <a:ext uri="{FF2B5EF4-FFF2-40B4-BE49-F238E27FC236}">
                <a16:creationId xmlns:a16="http://schemas.microsoft.com/office/drawing/2014/main" id="{E7B0134F-B4C1-468F-AAF2-A6FD3E2E374D}"/>
              </a:ext>
            </a:extLst>
          </p:cNvPr>
          <p:cNvSpPr/>
          <p:nvPr/>
        </p:nvSpPr>
        <p:spPr>
          <a:xfrm>
            <a:off x="9223975" y="2965942"/>
            <a:ext cx="1103244" cy="347869"/>
          </a:xfrm>
          <a:prstGeom prst="rect">
            <a:avLst/>
          </a:prstGeom>
          <a:solidFill>
            <a:srgbClr val="C0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Lab 6</a:t>
            </a:r>
            <a:endParaRPr lang="en-US" dirty="0"/>
          </a:p>
        </p:txBody>
      </p:sp>
    </p:spTree>
    <p:extLst>
      <p:ext uri="{BB962C8B-B14F-4D97-AF65-F5344CB8AC3E}">
        <p14:creationId xmlns:p14="http://schemas.microsoft.com/office/powerpoint/2010/main" val="2316204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r>
              <a:rPr lang="zh-CN" altLang="en-US" dirty="0"/>
              <a:t>实验概况</a:t>
            </a:r>
            <a:endParaRPr lang="en-US" altLang="zh-CN" dirty="0"/>
          </a:p>
          <a:p>
            <a:endParaRPr lang="en-US" altLang="zh-CN" dirty="0"/>
          </a:p>
          <a:p>
            <a:r>
              <a:rPr lang="zh-CN" altLang="en-US" dirty="0"/>
              <a:t>语言解析器实验</a:t>
            </a:r>
            <a:endParaRPr lang="en-US" altLang="zh-CN" dirty="0"/>
          </a:p>
          <a:p>
            <a:endParaRPr lang="en-US" altLang="zh-CN" dirty="0"/>
          </a:p>
          <a:p>
            <a:endParaRPr lang="en-US" dirty="0"/>
          </a:p>
        </p:txBody>
      </p:sp>
      <p:sp>
        <p:nvSpPr>
          <p:cNvPr id="4" name="标题 3"/>
          <p:cNvSpPr>
            <a:spLocks noGrp="1"/>
          </p:cNvSpPr>
          <p:nvPr>
            <p:ph type="title"/>
          </p:nvPr>
        </p:nvSpPr>
        <p:spPr/>
        <p:txBody>
          <a:bodyPr/>
          <a:lstStyle/>
          <a:p>
            <a:r>
              <a:rPr lang="zh-CN" altLang="en-US" dirty="0">
                <a:latin typeface="宋体" panose="02010600030101010101" pitchFamily="2" charset="-122"/>
              </a:rPr>
              <a:t>实验讲解</a:t>
            </a:r>
            <a:endParaRPr lang="en-US" dirty="0"/>
          </a:p>
        </p:txBody>
      </p:sp>
    </p:spTree>
    <p:extLst>
      <p:ext uri="{BB962C8B-B14F-4D97-AF65-F5344CB8AC3E}">
        <p14:creationId xmlns:p14="http://schemas.microsoft.com/office/powerpoint/2010/main" val="1698495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gn="l">
              <a:buClrTx/>
              <a:buSzTx/>
            </a:pPr>
            <a:r>
              <a:rPr lang="zh-CN" altLang="en-US" dirty="0">
                <a:solidFill>
                  <a:schemeClr val="accent5">
                    <a:lumMod val="75000"/>
                  </a:schemeClr>
                </a:solidFill>
              </a:rPr>
              <a:t>正则表达式</a:t>
            </a:r>
            <a:endParaRPr lang="en-US" altLang="zh-CN" dirty="0">
              <a:solidFill>
                <a:schemeClr val="accent5">
                  <a:lumMod val="75000"/>
                </a:schemeClr>
              </a:solidFill>
            </a:endParaRPr>
          </a:p>
          <a:p>
            <a:pPr algn="l">
              <a:buClrTx/>
              <a:buSzTx/>
            </a:pPr>
            <a:endParaRPr lang="en-US" altLang="zh-CN" dirty="0">
              <a:solidFill>
                <a:schemeClr val="accent5">
                  <a:lumMod val="75000"/>
                </a:schemeClr>
              </a:solidFill>
            </a:endParaRPr>
          </a:p>
          <a:p>
            <a:r>
              <a:rPr lang="en-US" altLang="zh-CN" dirty="0">
                <a:solidFill>
                  <a:schemeClr val="bg2">
                    <a:lumMod val="90000"/>
                  </a:schemeClr>
                </a:solidFill>
              </a:rPr>
              <a:t>Flex</a:t>
            </a:r>
            <a:r>
              <a:rPr lang="zh-CN" altLang="en-US" dirty="0">
                <a:solidFill>
                  <a:schemeClr val="bg2">
                    <a:lumMod val="90000"/>
                  </a:schemeClr>
                </a:solidFill>
              </a:rPr>
              <a:t>简介</a:t>
            </a:r>
            <a:endParaRPr lang="en-US" altLang="zh-CN" dirty="0">
              <a:solidFill>
                <a:schemeClr val="bg2">
                  <a:lumMod val="90000"/>
                </a:schemeClr>
              </a:solidFill>
            </a:endParaRPr>
          </a:p>
          <a:p>
            <a:endParaRPr lang="en-US" altLang="zh-CN" dirty="0">
              <a:solidFill>
                <a:schemeClr val="bg2">
                  <a:lumMod val="90000"/>
                </a:schemeClr>
              </a:solidFill>
            </a:endParaRPr>
          </a:p>
          <a:p>
            <a:r>
              <a:rPr lang="en-US" altLang="zh-CN" dirty="0">
                <a:solidFill>
                  <a:schemeClr val="bg2">
                    <a:lumMod val="90000"/>
                  </a:schemeClr>
                </a:solidFill>
              </a:rPr>
              <a:t>Bison</a:t>
            </a:r>
            <a:r>
              <a:rPr lang="zh-CN" altLang="en-US" dirty="0">
                <a:solidFill>
                  <a:schemeClr val="bg2">
                    <a:lumMod val="90000"/>
                  </a:schemeClr>
                </a:solidFill>
              </a:rPr>
              <a:t>简介</a:t>
            </a:r>
            <a:endParaRPr lang="en-US" altLang="zh-CN" dirty="0">
              <a:solidFill>
                <a:schemeClr val="bg2">
                  <a:lumMod val="90000"/>
                </a:schemeClr>
              </a:solidFill>
            </a:endParaRPr>
          </a:p>
          <a:p>
            <a:endParaRPr lang="en-US" altLang="zh-CN" dirty="0">
              <a:solidFill>
                <a:schemeClr val="bg2">
                  <a:lumMod val="90000"/>
                </a:schemeClr>
              </a:solidFill>
            </a:endParaRPr>
          </a:p>
          <a:p>
            <a:r>
              <a:rPr lang="en-US" altLang="zh-CN" dirty="0">
                <a:solidFill>
                  <a:schemeClr val="bg2">
                    <a:lumMod val="90000"/>
                  </a:schemeClr>
                </a:solidFill>
              </a:rPr>
              <a:t>Flex</a:t>
            </a:r>
            <a:r>
              <a:rPr lang="zh-CN" altLang="en-US" dirty="0">
                <a:solidFill>
                  <a:schemeClr val="bg2">
                    <a:lumMod val="90000"/>
                  </a:schemeClr>
                </a:solidFill>
              </a:rPr>
              <a:t>和</a:t>
            </a:r>
            <a:r>
              <a:rPr lang="en-US" altLang="zh-CN" dirty="0">
                <a:solidFill>
                  <a:schemeClr val="bg2">
                    <a:lumMod val="90000"/>
                  </a:schemeClr>
                </a:solidFill>
              </a:rPr>
              <a:t>Bison</a:t>
            </a:r>
            <a:r>
              <a:rPr lang="zh-CN" altLang="en-US" dirty="0">
                <a:solidFill>
                  <a:schemeClr val="bg2">
                    <a:lumMod val="90000"/>
                  </a:schemeClr>
                </a:solidFill>
              </a:rPr>
              <a:t>联动</a:t>
            </a:r>
            <a:endParaRPr lang="en-US" altLang="zh-CN" dirty="0">
              <a:solidFill>
                <a:schemeClr val="bg2">
                  <a:lumMod val="90000"/>
                </a:schemeClr>
              </a:solidFill>
            </a:endParaRPr>
          </a:p>
          <a:p>
            <a:endParaRPr lang="en-US" dirty="0"/>
          </a:p>
        </p:txBody>
      </p:sp>
      <p:sp>
        <p:nvSpPr>
          <p:cNvPr id="4" name="标题 3"/>
          <p:cNvSpPr>
            <a:spLocks noGrp="1"/>
          </p:cNvSpPr>
          <p:nvPr>
            <p:ph type="title"/>
          </p:nvPr>
        </p:nvSpPr>
        <p:spPr/>
        <p:txBody>
          <a:bodyPr/>
          <a:lstStyle/>
          <a:p>
            <a:r>
              <a:rPr lang="zh-CN" altLang="en-US" dirty="0">
                <a:latin typeface="宋体" panose="02010600030101010101" pitchFamily="2" charset="-122"/>
              </a:rPr>
              <a:t>语言解析器实验</a:t>
            </a:r>
            <a:endParaRPr lang="en-US" dirty="0"/>
          </a:p>
        </p:txBody>
      </p:sp>
    </p:spTree>
    <p:extLst>
      <p:ext uri="{BB962C8B-B14F-4D97-AF65-F5344CB8AC3E}">
        <p14:creationId xmlns:p14="http://schemas.microsoft.com/office/powerpoint/2010/main" val="750018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r>
              <a:rPr lang="zh-CN" altLang="en-US" dirty="0"/>
              <a:t>正则表达式是一种用于描述文本模式的强大工具，特别是在处理文本搜索、替换和验证等任务时非常有用。</a:t>
            </a:r>
            <a:endParaRPr lang="en-US" altLang="zh-CN" dirty="0"/>
          </a:p>
          <a:p>
            <a:endParaRPr lang="en-US" dirty="0"/>
          </a:p>
        </p:txBody>
      </p:sp>
      <p:sp>
        <p:nvSpPr>
          <p:cNvPr id="4" name="标题 3"/>
          <p:cNvSpPr>
            <a:spLocks noGrp="1"/>
          </p:cNvSpPr>
          <p:nvPr>
            <p:ph type="title"/>
          </p:nvPr>
        </p:nvSpPr>
        <p:spPr/>
        <p:txBody>
          <a:bodyPr/>
          <a:lstStyle/>
          <a:p>
            <a:r>
              <a:rPr lang="zh-CN" altLang="en-US" dirty="0"/>
              <a:t>正则表达式</a:t>
            </a:r>
            <a:endParaRPr lang="en-US" dirty="0"/>
          </a:p>
        </p:txBody>
      </p:sp>
      <p:sp>
        <p:nvSpPr>
          <p:cNvPr id="6" name="文本框 5">
            <a:extLst>
              <a:ext uri="{FF2B5EF4-FFF2-40B4-BE49-F238E27FC236}">
                <a16:creationId xmlns:a16="http://schemas.microsoft.com/office/drawing/2014/main" id="{3DB5F143-B035-4F8F-A817-D8E9DF2FF496}"/>
              </a:ext>
            </a:extLst>
          </p:cNvPr>
          <p:cNvSpPr txBox="1"/>
          <p:nvPr/>
        </p:nvSpPr>
        <p:spPr>
          <a:xfrm>
            <a:off x="531137" y="2258092"/>
            <a:ext cx="10346871" cy="3416320"/>
          </a:xfrm>
          <a:prstGeom prst="rect">
            <a:avLst/>
          </a:prstGeom>
          <a:noFill/>
        </p:spPr>
        <p:txBody>
          <a:bodyPr wrap="square">
            <a:spAutoFit/>
          </a:bodyPr>
          <a:lstStyle/>
          <a:p>
            <a:r>
              <a:rPr lang="en-US" altLang="zh-CN" b="0" dirty="0">
                <a:solidFill>
                  <a:srgbClr val="AF00DB"/>
                </a:solidFill>
                <a:effectLst/>
                <a:latin typeface="Consolas" panose="020B0609020204030204" pitchFamily="49" charset="0"/>
                <a:ea typeface="微软雅黑" panose="020B0503020204020204" pitchFamily="34" charset="-122"/>
              </a:rPr>
              <a:t>import</a:t>
            </a:r>
            <a:r>
              <a:rPr lang="en-US" altLang="zh-CN" b="0" dirty="0">
                <a:solidFill>
                  <a:srgbClr val="3B3B3B"/>
                </a:solidFill>
                <a:effectLst/>
                <a:latin typeface="Consolas" panose="020B0609020204030204" pitchFamily="49" charset="0"/>
                <a:ea typeface="微软雅黑" panose="020B0503020204020204" pitchFamily="34" charset="-122"/>
              </a:rPr>
              <a:t> re  </a:t>
            </a:r>
          </a:p>
          <a:p>
            <a:r>
              <a:rPr lang="en-US" altLang="zh-CN" b="0" dirty="0">
                <a:solidFill>
                  <a:srgbClr val="3B3B3B"/>
                </a:solidFill>
                <a:effectLst/>
                <a:latin typeface="Consolas" panose="020B0609020204030204" pitchFamily="49" charset="0"/>
                <a:ea typeface="微软雅黑" panose="020B0503020204020204" pitchFamily="34" charset="-122"/>
              </a:rPr>
              <a:t>  </a:t>
            </a:r>
          </a:p>
          <a:p>
            <a:r>
              <a:rPr lang="en-US" altLang="zh-CN" b="0" dirty="0">
                <a:solidFill>
                  <a:srgbClr val="0000FF"/>
                </a:solidFill>
                <a:effectLst/>
                <a:latin typeface="Consolas" panose="020B0609020204030204" pitchFamily="49" charset="0"/>
                <a:ea typeface="微软雅黑" panose="020B0503020204020204" pitchFamily="34" charset="-122"/>
              </a:rPr>
              <a:t>def</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795E26"/>
                </a:solidFill>
                <a:effectLst/>
                <a:latin typeface="Consolas" panose="020B0609020204030204" pitchFamily="49" charset="0"/>
                <a:ea typeface="微软雅黑" panose="020B0503020204020204" pitchFamily="34" charset="-122"/>
              </a:rPr>
              <a:t>find_email</a:t>
            </a:r>
            <a:r>
              <a:rPr lang="en-US" altLang="zh-CN" b="0" dirty="0">
                <a:solidFill>
                  <a:srgbClr val="3B3B3B"/>
                </a:solidFill>
                <a:effectLst/>
                <a:latin typeface="Consolas" panose="020B0609020204030204" pitchFamily="49" charset="0"/>
                <a:ea typeface="微软雅黑" panose="020B0503020204020204" pitchFamily="34" charset="-122"/>
              </a:rPr>
              <a:t>(</a:t>
            </a:r>
            <a:r>
              <a:rPr lang="en-US" altLang="zh-CN" b="0" dirty="0">
                <a:solidFill>
                  <a:srgbClr val="001080"/>
                </a:solidFill>
                <a:effectLst/>
                <a:latin typeface="Consolas" panose="020B0609020204030204" pitchFamily="49" charset="0"/>
                <a:ea typeface="微软雅黑" panose="020B0503020204020204" pitchFamily="34" charset="-122"/>
              </a:rPr>
              <a:t>text</a:t>
            </a:r>
            <a:r>
              <a:rPr lang="en-US" altLang="zh-CN" b="0" dirty="0">
                <a:solidFill>
                  <a:srgbClr val="3B3B3B"/>
                </a:solidFill>
                <a:effectLst/>
                <a:latin typeface="Consolas" panose="020B0609020204030204" pitchFamily="49" charset="0"/>
                <a:ea typeface="微软雅黑" panose="020B0503020204020204" pitchFamily="34" charset="-122"/>
              </a:rPr>
              <a:t>):  </a:t>
            </a:r>
          </a:p>
          <a:p>
            <a:r>
              <a:rPr lang="en-US" altLang="zh-CN" b="0" dirty="0">
                <a:solidFill>
                  <a:srgbClr val="3B3B3B"/>
                </a:solidFill>
                <a:effectLst/>
                <a:latin typeface="Consolas" panose="020B0609020204030204" pitchFamily="49" charset="0"/>
                <a:ea typeface="微软雅黑" panose="020B0503020204020204" pitchFamily="34" charset="-122"/>
              </a:rPr>
              <a:t>    email_pattern </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0000FF"/>
                </a:solidFill>
                <a:effectLst/>
                <a:latin typeface="Consolas" panose="020B0609020204030204" pitchFamily="49" charset="0"/>
                <a:ea typeface="微软雅黑" panose="020B0503020204020204" pitchFamily="34" charset="-122"/>
              </a:rPr>
              <a:t>r</a:t>
            </a:r>
            <a:r>
              <a:rPr lang="en-US" altLang="zh-CN" b="0" dirty="0">
                <a:solidFill>
                  <a:srgbClr val="811F3F"/>
                </a:solidFill>
                <a:effectLst/>
                <a:latin typeface="Consolas" panose="020B0609020204030204" pitchFamily="49" charset="0"/>
                <a:ea typeface="微软雅黑" panose="020B0503020204020204" pitchFamily="34" charset="-122"/>
              </a:rPr>
              <a:t>'\b</a:t>
            </a:r>
            <a:r>
              <a:rPr lang="en-US" altLang="zh-CN" b="0" dirty="0">
                <a:solidFill>
                  <a:srgbClr val="D16969"/>
                </a:solidFill>
                <a:effectLst/>
                <a:latin typeface="Consolas" panose="020B0609020204030204" pitchFamily="49" charset="0"/>
                <a:ea typeface="微软雅黑" panose="020B0503020204020204" pitchFamily="34" charset="-122"/>
              </a:rPr>
              <a:t>[</a:t>
            </a:r>
            <a:r>
              <a:rPr lang="en-US" altLang="zh-CN" b="0" dirty="0">
                <a:solidFill>
                  <a:srgbClr val="811F3F"/>
                </a:solidFill>
                <a:effectLst/>
                <a:latin typeface="Consolas" panose="020B0609020204030204" pitchFamily="49" charset="0"/>
                <a:ea typeface="微软雅黑" panose="020B0503020204020204" pitchFamily="34" charset="-122"/>
              </a:rPr>
              <a:t>A-Za-z0-9._%+-</a:t>
            </a:r>
            <a:r>
              <a:rPr lang="en-US" altLang="zh-CN" b="0" dirty="0">
                <a:solidFill>
                  <a:srgbClr val="D16969"/>
                </a:solidFill>
                <a:effectLst/>
                <a:latin typeface="Consolas" panose="020B0609020204030204" pitchFamily="49" charset="0"/>
                <a:ea typeface="微软雅黑" panose="020B0503020204020204" pitchFamily="34" charset="-122"/>
              </a:rPr>
              <a:t>]</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811F3F"/>
                </a:solidFill>
                <a:effectLst/>
                <a:latin typeface="Consolas" panose="020B0609020204030204" pitchFamily="49" charset="0"/>
                <a:ea typeface="微软雅黑" panose="020B0503020204020204" pitchFamily="34" charset="-122"/>
              </a:rPr>
              <a:t>@</a:t>
            </a:r>
            <a:r>
              <a:rPr lang="en-US" altLang="zh-CN" b="0" dirty="0">
                <a:solidFill>
                  <a:srgbClr val="D16969"/>
                </a:solidFill>
                <a:effectLst/>
                <a:latin typeface="Consolas" panose="020B0609020204030204" pitchFamily="49" charset="0"/>
                <a:ea typeface="微软雅黑" panose="020B0503020204020204" pitchFamily="34" charset="-122"/>
              </a:rPr>
              <a:t>[</a:t>
            </a:r>
            <a:r>
              <a:rPr lang="en-US" altLang="zh-CN" b="0" dirty="0">
                <a:solidFill>
                  <a:srgbClr val="811F3F"/>
                </a:solidFill>
                <a:effectLst/>
                <a:latin typeface="Consolas" panose="020B0609020204030204" pitchFamily="49" charset="0"/>
                <a:ea typeface="微软雅黑" panose="020B0503020204020204" pitchFamily="34" charset="-122"/>
              </a:rPr>
              <a:t>A-Za-z0-9.-</a:t>
            </a:r>
            <a:r>
              <a:rPr lang="en-US" altLang="zh-CN" b="0" dirty="0">
                <a:solidFill>
                  <a:srgbClr val="D16969"/>
                </a:solidFill>
                <a:effectLst/>
                <a:latin typeface="Consolas" panose="020B0609020204030204" pitchFamily="49" charset="0"/>
                <a:ea typeface="微软雅黑" panose="020B0503020204020204" pitchFamily="34" charset="-122"/>
              </a:rPr>
              <a:t>]</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EE0000"/>
                </a:solidFill>
                <a:effectLst/>
                <a:latin typeface="Consolas" panose="020B0609020204030204" pitchFamily="49" charset="0"/>
                <a:ea typeface="微软雅黑" panose="020B0503020204020204" pitchFamily="34" charset="-122"/>
              </a:rPr>
              <a:t>\.</a:t>
            </a:r>
            <a:r>
              <a:rPr lang="en-US" altLang="zh-CN" b="0" dirty="0">
                <a:solidFill>
                  <a:srgbClr val="D16969"/>
                </a:solidFill>
                <a:effectLst/>
                <a:latin typeface="Consolas" panose="020B0609020204030204" pitchFamily="49" charset="0"/>
                <a:ea typeface="微软雅黑" panose="020B0503020204020204" pitchFamily="34" charset="-122"/>
              </a:rPr>
              <a:t>[</a:t>
            </a:r>
            <a:r>
              <a:rPr lang="en-US" altLang="zh-CN" b="0" dirty="0" err="1">
                <a:solidFill>
                  <a:srgbClr val="811F3F"/>
                </a:solidFill>
                <a:effectLst/>
                <a:latin typeface="Consolas" panose="020B0609020204030204" pitchFamily="49" charset="0"/>
                <a:ea typeface="微软雅黑" panose="020B0503020204020204" pitchFamily="34" charset="-122"/>
              </a:rPr>
              <a:t>A-Z|a-z</a:t>
            </a:r>
            <a:r>
              <a:rPr lang="en-US" altLang="zh-CN" b="0" dirty="0">
                <a:solidFill>
                  <a:srgbClr val="D16969"/>
                </a:solidFill>
                <a:effectLst/>
                <a:latin typeface="Consolas" panose="020B0609020204030204" pitchFamily="49" charset="0"/>
                <a:ea typeface="微软雅黑" panose="020B0503020204020204" pitchFamily="34" charset="-122"/>
              </a:rPr>
              <a:t>]</a:t>
            </a:r>
            <a:r>
              <a:rPr lang="en-US" altLang="zh-CN" b="0" dirty="0">
                <a:solidFill>
                  <a:srgbClr val="000000"/>
                </a:solidFill>
                <a:effectLst/>
                <a:latin typeface="Consolas" panose="020B0609020204030204" pitchFamily="49" charset="0"/>
                <a:ea typeface="微软雅黑" panose="020B0503020204020204" pitchFamily="34" charset="-122"/>
              </a:rPr>
              <a:t>{2,}</a:t>
            </a:r>
            <a:r>
              <a:rPr lang="en-US" altLang="zh-CN" b="0" dirty="0">
                <a:solidFill>
                  <a:srgbClr val="811F3F"/>
                </a:solidFill>
                <a:effectLst/>
                <a:latin typeface="Consolas" panose="020B0609020204030204" pitchFamily="49" charset="0"/>
                <a:ea typeface="微软雅黑" panose="020B0503020204020204" pitchFamily="34" charset="-122"/>
              </a:rPr>
              <a:t>\b'</a:t>
            </a:r>
            <a:r>
              <a:rPr lang="en-US" altLang="zh-CN" b="0" dirty="0">
                <a:solidFill>
                  <a:srgbClr val="3B3B3B"/>
                </a:solidFill>
                <a:effectLst/>
                <a:latin typeface="Consolas" panose="020B0609020204030204" pitchFamily="49" charset="0"/>
                <a:ea typeface="微软雅黑" panose="020B0503020204020204" pitchFamily="34" charset="-122"/>
              </a:rPr>
              <a:t>  </a:t>
            </a:r>
          </a:p>
          <a:p>
            <a:r>
              <a:rPr lang="en-US" altLang="zh-CN" b="0" dirty="0">
                <a:solidFill>
                  <a:srgbClr val="3B3B3B"/>
                </a:solidFill>
                <a:effectLst/>
                <a:latin typeface="Consolas" panose="020B0609020204030204" pitchFamily="49" charset="0"/>
                <a:ea typeface="微软雅黑" panose="020B0503020204020204" pitchFamily="34" charset="-122"/>
              </a:rPr>
              <a:t>    matches </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re.findall(email_pattern, text)  </a:t>
            </a:r>
          </a:p>
          <a:p>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AF00DB"/>
                </a:solidFill>
                <a:effectLst/>
                <a:latin typeface="Consolas" panose="020B0609020204030204" pitchFamily="49" charset="0"/>
                <a:ea typeface="微软雅黑" panose="020B0503020204020204" pitchFamily="34" charset="-122"/>
              </a:rPr>
              <a:t>return</a:t>
            </a:r>
            <a:r>
              <a:rPr lang="en-US" altLang="zh-CN" b="0" dirty="0">
                <a:solidFill>
                  <a:srgbClr val="3B3B3B"/>
                </a:solidFill>
                <a:effectLst/>
                <a:latin typeface="Consolas" panose="020B0609020204030204" pitchFamily="49" charset="0"/>
                <a:ea typeface="微软雅黑" panose="020B0503020204020204" pitchFamily="34" charset="-122"/>
              </a:rPr>
              <a:t> matches  </a:t>
            </a:r>
          </a:p>
          <a:p>
            <a:r>
              <a:rPr lang="en-US" altLang="zh-CN" b="0" dirty="0">
                <a:solidFill>
                  <a:srgbClr val="3B3B3B"/>
                </a:solidFill>
                <a:effectLst/>
                <a:latin typeface="Consolas" panose="020B0609020204030204" pitchFamily="49" charset="0"/>
                <a:ea typeface="微软雅黑" panose="020B0503020204020204" pitchFamily="34" charset="-122"/>
              </a:rPr>
              <a:t>  </a:t>
            </a:r>
          </a:p>
          <a:p>
            <a:r>
              <a:rPr lang="en-US" altLang="zh-CN" b="0" dirty="0">
                <a:solidFill>
                  <a:srgbClr val="3B3B3B"/>
                </a:solidFill>
                <a:effectLst/>
                <a:latin typeface="Consolas" panose="020B0609020204030204" pitchFamily="49" charset="0"/>
                <a:ea typeface="微软雅黑" panose="020B0503020204020204" pitchFamily="34" charset="-122"/>
              </a:rPr>
              <a:t>text </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A31515"/>
                </a:solidFill>
                <a:effectLst/>
                <a:latin typeface="Consolas" panose="020B0609020204030204" pitchFamily="49" charset="0"/>
                <a:ea typeface="微软雅黑" panose="020B0503020204020204" pitchFamily="34" charset="-122"/>
              </a:rPr>
              <a:t>"</a:t>
            </a:r>
            <a:r>
              <a:rPr lang="zh-CN" altLang="en-US" b="0" dirty="0">
                <a:solidFill>
                  <a:srgbClr val="A31515"/>
                </a:solidFill>
                <a:effectLst/>
                <a:latin typeface="Consolas" panose="020B0609020204030204" pitchFamily="49" charset="0"/>
                <a:ea typeface="微软雅黑" panose="020B0503020204020204" pitchFamily="34" charset="-122"/>
              </a:rPr>
              <a:t>我的电子邮件是</a:t>
            </a:r>
            <a:r>
              <a:rPr lang="en-US" altLang="zh-CN" b="0" dirty="0">
                <a:solidFill>
                  <a:srgbClr val="A31515"/>
                </a:solidFill>
                <a:effectLst/>
                <a:latin typeface="Consolas" panose="020B0609020204030204" pitchFamily="49" charset="0"/>
                <a:ea typeface="微软雅黑" panose="020B0503020204020204" pitchFamily="34" charset="-122"/>
              </a:rPr>
              <a:t>example@gmail.com</a:t>
            </a:r>
            <a:r>
              <a:rPr lang="zh-CN" altLang="en-US" b="0" dirty="0">
                <a:solidFill>
                  <a:srgbClr val="A31515"/>
                </a:solidFill>
                <a:effectLst/>
                <a:latin typeface="Consolas" panose="020B0609020204030204" pitchFamily="49" charset="0"/>
                <a:ea typeface="微软雅黑" panose="020B0503020204020204" pitchFamily="34" charset="-122"/>
              </a:rPr>
              <a:t>，你可以联系我。</a:t>
            </a:r>
            <a:r>
              <a:rPr lang="en-US" altLang="zh-CN" b="0" dirty="0">
                <a:solidFill>
                  <a:srgbClr val="A31515"/>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a:t>
            </a:r>
          </a:p>
          <a:p>
            <a:r>
              <a:rPr lang="en-US" altLang="zh-CN" b="0" dirty="0">
                <a:solidFill>
                  <a:srgbClr val="3B3B3B"/>
                </a:solidFill>
                <a:effectLst/>
                <a:latin typeface="Consolas" panose="020B0609020204030204" pitchFamily="49" charset="0"/>
                <a:ea typeface="微软雅黑" panose="020B0503020204020204" pitchFamily="34" charset="-122"/>
              </a:rPr>
              <a:t>  </a:t>
            </a:r>
          </a:p>
          <a:p>
            <a:r>
              <a:rPr lang="en-US" altLang="zh-CN" b="0" dirty="0">
                <a:solidFill>
                  <a:srgbClr val="3B3B3B"/>
                </a:solidFill>
                <a:effectLst/>
                <a:latin typeface="Consolas" panose="020B0609020204030204" pitchFamily="49" charset="0"/>
                <a:ea typeface="微软雅黑" panose="020B0503020204020204" pitchFamily="34" charset="-122"/>
              </a:rPr>
              <a:t>emails </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find_email(text)  </a:t>
            </a:r>
          </a:p>
          <a:p>
            <a:r>
              <a:rPr lang="en-US" altLang="zh-CN" b="0" dirty="0">
                <a:solidFill>
                  <a:srgbClr val="AF00DB"/>
                </a:solidFill>
                <a:effectLst/>
                <a:latin typeface="Consolas" panose="020B0609020204030204" pitchFamily="49" charset="0"/>
                <a:ea typeface="微软雅黑" panose="020B0503020204020204" pitchFamily="34" charset="-122"/>
              </a:rPr>
              <a:t>for</a:t>
            </a:r>
            <a:r>
              <a:rPr lang="en-US" altLang="zh-CN" b="0" dirty="0">
                <a:solidFill>
                  <a:srgbClr val="3B3B3B"/>
                </a:solidFill>
                <a:effectLst/>
                <a:latin typeface="Consolas" panose="020B0609020204030204" pitchFamily="49" charset="0"/>
                <a:ea typeface="微软雅黑" panose="020B0503020204020204" pitchFamily="34" charset="-122"/>
              </a:rPr>
              <a:t> email </a:t>
            </a:r>
            <a:r>
              <a:rPr lang="en-US" altLang="zh-CN" b="0" dirty="0">
                <a:solidFill>
                  <a:srgbClr val="AF00DB"/>
                </a:solidFill>
                <a:effectLst/>
                <a:latin typeface="Consolas" panose="020B0609020204030204" pitchFamily="49" charset="0"/>
                <a:ea typeface="微软雅黑" panose="020B0503020204020204" pitchFamily="34" charset="-122"/>
              </a:rPr>
              <a:t>in</a:t>
            </a:r>
            <a:r>
              <a:rPr lang="en-US" altLang="zh-CN" b="0" dirty="0">
                <a:solidFill>
                  <a:srgbClr val="3B3B3B"/>
                </a:solidFill>
                <a:effectLst/>
                <a:latin typeface="Consolas" panose="020B0609020204030204" pitchFamily="49" charset="0"/>
                <a:ea typeface="微软雅黑" panose="020B0503020204020204" pitchFamily="34" charset="-122"/>
              </a:rPr>
              <a:t> emails:  </a:t>
            </a:r>
          </a:p>
          <a:p>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795E26"/>
                </a:solidFill>
                <a:effectLst/>
                <a:latin typeface="Consolas" panose="020B0609020204030204" pitchFamily="49" charset="0"/>
                <a:ea typeface="微软雅黑" panose="020B0503020204020204" pitchFamily="34" charset="-122"/>
              </a:rPr>
              <a:t>print</a:t>
            </a:r>
            <a:r>
              <a:rPr lang="en-US" altLang="zh-CN" b="0" dirty="0">
                <a:solidFill>
                  <a:srgbClr val="3B3B3B"/>
                </a:solidFill>
                <a:effectLst/>
                <a:latin typeface="Consolas" panose="020B0609020204030204" pitchFamily="49" charset="0"/>
                <a:ea typeface="微软雅黑" panose="020B0503020204020204" pitchFamily="34" charset="-122"/>
              </a:rPr>
              <a:t>(email)</a:t>
            </a:r>
          </a:p>
        </p:txBody>
      </p:sp>
      <p:sp>
        <p:nvSpPr>
          <p:cNvPr id="7" name="矩形 6">
            <a:extLst>
              <a:ext uri="{FF2B5EF4-FFF2-40B4-BE49-F238E27FC236}">
                <a16:creationId xmlns:a16="http://schemas.microsoft.com/office/drawing/2014/main" id="{A75E4EEB-ABCA-4280-AABB-3A7AF8065168}"/>
              </a:ext>
            </a:extLst>
          </p:cNvPr>
          <p:cNvSpPr/>
          <p:nvPr/>
        </p:nvSpPr>
        <p:spPr>
          <a:xfrm>
            <a:off x="1079863" y="3143794"/>
            <a:ext cx="8908868" cy="285206"/>
          </a:xfrm>
          <a:prstGeom prst="rect">
            <a:avLst/>
          </a:prstGeom>
          <a:noFill/>
          <a:ln w="190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8782CC12-1C27-47A0-884C-37293792A2F6}"/>
              </a:ext>
            </a:extLst>
          </p:cNvPr>
          <p:cNvSpPr txBox="1"/>
          <p:nvPr/>
        </p:nvSpPr>
        <p:spPr>
          <a:xfrm>
            <a:off x="9431383" y="3670943"/>
            <a:ext cx="1338828"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正则表达式</a:t>
            </a:r>
          </a:p>
        </p:txBody>
      </p:sp>
      <p:cxnSp>
        <p:nvCxnSpPr>
          <p:cNvPr id="9" name="直接箭头连接符 8">
            <a:extLst>
              <a:ext uri="{FF2B5EF4-FFF2-40B4-BE49-F238E27FC236}">
                <a16:creationId xmlns:a16="http://schemas.microsoft.com/office/drawing/2014/main" id="{6DCDC829-9B78-4FE5-9ABF-AEF69A792100}"/>
              </a:ext>
            </a:extLst>
          </p:cNvPr>
          <p:cNvCxnSpPr>
            <a:cxnSpLocks/>
            <a:endCxn id="8" idx="0"/>
          </p:cNvCxnSpPr>
          <p:nvPr/>
        </p:nvCxnSpPr>
        <p:spPr>
          <a:xfrm>
            <a:off x="9065623" y="3493225"/>
            <a:ext cx="1035174" cy="1777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7FD24A78-8F85-43C5-81DC-E2C6E3995978}"/>
              </a:ext>
            </a:extLst>
          </p:cNvPr>
          <p:cNvSpPr/>
          <p:nvPr/>
        </p:nvSpPr>
        <p:spPr>
          <a:xfrm>
            <a:off x="531137" y="4228879"/>
            <a:ext cx="6958234" cy="285206"/>
          </a:xfrm>
          <a:prstGeom prst="rect">
            <a:avLst/>
          </a:prstGeom>
          <a:noFill/>
          <a:ln w="190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4234BE3-2AF5-422F-8719-1965D633D4C5}"/>
              </a:ext>
            </a:extLst>
          </p:cNvPr>
          <p:cNvSpPr txBox="1"/>
          <p:nvPr/>
        </p:nvSpPr>
        <p:spPr>
          <a:xfrm>
            <a:off x="7957627" y="4536744"/>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匹配文本</a:t>
            </a:r>
          </a:p>
        </p:txBody>
      </p:sp>
      <p:cxnSp>
        <p:nvCxnSpPr>
          <p:cNvPr id="12" name="直接箭头连接符 11">
            <a:extLst>
              <a:ext uri="{FF2B5EF4-FFF2-40B4-BE49-F238E27FC236}">
                <a16:creationId xmlns:a16="http://schemas.microsoft.com/office/drawing/2014/main" id="{58E8F75C-79D0-4E34-A94F-3B12FA490648}"/>
              </a:ext>
            </a:extLst>
          </p:cNvPr>
          <p:cNvCxnSpPr>
            <a:cxnSpLocks/>
            <a:endCxn id="11" idx="0"/>
          </p:cNvCxnSpPr>
          <p:nvPr/>
        </p:nvCxnSpPr>
        <p:spPr>
          <a:xfrm>
            <a:off x="7591867" y="4359026"/>
            <a:ext cx="919758" cy="1777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CCA32E85-3B3A-4BA8-A0BB-20C1544DA8BD}"/>
              </a:ext>
            </a:extLst>
          </p:cNvPr>
          <p:cNvSpPr/>
          <p:nvPr/>
        </p:nvSpPr>
        <p:spPr>
          <a:xfrm>
            <a:off x="999393" y="5339668"/>
            <a:ext cx="1669784" cy="285206"/>
          </a:xfrm>
          <a:prstGeom prst="rect">
            <a:avLst/>
          </a:prstGeom>
          <a:noFill/>
          <a:ln w="190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E45B60FD-5566-4BB7-9DBA-7E937C935FA7}"/>
              </a:ext>
            </a:extLst>
          </p:cNvPr>
          <p:cNvSpPr txBox="1"/>
          <p:nvPr/>
        </p:nvSpPr>
        <p:spPr>
          <a:xfrm>
            <a:off x="3077187" y="5652163"/>
            <a:ext cx="3313728"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输出：</a:t>
            </a:r>
            <a:r>
              <a:rPr lang="en-US" altLang="zh-CN" b="1" dirty="0">
                <a:solidFill>
                  <a:srgbClr val="FF0000"/>
                </a:solidFill>
                <a:latin typeface="微软雅黑" panose="020B0503020204020204" pitchFamily="34" charset="-122"/>
                <a:ea typeface="微软雅黑" panose="020B0503020204020204" pitchFamily="34" charset="-122"/>
              </a:rPr>
              <a:t>example@gmail.com</a:t>
            </a:r>
            <a:endParaRPr lang="zh-CN" altLang="en-US" b="1" dirty="0">
              <a:solidFill>
                <a:srgbClr val="FF0000"/>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749A9552-A1AA-4F1A-8DF1-9291DC181278}"/>
              </a:ext>
            </a:extLst>
          </p:cNvPr>
          <p:cNvCxnSpPr>
            <a:cxnSpLocks/>
          </p:cNvCxnSpPr>
          <p:nvPr/>
        </p:nvCxnSpPr>
        <p:spPr>
          <a:xfrm>
            <a:off x="2711427" y="5474445"/>
            <a:ext cx="893922" cy="1999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30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marL="0" indent="0">
              <a:buNone/>
            </a:pPr>
            <a:r>
              <a:rPr lang="zh-CN" altLang="en-US" dirty="0"/>
              <a:t>正则表达式规则（仅列举部分）：</a:t>
            </a:r>
            <a:endParaRPr lang="en-US" altLang="zh-CN" dirty="0"/>
          </a:p>
          <a:p>
            <a:r>
              <a:rPr lang="en-US" altLang="zh-CN" dirty="0"/>
              <a:t>[0-9]</a:t>
            </a:r>
            <a:r>
              <a:rPr lang="zh-CN" altLang="en-US" dirty="0"/>
              <a:t>：匹配数字</a:t>
            </a:r>
            <a:r>
              <a:rPr lang="en-US" altLang="zh-CN" dirty="0"/>
              <a:t>0-9</a:t>
            </a:r>
            <a:r>
              <a:rPr lang="zh-CN" altLang="en-US" dirty="0"/>
              <a:t>中的一个字符；</a:t>
            </a:r>
            <a:endParaRPr lang="en-US" altLang="zh-CN" dirty="0"/>
          </a:p>
          <a:p>
            <a:r>
              <a:rPr lang="en-US" altLang="zh-CN" dirty="0"/>
              <a:t>.	</a:t>
            </a:r>
            <a:r>
              <a:rPr lang="zh-CN" altLang="en-US" dirty="0"/>
              <a:t>：匹配任何单个字符；</a:t>
            </a:r>
          </a:p>
          <a:p>
            <a:r>
              <a:rPr lang="zh-CN" altLang="en-US" dirty="0"/>
              <a:t>*</a:t>
            </a:r>
            <a:r>
              <a:rPr lang="en-US" altLang="zh-CN" dirty="0"/>
              <a:t>	</a:t>
            </a:r>
            <a:r>
              <a:rPr lang="zh-CN" altLang="en-US" dirty="0"/>
              <a:t>：匹配前面的元素零次或多次，比如</a:t>
            </a:r>
            <a:r>
              <a:rPr lang="en-US" altLang="zh-CN" dirty="0"/>
              <a:t> 0* </a:t>
            </a:r>
            <a:r>
              <a:rPr lang="zh-CN" altLang="en-US" dirty="0"/>
              <a:t>匹配由</a:t>
            </a:r>
            <a:r>
              <a:rPr lang="en-US" altLang="zh-CN" dirty="0"/>
              <a:t>0</a:t>
            </a:r>
            <a:r>
              <a:rPr lang="zh-CN" altLang="en-US" dirty="0"/>
              <a:t>构成的字符串；</a:t>
            </a:r>
          </a:p>
          <a:p>
            <a:r>
              <a:rPr lang="en-US" altLang="zh-CN" dirty="0"/>
              <a:t>+	</a:t>
            </a:r>
            <a:r>
              <a:rPr lang="zh-CN" altLang="en-US" dirty="0"/>
              <a:t>：匹配前面的元素一次或多次；</a:t>
            </a:r>
            <a:endParaRPr lang="en-US" altLang="zh-CN" dirty="0"/>
          </a:p>
          <a:p>
            <a:r>
              <a:rPr lang="en-US" altLang="zh-CN" dirty="0"/>
              <a:t>?	</a:t>
            </a:r>
            <a:r>
              <a:rPr lang="zh-CN" altLang="en-US" dirty="0"/>
              <a:t>：匹配前面的元素零次或一次；</a:t>
            </a:r>
          </a:p>
          <a:p>
            <a:r>
              <a:rPr lang="en-US" altLang="zh-CN" dirty="0"/>
              <a:t>\d	</a:t>
            </a:r>
            <a:r>
              <a:rPr lang="zh-CN" altLang="en-US" dirty="0"/>
              <a:t>：匹配一个数字字符，等价于 </a:t>
            </a:r>
            <a:r>
              <a:rPr lang="en-US" altLang="zh-CN" dirty="0"/>
              <a:t>[0-9]</a:t>
            </a:r>
            <a:r>
              <a:rPr lang="zh-CN" altLang="en-US" dirty="0"/>
              <a:t>；</a:t>
            </a:r>
          </a:p>
          <a:p>
            <a:r>
              <a:rPr lang="en-US" altLang="zh-CN" dirty="0"/>
              <a:t>……</a:t>
            </a:r>
            <a:endParaRPr lang="zh-CN" altLang="en-US" dirty="0"/>
          </a:p>
          <a:p>
            <a:endParaRPr lang="en-US" dirty="0"/>
          </a:p>
        </p:txBody>
      </p:sp>
      <p:sp>
        <p:nvSpPr>
          <p:cNvPr id="4" name="标题 3"/>
          <p:cNvSpPr>
            <a:spLocks noGrp="1"/>
          </p:cNvSpPr>
          <p:nvPr>
            <p:ph type="title"/>
          </p:nvPr>
        </p:nvSpPr>
        <p:spPr/>
        <p:txBody>
          <a:bodyPr/>
          <a:lstStyle/>
          <a:p>
            <a:r>
              <a:rPr lang="zh-CN" altLang="en-US" dirty="0">
                <a:latin typeface="宋体" panose="02010600030101010101" pitchFamily="2" charset="-122"/>
              </a:rPr>
              <a:t>正则表达式</a:t>
            </a:r>
            <a:endParaRPr lang="en-US" dirty="0"/>
          </a:p>
        </p:txBody>
      </p:sp>
    </p:spTree>
    <p:extLst>
      <p:ext uri="{BB962C8B-B14F-4D97-AF65-F5344CB8AC3E}">
        <p14:creationId xmlns:p14="http://schemas.microsoft.com/office/powerpoint/2010/main" val="2744480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marL="0" indent="0">
              <a:buNone/>
            </a:pPr>
            <a:r>
              <a:rPr lang="zh-CN" altLang="en-US" dirty="0"/>
              <a:t>实验使用的正则表达式规则可以参考</a:t>
            </a:r>
            <a:r>
              <a:rPr lang="en-US" altLang="zh-CN" dirty="0"/>
              <a:t>Flex</a:t>
            </a:r>
            <a:r>
              <a:rPr lang="zh-CN" altLang="en-US" dirty="0"/>
              <a:t>文档</a:t>
            </a:r>
            <a:endParaRPr lang="en-US" altLang="zh-CN" dirty="0"/>
          </a:p>
          <a:p>
            <a:pPr marL="0" indent="0">
              <a:buNone/>
            </a:pPr>
            <a:r>
              <a:rPr lang="zh-CN" altLang="en-US" dirty="0"/>
              <a:t>安装完毕</a:t>
            </a:r>
            <a:r>
              <a:rPr lang="en-US" altLang="zh-CN" dirty="0"/>
              <a:t>Flex</a:t>
            </a:r>
            <a:r>
              <a:rPr lang="zh-CN" altLang="en-US" dirty="0"/>
              <a:t>后，可通过</a:t>
            </a:r>
            <a:r>
              <a:rPr lang="en-US" altLang="zh-CN" dirty="0"/>
              <a:t>info</a:t>
            </a:r>
            <a:r>
              <a:rPr lang="zh-CN" altLang="en-US" dirty="0"/>
              <a:t>指令打开，选择</a:t>
            </a:r>
            <a:r>
              <a:rPr lang="en-US" altLang="zh-CN" dirty="0"/>
              <a:t>Patterns</a:t>
            </a:r>
            <a:r>
              <a:rPr lang="zh-CN" altLang="en-US" dirty="0"/>
              <a:t>章节</a:t>
            </a:r>
          </a:p>
          <a:p>
            <a:endParaRPr lang="en-US" dirty="0"/>
          </a:p>
        </p:txBody>
      </p:sp>
      <p:sp>
        <p:nvSpPr>
          <p:cNvPr id="4" name="标题 3"/>
          <p:cNvSpPr>
            <a:spLocks noGrp="1"/>
          </p:cNvSpPr>
          <p:nvPr>
            <p:ph type="title"/>
          </p:nvPr>
        </p:nvSpPr>
        <p:spPr/>
        <p:txBody>
          <a:bodyPr/>
          <a:lstStyle/>
          <a:p>
            <a:r>
              <a:rPr lang="zh-CN" altLang="en-US" dirty="0">
                <a:latin typeface="宋体" panose="02010600030101010101" pitchFamily="2" charset="-122"/>
              </a:rPr>
              <a:t>正则表达式</a:t>
            </a:r>
            <a:endParaRPr lang="en-US" dirty="0"/>
          </a:p>
        </p:txBody>
      </p:sp>
      <p:pic>
        <p:nvPicPr>
          <p:cNvPr id="6" name="图片 5">
            <a:extLst>
              <a:ext uri="{FF2B5EF4-FFF2-40B4-BE49-F238E27FC236}">
                <a16:creationId xmlns:a16="http://schemas.microsoft.com/office/drawing/2014/main" id="{90B8B721-2B83-4C03-BEA5-319A1BEE6458}"/>
              </a:ext>
            </a:extLst>
          </p:cNvPr>
          <p:cNvPicPr>
            <a:picLocks noChangeAspect="1"/>
          </p:cNvPicPr>
          <p:nvPr/>
        </p:nvPicPr>
        <p:blipFill rotWithShape="1">
          <a:blip r:embed="rId2"/>
          <a:srcRect l="3663" r="42820"/>
          <a:stretch/>
        </p:blipFill>
        <p:spPr>
          <a:xfrm>
            <a:off x="722811" y="2633421"/>
            <a:ext cx="4709731" cy="3127601"/>
          </a:xfrm>
          <a:prstGeom prst="rect">
            <a:avLst/>
          </a:prstGeom>
        </p:spPr>
      </p:pic>
      <p:pic>
        <p:nvPicPr>
          <p:cNvPr id="7" name="图片 6">
            <a:extLst>
              <a:ext uri="{FF2B5EF4-FFF2-40B4-BE49-F238E27FC236}">
                <a16:creationId xmlns:a16="http://schemas.microsoft.com/office/drawing/2014/main" id="{46D9D23B-DDAE-4A9C-87EB-B6B131F09834}"/>
              </a:ext>
            </a:extLst>
          </p:cNvPr>
          <p:cNvPicPr>
            <a:picLocks noChangeAspect="1"/>
          </p:cNvPicPr>
          <p:nvPr/>
        </p:nvPicPr>
        <p:blipFill>
          <a:blip r:embed="rId3"/>
          <a:stretch>
            <a:fillRect/>
          </a:stretch>
        </p:blipFill>
        <p:spPr>
          <a:xfrm>
            <a:off x="6532677" y="2633421"/>
            <a:ext cx="4234981" cy="3127601"/>
          </a:xfrm>
          <a:prstGeom prst="rect">
            <a:avLst/>
          </a:prstGeom>
        </p:spPr>
      </p:pic>
    </p:spTree>
    <p:extLst>
      <p:ext uri="{BB962C8B-B14F-4D97-AF65-F5344CB8AC3E}">
        <p14:creationId xmlns:p14="http://schemas.microsoft.com/office/powerpoint/2010/main" val="611757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marL="0" indent="0">
              <a:buNone/>
            </a:pPr>
            <a:r>
              <a:rPr lang="zh-CN" altLang="en-US" dirty="0"/>
              <a:t>正则表达式核心规则是通用的，可以在线正则表达式平台学习：</a:t>
            </a:r>
            <a:endParaRPr lang="en-US" altLang="zh-CN" dirty="0"/>
          </a:p>
          <a:p>
            <a:pPr marL="0" indent="0">
              <a:buNone/>
            </a:pPr>
            <a:r>
              <a:rPr lang="en-US" altLang="zh-CN" dirty="0">
                <a:hlinkClick r:id="rId2"/>
              </a:rPr>
              <a:t>https://c.runoob.com/front-end/854/</a:t>
            </a:r>
            <a:endParaRPr lang="en-US" altLang="zh-CN" dirty="0"/>
          </a:p>
          <a:p>
            <a:endParaRPr lang="en-US" dirty="0"/>
          </a:p>
        </p:txBody>
      </p:sp>
      <p:sp>
        <p:nvSpPr>
          <p:cNvPr id="4" name="标题 3"/>
          <p:cNvSpPr>
            <a:spLocks noGrp="1"/>
          </p:cNvSpPr>
          <p:nvPr>
            <p:ph type="title"/>
          </p:nvPr>
        </p:nvSpPr>
        <p:spPr/>
        <p:txBody>
          <a:bodyPr/>
          <a:lstStyle/>
          <a:p>
            <a:r>
              <a:rPr lang="zh-CN" altLang="en-US" dirty="0">
                <a:latin typeface="宋体" panose="02010600030101010101" pitchFamily="2" charset="-122"/>
              </a:rPr>
              <a:t>正则表达式</a:t>
            </a:r>
            <a:endParaRPr lang="en-US" dirty="0"/>
          </a:p>
        </p:txBody>
      </p:sp>
      <p:pic>
        <p:nvPicPr>
          <p:cNvPr id="6" name="图片 5">
            <a:extLst>
              <a:ext uri="{FF2B5EF4-FFF2-40B4-BE49-F238E27FC236}">
                <a16:creationId xmlns:a16="http://schemas.microsoft.com/office/drawing/2014/main" id="{2E22381D-A3F9-4730-9E7B-E9DC25F5EB8C}"/>
              </a:ext>
            </a:extLst>
          </p:cNvPr>
          <p:cNvPicPr>
            <a:picLocks noChangeAspect="1"/>
          </p:cNvPicPr>
          <p:nvPr/>
        </p:nvPicPr>
        <p:blipFill>
          <a:blip r:embed="rId3"/>
          <a:stretch>
            <a:fillRect/>
          </a:stretch>
        </p:blipFill>
        <p:spPr>
          <a:xfrm>
            <a:off x="1131761" y="2355668"/>
            <a:ext cx="5409427" cy="4010297"/>
          </a:xfrm>
          <a:prstGeom prst="rect">
            <a:avLst/>
          </a:prstGeom>
        </p:spPr>
      </p:pic>
      <p:pic>
        <p:nvPicPr>
          <p:cNvPr id="7" name="Picture 2">
            <a:extLst>
              <a:ext uri="{FF2B5EF4-FFF2-40B4-BE49-F238E27FC236}">
                <a16:creationId xmlns:a16="http://schemas.microsoft.com/office/drawing/2014/main" id="{F0273BCF-4F69-4A09-8FBB-98EEB527B8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4497" y="2909494"/>
            <a:ext cx="2351314" cy="235131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930890A2-7F7E-40A3-996E-85A5290FFE6F}"/>
              </a:ext>
            </a:extLst>
          </p:cNvPr>
          <p:cNvSpPr txBox="1"/>
          <p:nvPr/>
        </p:nvSpPr>
        <p:spPr>
          <a:xfrm>
            <a:off x="8713122" y="5251317"/>
            <a:ext cx="2347117"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正则表达式在线测试</a:t>
            </a:r>
          </a:p>
        </p:txBody>
      </p:sp>
    </p:spTree>
    <p:extLst>
      <p:ext uri="{BB962C8B-B14F-4D97-AF65-F5344CB8AC3E}">
        <p14:creationId xmlns:p14="http://schemas.microsoft.com/office/powerpoint/2010/main" val="130345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gn="l">
              <a:buClrTx/>
              <a:buSzTx/>
            </a:pPr>
            <a:r>
              <a:rPr lang="zh-CN" altLang="en-US" dirty="0">
                <a:solidFill>
                  <a:schemeClr val="accent5">
                    <a:lumMod val="75000"/>
                  </a:schemeClr>
                </a:solidFill>
              </a:rPr>
              <a:t>正则表达式</a:t>
            </a:r>
            <a:endParaRPr lang="en-US" altLang="zh-CN" dirty="0">
              <a:solidFill>
                <a:schemeClr val="accent5">
                  <a:lumMod val="75000"/>
                </a:schemeClr>
              </a:solidFill>
            </a:endParaRPr>
          </a:p>
          <a:p>
            <a:pPr algn="l">
              <a:buClrTx/>
              <a:buSzTx/>
            </a:pPr>
            <a:endParaRPr lang="en-US" altLang="zh-CN" dirty="0">
              <a:solidFill>
                <a:schemeClr val="accent5">
                  <a:lumMod val="75000"/>
                </a:schemeClr>
              </a:solidFill>
            </a:endParaRPr>
          </a:p>
          <a:p>
            <a:r>
              <a:rPr lang="en-US" altLang="zh-CN" dirty="0">
                <a:solidFill>
                  <a:schemeClr val="accent5">
                    <a:lumMod val="75000"/>
                  </a:schemeClr>
                </a:solidFill>
              </a:rPr>
              <a:t>Flex</a:t>
            </a:r>
            <a:r>
              <a:rPr lang="zh-CN" altLang="en-US" dirty="0">
                <a:solidFill>
                  <a:schemeClr val="accent5">
                    <a:lumMod val="75000"/>
                  </a:schemeClr>
                </a:solidFill>
              </a:rPr>
              <a:t>简介</a:t>
            </a:r>
            <a:endParaRPr lang="en-US" altLang="zh-CN" dirty="0">
              <a:solidFill>
                <a:schemeClr val="accent5">
                  <a:lumMod val="75000"/>
                </a:schemeClr>
              </a:solidFill>
            </a:endParaRPr>
          </a:p>
          <a:p>
            <a:endParaRPr lang="en-US" altLang="zh-CN" dirty="0">
              <a:solidFill>
                <a:schemeClr val="bg2">
                  <a:lumMod val="90000"/>
                </a:schemeClr>
              </a:solidFill>
            </a:endParaRPr>
          </a:p>
          <a:p>
            <a:r>
              <a:rPr lang="en-US" altLang="zh-CN" dirty="0">
                <a:solidFill>
                  <a:schemeClr val="bg2">
                    <a:lumMod val="90000"/>
                  </a:schemeClr>
                </a:solidFill>
              </a:rPr>
              <a:t>Bison</a:t>
            </a:r>
            <a:r>
              <a:rPr lang="zh-CN" altLang="en-US" dirty="0">
                <a:solidFill>
                  <a:schemeClr val="bg2">
                    <a:lumMod val="90000"/>
                  </a:schemeClr>
                </a:solidFill>
              </a:rPr>
              <a:t>简介</a:t>
            </a:r>
            <a:endParaRPr lang="en-US" altLang="zh-CN" dirty="0">
              <a:solidFill>
                <a:schemeClr val="bg2">
                  <a:lumMod val="90000"/>
                </a:schemeClr>
              </a:solidFill>
            </a:endParaRPr>
          </a:p>
          <a:p>
            <a:endParaRPr lang="en-US" altLang="zh-CN" dirty="0">
              <a:solidFill>
                <a:schemeClr val="bg2">
                  <a:lumMod val="90000"/>
                </a:schemeClr>
              </a:solidFill>
            </a:endParaRPr>
          </a:p>
          <a:p>
            <a:r>
              <a:rPr lang="en-US" altLang="zh-CN" dirty="0">
                <a:solidFill>
                  <a:schemeClr val="bg2">
                    <a:lumMod val="90000"/>
                  </a:schemeClr>
                </a:solidFill>
              </a:rPr>
              <a:t>Flex</a:t>
            </a:r>
            <a:r>
              <a:rPr lang="zh-CN" altLang="en-US" dirty="0">
                <a:solidFill>
                  <a:schemeClr val="bg2">
                    <a:lumMod val="90000"/>
                  </a:schemeClr>
                </a:solidFill>
              </a:rPr>
              <a:t>和</a:t>
            </a:r>
            <a:r>
              <a:rPr lang="en-US" altLang="zh-CN" dirty="0">
                <a:solidFill>
                  <a:schemeClr val="bg2">
                    <a:lumMod val="90000"/>
                  </a:schemeClr>
                </a:solidFill>
              </a:rPr>
              <a:t>Bison</a:t>
            </a:r>
            <a:r>
              <a:rPr lang="zh-CN" altLang="en-US" dirty="0">
                <a:solidFill>
                  <a:schemeClr val="bg2">
                    <a:lumMod val="90000"/>
                  </a:schemeClr>
                </a:solidFill>
              </a:rPr>
              <a:t>联动</a:t>
            </a:r>
            <a:endParaRPr lang="en-US" dirty="0"/>
          </a:p>
        </p:txBody>
      </p:sp>
      <p:sp>
        <p:nvSpPr>
          <p:cNvPr id="4" name="标题 3"/>
          <p:cNvSpPr>
            <a:spLocks noGrp="1"/>
          </p:cNvSpPr>
          <p:nvPr>
            <p:ph type="title"/>
          </p:nvPr>
        </p:nvSpPr>
        <p:spPr/>
        <p:txBody>
          <a:bodyPr/>
          <a:lstStyle/>
          <a:p>
            <a:r>
              <a:rPr lang="zh-CN" altLang="en-US" dirty="0">
                <a:latin typeface="宋体" panose="02010600030101010101" pitchFamily="2" charset="-122"/>
              </a:rPr>
              <a:t>语言解析器实验</a:t>
            </a:r>
            <a:endParaRPr lang="en-US" dirty="0"/>
          </a:p>
        </p:txBody>
      </p:sp>
    </p:spTree>
    <p:extLst>
      <p:ext uri="{BB962C8B-B14F-4D97-AF65-F5344CB8AC3E}">
        <p14:creationId xmlns:p14="http://schemas.microsoft.com/office/powerpoint/2010/main" val="3020260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endParaRPr lang="en-US" dirty="0">
              <a:latin typeface="微软雅黑" panose="020B0503020204020204" pitchFamily="34" charset="-122"/>
            </a:endParaRPr>
          </a:p>
        </p:txBody>
      </p:sp>
      <p:sp>
        <p:nvSpPr>
          <p:cNvPr id="9" name="内容占位符 8">
            <a:extLst>
              <a:ext uri="{FF2B5EF4-FFF2-40B4-BE49-F238E27FC236}">
                <a16:creationId xmlns:a16="http://schemas.microsoft.com/office/drawing/2014/main" id="{15EF72B7-8379-488A-A8AB-55821770C6FA}"/>
              </a:ext>
            </a:extLst>
          </p:cNvPr>
          <p:cNvSpPr>
            <a:spLocks noGrp="1"/>
          </p:cNvSpPr>
          <p:nvPr>
            <p:ph sz="quarter" idx="13"/>
          </p:nvPr>
        </p:nvSpPr>
        <p:spPr/>
        <p:txBody>
          <a:bodyPr/>
          <a:lstStyle/>
          <a:p>
            <a:r>
              <a:rPr lang="zh-CN" altLang="en-US" sz="2800" dirty="0"/>
              <a:t>最早的词法分析器生成程序</a:t>
            </a:r>
            <a:r>
              <a:rPr lang="en-US" altLang="zh-CN" sz="2800" dirty="0"/>
              <a:t>Lex</a:t>
            </a:r>
            <a:r>
              <a:rPr lang="zh-CN" altLang="en-US" sz="2800" dirty="0"/>
              <a:t>由</a:t>
            </a:r>
            <a:r>
              <a:rPr lang="en-US" altLang="zh-CN" sz="2800" dirty="0"/>
              <a:t>Mike </a:t>
            </a:r>
            <a:r>
              <a:rPr lang="en-US" altLang="zh-CN" sz="2800" dirty="0" err="1"/>
              <a:t>Lesk</a:t>
            </a:r>
            <a:r>
              <a:rPr lang="zh-CN" altLang="en-US" sz="2800" dirty="0"/>
              <a:t>和</a:t>
            </a:r>
            <a:r>
              <a:rPr lang="en-US" altLang="zh-CN" sz="2800" dirty="0"/>
              <a:t>Eric Schmidt</a:t>
            </a:r>
            <a:r>
              <a:rPr lang="zh-CN" altLang="en-US" sz="2800" dirty="0"/>
              <a:t>于</a:t>
            </a:r>
            <a:r>
              <a:rPr lang="en-US" altLang="zh-CN" sz="2800" dirty="0"/>
              <a:t>1975</a:t>
            </a:r>
            <a:r>
              <a:rPr lang="zh-CN" altLang="en-US" sz="2800" dirty="0"/>
              <a:t>年在</a:t>
            </a:r>
            <a:r>
              <a:rPr lang="en-US" altLang="zh-CN" sz="2800" dirty="0"/>
              <a:t>AT&amp;T</a:t>
            </a:r>
            <a:r>
              <a:rPr lang="zh-CN" altLang="en-US" sz="2800" dirty="0"/>
              <a:t>（美国电话电报公司）共同开发完成</a:t>
            </a:r>
            <a:endParaRPr lang="en-US" altLang="zh-CN" sz="2800" dirty="0"/>
          </a:p>
          <a:p>
            <a:endParaRPr lang="en-US" altLang="zh-CN" sz="2800" dirty="0"/>
          </a:p>
          <a:p>
            <a:r>
              <a:rPr lang="en-US" altLang="zh-CN" sz="2800" dirty="0"/>
              <a:t>Lex</a:t>
            </a:r>
            <a:r>
              <a:rPr lang="zh-CN" altLang="en-US" sz="2800" dirty="0"/>
              <a:t>可以和</a:t>
            </a:r>
            <a:r>
              <a:rPr lang="en-US" altLang="zh-CN" sz="2800" dirty="0" err="1"/>
              <a:t>Yacc</a:t>
            </a:r>
            <a:r>
              <a:rPr lang="zh-CN" altLang="en-US" sz="2800" dirty="0"/>
              <a:t>协同使用，为编译器开发带来了显著便利</a:t>
            </a:r>
            <a:endParaRPr lang="en-US" altLang="zh-CN" sz="2800" dirty="0"/>
          </a:p>
          <a:p>
            <a:endParaRPr lang="en-US" altLang="zh-CN" sz="2800" dirty="0"/>
          </a:p>
          <a:p>
            <a:r>
              <a:rPr lang="zh-CN" altLang="en-US" sz="2800" dirty="0"/>
              <a:t>二十世纪八十年代，</a:t>
            </a:r>
            <a:r>
              <a:rPr lang="en-US" altLang="zh-CN" sz="2800" dirty="0"/>
              <a:t>Vern Paxson</a:t>
            </a:r>
            <a:r>
              <a:rPr lang="zh-CN" altLang="en-US" sz="2800" dirty="0"/>
              <a:t>用</a:t>
            </a:r>
            <a:r>
              <a:rPr lang="en-US" altLang="zh-CN" sz="2800" dirty="0"/>
              <a:t>C</a:t>
            </a:r>
            <a:r>
              <a:rPr lang="zh-CN" altLang="en-US" sz="2800" dirty="0"/>
              <a:t>语言重新实现了 </a:t>
            </a:r>
            <a:r>
              <a:rPr lang="en-US" altLang="zh-CN" sz="2800" dirty="0"/>
              <a:t>Lex</a:t>
            </a:r>
            <a:r>
              <a:rPr lang="zh-CN" altLang="en-US" sz="2800" dirty="0"/>
              <a:t>，并将其命名为</a:t>
            </a:r>
            <a:r>
              <a:rPr lang="en-US" altLang="zh-CN" sz="2800" dirty="0"/>
              <a:t>Flex</a:t>
            </a:r>
          </a:p>
          <a:p>
            <a:endParaRPr lang="zh-CN" altLang="en-US" dirty="0"/>
          </a:p>
        </p:txBody>
      </p:sp>
    </p:spTree>
    <p:extLst>
      <p:ext uri="{BB962C8B-B14F-4D97-AF65-F5344CB8AC3E}">
        <p14:creationId xmlns:p14="http://schemas.microsoft.com/office/powerpoint/2010/main" val="3967374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marL="0" indent="0">
              <a:buNone/>
            </a:pPr>
            <a:r>
              <a:rPr lang="en-US" altLang="zh-CN" dirty="0"/>
              <a:t>Flex</a:t>
            </a:r>
            <a:r>
              <a:rPr lang="zh-CN" altLang="en-US" dirty="0"/>
              <a:t>（</a:t>
            </a:r>
            <a:r>
              <a:rPr lang="en-US" altLang="zh-CN" dirty="0"/>
              <a:t>Fast Lexical Analyzer Generator</a:t>
            </a:r>
            <a:r>
              <a:rPr lang="zh-CN" altLang="en-US" dirty="0"/>
              <a:t>）是一种用于生成词法分析器的工具。</a:t>
            </a:r>
            <a:endParaRPr lang="en-US" altLang="zh-CN" dirty="0"/>
          </a:p>
          <a:p>
            <a:pPr marL="0" indent="0">
              <a:buNone/>
            </a:pPr>
            <a:r>
              <a:rPr lang="en-US" altLang="zh-CN" dirty="0"/>
              <a:t>Flex</a:t>
            </a:r>
            <a:r>
              <a:rPr lang="zh-CN" altLang="en-US" dirty="0"/>
              <a:t>可以根据用户提供的正则表达式规则，将输入文本分割成一个个的词法单元（</a:t>
            </a:r>
            <a:r>
              <a:rPr lang="en-US" altLang="zh-CN" dirty="0"/>
              <a:t>token</a:t>
            </a:r>
            <a:r>
              <a:rPr lang="zh-CN" altLang="en-US" dirty="0"/>
              <a:t>），用于后续的语法分析或语义分析。</a:t>
            </a:r>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Flex</a:t>
            </a:r>
            <a:endParaRPr lang="en-US" dirty="0">
              <a:latin typeface="微软雅黑" panose="020B0503020204020204" pitchFamily="34" charset="-122"/>
            </a:endParaRPr>
          </a:p>
        </p:txBody>
      </p:sp>
    </p:spTree>
    <p:extLst>
      <p:ext uri="{BB962C8B-B14F-4D97-AF65-F5344CB8AC3E}">
        <p14:creationId xmlns:p14="http://schemas.microsoft.com/office/powerpoint/2010/main" val="3227124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r>
              <a:rPr lang="zh-CN" altLang="en-US" sz="3200" dirty="0"/>
              <a:t>目标：面向</a:t>
            </a:r>
            <a:r>
              <a:rPr lang="zh-CN" altLang="en-US" sz="3200" dirty="0">
                <a:solidFill>
                  <a:srgbClr val="FF0000"/>
                </a:solidFill>
              </a:rPr>
              <a:t>国家战略需求</a:t>
            </a:r>
            <a:r>
              <a:rPr lang="zh-CN" altLang="en-US" sz="3200" dirty="0"/>
              <a:t>，以</a:t>
            </a:r>
            <a:r>
              <a:rPr lang="zh-CN" altLang="en-US" sz="3200" dirty="0">
                <a:solidFill>
                  <a:srgbClr val="FF0000"/>
                </a:solidFill>
              </a:rPr>
              <a:t>系统和创新能力</a:t>
            </a:r>
            <a:r>
              <a:rPr lang="zh-CN" altLang="en-US" sz="3200" dirty="0"/>
              <a:t>的培养为导向，根据计算机学科发展的趋势和新时代大学生的成长需要构建</a:t>
            </a:r>
            <a:r>
              <a:rPr lang="zh-CN" altLang="en-US" sz="3200" dirty="0">
                <a:solidFill>
                  <a:srgbClr val="FF0000"/>
                </a:solidFill>
              </a:rPr>
              <a:t>现代编译实验体系</a:t>
            </a:r>
            <a:r>
              <a:rPr lang="zh-CN" altLang="en-US" sz="3200" dirty="0"/>
              <a:t>，体现</a:t>
            </a:r>
            <a:r>
              <a:rPr lang="zh-CN" altLang="en-US" sz="3200" dirty="0">
                <a:solidFill>
                  <a:srgbClr val="FF0000"/>
                </a:solidFill>
              </a:rPr>
              <a:t>先进性</a:t>
            </a:r>
            <a:r>
              <a:rPr lang="zh-CN" altLang="en-US" sz="3200" dirty="0"/>
              <a:t>、</a:t>
            </a:r>
            <a:r>
              <a:rPr lang="zh-CN" altLang="en-US" sz="3200" dirty="0">
                <a:solidFill>
                  <a:srgbClr val="FF0000"/>
                </a:solidFill>
              </a:rPr>
              <a:t>挑战度</a:t>
            </a:r>
            <a:r>
              <a:rPr lang="zh-CN" altLang="en-US" sz="3200" dirty="0"/>
              <a:t>，增强学生</a:t>
            </a:r>
            <a:r>
              <a:rPr lang="zh-CN" altLang="en-US" sz="3200" dirty="0">
                <a:solidFill>
                  <a:srgbClr val="FF0000"/>
                </a:solidFill>
              </a:rPr>
              <a:t>获得感</a:t>
            </a:r>
            <a:endParaRPr lang="en-US" altLang="zh-CN" sz="3200" dirty="0">
              <a:solidFill>
                <a:srgbClr val="FF0000"/>
              </a:solidFill>
            </a:endParaRPr>
          </a:p>
          <a:p>
            <a:endParaRPr lang="en-US" dirty="0"/>
          </a:p>
        </p:txBody>
      </p:sp>
      <p:sp>
        <p:nvSpPr>
          <p:cNvPr id="4" name="标题 3"/>
          <p:cNvSpPr>
            <a:spLocks noGrp="1"/>
          </p:cNvSpPr>
          <p:nvPr>
            <p:ph type="title"/>
          </p:nvPr>
        </p:nvSpPr>
        <p:spPr/>
        <p:txBody>
          <a:bodyPr/>
          <a:lstStyle/>
          <a:p>
            <a:r>
              <a:rPr lang="zh-CN" altLang="en-US" dirty="0">
                <a:latin typeface="宋体" panose="02010600030101010101" pitchFamily="2" charset="-122"/>
              </a:rPr>
              <a:t>实验体系总览</a:t>
            </a:r>
            <a:endParaRPr lang="en-US" dirty="0"/>
          </a:p>
        </p:txBody>
      </p:sp>
      <p:sp>
        <p:nvSpPr>
          <p:cNvPr id="6" name="圆角矩形 48">
            <a:extLst>
              <a:ext uri="{FF2B5EF4-FFF2-40B4-BE49-F238E27FC236}">
                <a16:creationId xmlns:a16="http://schemas.microsoft.com/office/drawing/2014/main" id="{EAB8D90E-2B22-4966-A273-83A45DDF2ED5}"/>
              </a:ext>
            </a:extLst>
          </p:cNvPr>
          <p:cNvSpPr/>
          <p:nvPr/>
        </p:nvSpPr>
        <p:spPr>
          <a:xfrm>
            <a:off x="4165600" y="2897336"/>
            <a:ext cx="1119674" cy="540000"/>
          </a:xfrm>
          <a:prstGeom prst="roundRect">
            <a:avLst/>
          </a:prstGeom>
          <a:solidFill>
            <a:srgbClr val="155D8E"/>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600" b="1" dirty="0">
                <a:solidFill>
                  <a:schemeClr val="bg1"/>
                </a:solidFill>
                <a:cs typeface="+mn-ea"/>
                <a:sym typeface="+mn-lt"/>
              </a:rPr>
              <a:t>源语言</a:t>
            </a:r>
            <a:endParaRPr lang="en-US" altLang="zh-CN" sz="1600" b="1" dirty="0">
              <a:solidFill>
                <a:schemeClr val="bg1"/>
              </a:solidFill>
              <a:cs typeface="+mn-ea"/>
              <a:sym typeface="+mn-lt"/>
            </a:endParaRPr>
          </a:p>
          <a:p>
            <a:pPr algn="ctr"/>
            <a:r>
              <a:rPr lang="zh-CN" altLang="en-US" sz="1600" b="1" dirty="0">
                <a:solidFill>
                  <a:schemeClr val="bg1"/>
                </a:solidFill>
                <a:cs typeface="+mn-ea"/>
                <a:sym typeface="+mn-lt"/>
              </a:rPr>
              <a:t>特性</a:t>
            </a:r>
            <a:endParaRPr sz="1600" b="1" dirty="0">
              <a:solidFill>
                <a:schemeClr val="bg1"/>
              </a:solidFill>
              <a:cs typeface="+mn-ea"/>
              <a:sym typeface="+mn-lt"/>
            </a:endParaRPr>
          </a:p>
        </p:txBody>
      </p:sp>
      <p:sp>
        <p:nvSpPr>
          <p:cNvPr id="7" name="圆角矩形 49">
            <a:extLst>
              <a:ext uri="{FF2B5EF4-FFF2-40B4-BE49-F238E27FC236}">
                <a16:creationId xmlns:a16="http://schemas.microsoft.com/office/drawing/2014/main" id="{FBFFE825-3B4F-4A6D-B702-9AC401D9C6D2}"/>
              </a:ext>
            </a:extLst>
          </p:cNvPr>
          <p:cNvSpPr/>
          <p:nvPr/>
        </p:nvSpPr>
        <p:spPr>
          <a:xfrm>
            <a:off x="4165600" y="4389516"/>
            <a:ext cx="1119674" cy="540000"/>
          </a:xfrm>
          <a:prstGeom prst="roundRect">
            <a:avLst/>
          </a:prstGeom>
          <a:solidFill>
            <a:srgbClr val="155D8E"/>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600" b="1" dirty="0">
                <a:solidFill>
                  <a:schemeClr val="bg1"/>
                </a:solidFill>
                <a:cs typeface="+mn-ea"/>
                <a:sym typeface="+mn-lt"/>
              </a:rPr>
              <a:t>中间代码</a:t>
            </a:r>
            <a:endParaRPr lang="en-US" altLang="zh-CN" sz="1600" b="1" dirty="0">
              <a:solidFill>
                <a:schemeClr val="bg1"/>
              </a:solidFill>
              <a:cs typeface="+mn-ea"/>
              <a:sym typeface="+mn-lt"/>
            </a:endParaRPr>
          </a:p>
          <a:p>
            <a:pPr algn="ctr"/>
            <a:r>
              <a:rPr lang="zh-CN" altLang="en-US" sz="1600" b="1" dirty="0">
                <a:solidFill>
                  <a:schemeClr val="bg1"/>
                </a:solidFill>
                <a:cs typeface="+mn-ea"/>
                <a:sym typeface="+mn-lt"/>
              </a:rPr>
              <a:t>生成器</a:t>
            </a:r>
            <a:endParaRPr sz="1600" b="1" dirty="0">
              <a:solidFill>
                <a:schemeClr val="bg1"/>
              </a:solidFill>
              <a:cs typeface="+mn-ea"/>
              <a:sym typeface="+mn-lt"/>
            </a:endParaRPr>
          </a:p>
        </p:txBody>
      </p:sp>
      <p:sp>
        <p:nvSpPr>
          <p:cNvPr id="8" name="圆角矩形 50">
            <a:extLst>
              <a:ext uri="{FF2B5EF4-FFF2-40B4-BE49-F238E27FC236}">
                <a16:creationId xmlns:a16="http://schemas.microsoft.com/office/drawing/2014/main" id="{FEFEBAA6-D41E-44D2-9047-1AE633727B02}"/>
              </a:ext>
            </a:extLst>
          </p:cNvPr>
          <p:cNvSpPr/>
          <p:nvPr/>
        </p:nvSpPr>
        <p:spPr>
          <a:xfrm>
            <a:off x="4153075" y="5136148"/>
            <a:ext cx="1119674" cy="540000"/>
          </a:xfrm>
          <a:prstGeom prst="roundRect">
            <a:avLst/>
          </a:prstGeom>
          <a:solidFill>
            <a:srgbClr val="155D8E"/>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600" b="1" dirty="0">
                <a:solidFill>
                  <a:schemeClr val="bg1"/>
                </a:solidFill>
                <a:cs typeface="+mn-ea"/>
                <a:sym typeface="+mn-lt"/>
              </a:rPr>
              <a:t>中间代码</a:t>
            </a:r>
            <a:endParaRPr lang="en-US" altLang="zh-CN" sz="1600" b="1" dirty="0">
              <a:solidFill>
                <a:schemeClr val="bg1"/>
              </a:solidFill>
              <a:cs typeface="+mn-ea"/>
              <a:sym typeface="+mn-lt"/>
            </a:endParaRPr>
          </a:p>
          <a:p>
            <a:pPr algn="ctr"/>
            <a:r>
              <a:rPr lang="zh-CN" altLang="en-US" sz="1600" b="1" dirty="0">
                <a:solidFill>
                  <a:schemeClr val="bg1"/>
                </a:solidFill>
                <a:cs typeface="+mn-ea"/>
                <a:sym typeface="+mn-lt"/>
              </a:rPr>
              <a:t>优化器</a:t>
            </a:r>
            <a:endParaRPr sz="1600" b="1" dirty="0">
              <a:solidFill>
                <a:schemeClr val="bg1"/>
              </a:solidFill>
              <a:cs typeface="+mn-ea"/>
              <a:sym typeface="+mn-lt"/>
            </a:endParaRPr>
          </a:p>
        </p:txBody>
      </p:sp>
      <p:sp>
        <p:nvSpPr>
          <p:cNvPr id="9" name="圆角矩形 51">
            <a:extLst>
              <a:ext uri="{FF2B5EF4-FFF2-40B4-BE49-F238E27FC236}">
                <a16:creationId xmlns:a16="http://schemas.microsoft.com/office/drawing/2014/main" id="{4839D649-82FB-4EEE-9AC5-AD21C197F823}"/>
              </a:ext>
            </a:extLst>
          </p:cNvPr>
          <p:cNvSpPr/>
          <p:nvPr/>
        </p:nvSpPr>
        <p:spPr>
          <a:xfrm>
            <a:off x="4176687" y="5871390"/>
            <a:ext cx="1119673" cy="540000"/>
          </a:xfrm>
          <a:prstGeom prst="roundRect">
            <a:avLst/>
          </a:prstGeom>
          <a:solidFill>
            <a:srgbClr val="155D8E"/>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600" b="1" dirty="0">
                <a:solidFill>
                  <a:schemeClr val="bg1"/>
                </a:solidFill>
                <a:cs typeface="+mn-ea"/>
                <a:sym typeface="+mn-lt"/>
              </a:rPr>
              <a:t>目标代码</a:t>
            </a:r>
            <a:endParaRPr lang="en-US" altLang="zh-CN" sz="1600" b="1" dirty="0">
              <a:solidFill>
                <a:schemeClr val="bg1"/>
              </a:solidFill>
              <a:cs typeface="+mn-ea"/>
              <a:sym typeface="+mn-lt"/>
            </a:endParaRPr>
          </a:p>
          <a:p>
            <a:pPr algn="ctr"/>
            <a:r>
              <a:rPr lang="zh-CN" altLang="en-US" sz="1600" b="1" dirty="0">
                <a:solidFill>
                  <a:schemeClr val="bg1"/>
                </a:solidFill>
                <a:cs typeface="+mn-ea"/>
                <a:sym typeface="+mn-lt"/>
              </a:rPr>
              <a:t>生成器</a:t>
            </a:r>
            <a:endParaRPr sz="1600" b="1" dirty="0">
              <a:solidFill>
                <a:schemeClr val="bg1"/>
              </a:solidFill>
              <a:cs typeface="+mn-ea"/>
              <a:sym typeface="+mn-lt"/>
            </a:endParaRPr>
          </a:p>
        </p:txBody>
      </p:sp>
      <p:sp>
        <p:nvSpPr>
          <p:cNvPr id="10" name="矩形: 圆角 7">
            <a:extLst>
              <a:ext uri="{FF2B5EF4-FFF2-40B4-BE49-F238E27FC236}">
                <a16:creationId xmlns:a16="http://schemas.microsoft.com/office/drawing/2014/main" id="{69599B00-A9E3-408A-BFDF-9143706F553E}"/>
              </a:ext>
            </a:extLst>
          </p:cNvPr>
          <p:cNvSpPr/>
          <p:nvPr/>
        </p:nvSpPr>
        <p:spPr>
          <a:xfrm>
            <a:off x="4153076" y="2897336"/>
            <a:ext cx="7205806" cy="5424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1" name="矩形: 圆角 14">
            <a:extLst>
              <a:ext uri="{FF2B5EF4-FFF2-40B4-BE49-F238E27FC236}">
                <a16:creationId xmlns:a16="http://schemas.microsoft.com/office/drawing/2014/main" id="{25E2CC3A-C2A6-4238-BD81-3F85EF4DD0B4}"/>
              </a:ext>
            </a:extLst>
          </p:cNvPr>
          <p:cNvSpPr/>
          <p:nvPr/>
        </p:nvSpPr>
        <p:spPr>
          <a:xfrm>
            <a:off x="4140551" y="4316474"/>
            <a:ext cx="7205806" cy="6830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C04AB63D-BD02-4AFF-9FEB-90913F4E16E1}"/>
              </a:ext>
            </a:extLst>
          </p:cNvPr>
          <p:cNvSpPr txBox="1"/>
          <p:nvPr/>
        </p:nvSpPr>
        <p:spPr>
          <a:xfrm>
            <a:off x="5393242" y="2967946"/>
            <a:ext cx="6086135" cy="369332"/>
          </a:xfrm>
          <a:prstGeom prst="rect">
            <a:avLst/>
          </a:prstGeom>
          <a:noFill/>
        </p:spPr>
        <p:txBody>
          <a:bodyPr wrap="square" rtlCol="0">
            <a:spAutoFit/>
          </a:bodyPr>
          <a:lstStyle/>
          <a:p>
            <a:r>
              <a:rPr lang="zh-CN" altLang="en-US" dirty="0"/>
              <a:t>基于</a:t>
            </a:r>
            <a:r>
              <a:rPr lang="en-US" altLang="zh-CN" dirty="0" err="1"/>
              <a:t>Cminusf</a:t>
            </a:r>
            <a:r>
              <a:rPr lang="zh-CN" altLang="en-US" dirty="0"/>
              <a:t>语言，增加对浮点数、数组等复杂特性的支持</a:t>
            </a:r>
          </a:p>
        </p:txBody>
      </p:sp>
      <p:sp>
        <p:nvSpPr>
          <p:cNvPr id="13" name="文本框 12">
            <a:extLst>
              <a:ext uri="{FF2B5EF4-FFF2-40B4-BE49-F238E27FC236}">
                <a16:creationId xmlns:a16="http://schemas.microsoft.com/office/drawing/2014/main" id="{6E6829CB-4BED-49D3-93EA-23839A8B7C90}"/>
              </a:ext>
            </a:extLst>
          </p:cNvPr>
          <p:cNvSpPr txBox="1"/>
          <p:nvPr/>
        </p:nvSpPr>
        <p:spPr>
          <a:xfrm>
            <a:off x="5393242" y="4357833"/>
            <a:ext cx="5853879" cy="646331"/>
          </a:xfrm>
          <a:prstGeom prst="rect">
            <a:avLst/>
          </a:prstGeom>
          <a:noFill/>
        </p:spPr>
        <p:txBody>
          <a:bodyPr wrap="square" rtlCol="0">
            <a:spAutoFit/>
          </a:bodyPr>
          <a:lstStyle/>
          <a:p>
            <a:r>
              <a:rPr lang="zh-CN" altLang="en-US" dirty="0"/>
              <a:t>使用简化版</a:t>
            </a:r>
            <a:r>
              <a:rPr lang="en-US" altLang="zh-CN" dirty="0"/>
              <a:t>LLVM</a:t>
            </a:r>
            <a:r>
              <a:rPr lang="zh-CN" altLang="en-US" dirty="0"/>
              <a:t>中间表达子模块和基于访问者模式的编程框架</a:t>
            </a:r>
            <a:r>
              <a:rPr lang="en-US" altLang="zh-CN" dirty="0"/>
              <a:t>(</a:t>
            </a:r>
            <a:r>
              <a:rPr lang="zh-CN" altLang="en-US" b="1" dirty="0">
                <a:solidFill>
                  <a:srgbClr val="FF0000"/>
                </a:solidFill>
              </a:rPr>
              <a:t>自研</a:t>
            </a:r>
            <a:r>
              <a:rPr lang="en-US" altLang="zh-CN" dirty="0"/>
              <a:t>)</a:t>
            </a:r>
            <a:r>
              <a:rPr lang="zh-CN" altLang="en-US" dirty="0"/>
              <a:t>，自动生成 </a:t>
            </a:r>
            <a:r>
              <a:rPr lang="en-US" altLang="zh-CN" dirty="0" err="1"/>
              <a:t>Cminus</a:t>
            </a:r>
            <a:r>
              <a:rPr lang="zh-CN" altLang="en-US" dirty="0"/>
              <a:t>程序的中间代码</a:t>
            </a:r>
          </a:p>
        </p:txBody>
      </p:sp>
      <p:sp>
        <p:nvSpPr>
          <p:cNvPr id="14" name="矩形: 圆角 17">
            <a:extLst>
              <a:ext uri="{FF2B5EF4-FFF2-40B4-BE49-F238E27FC236}">
                <a16:creationId xmlns:a16="http://schemas.microsoft.com/office/drawing/2014/main" id="{A40D8D74-9981-46E3-B642-68E16A652C0A}"/>
              </a:ext>
            </a:extLst>
          </p:cNvPr>
          <p:cNvSpPr/>
          <p:nvPr/>
        </p:nvSpPr>
        <p:spPr>
          <a:xfrm>
            <a:off x="4140549" y="5050549"/>
            <a:ext cx="7205806" cy="7111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5" name="矩形: 圆角 19">
            <a:extLst>
              <a:ext uri="{FF2B5EF4-FFF2-40B4-BE49-F238E27FC236}">
                <a16:creationId xmlns:a16="http://schemas.microsoft.com/office/drawing/2014/main" id="{38FF280E-4A5E-4774-8C0B-CA8961E7D20D}"/>
              </a:ext>
            </a:extLst>
          </p:cNvPr>
          <p:cNvSpPr/>
          <p:nvPr/>
        </p:nvSpPr>
        <p:spPr>
          <a:xfrm>
            <a:off x="4140550" y="5810284"/>
            <a:ext cx="7205806" cy="6846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1738463B-D1BF-4FF1-8811-421871281EF9}"/>
              </a:ext>
            </a:extLst>
          </p:cNvPr>
          <p:cNvSpPr txBox="1"/>
          <p:nvPr/>
        </p:nvSpPr>
        <p:spPr>
          <a:xfrm>
            <a:off x="5393242" y="5116011"/>
            <a:ext cx="5965639" cy="646331"/>
          </a:xfrm>
          <a:prstGeom prst="rect">
            <a:avLst/>
          </a:prstGeom>
          <a:noFill/>
        </p:spPr>
        <p:txBody>
          <a:bodyPr wrap="square" rtlCol="0">
            <a:spAutoFit/>
          </a:bodyPr>
          <a:lstStyle/>
          <a:p>
            <a:r>
              <a:rPr lang="zh-CN" altLang="en-US" dirty="0"/>
              <a:t>使用封装好的基本块、调用者使用者链表等常用数据结构及其接口</a:t>
            </a:r>
            <a:r>
              <a:rPr lang="en-US" altLang="zh-CN" dirty="0"/>
              <a:t>(</a:t>
            </a:r>
            <a:r>
              <a:rPr lang="zh-CN" altLang="en-US" b="1" dirty="0">
                <a:solidFill>
                  <a:srgbClr val="FF0000"/>
                </a:solidFill>
              </a:rPr>
              <a:t>自研</a:t>
            </a:r>
            <a:r>
              <a:rPr lang="en-US" altLang="zh-CN" dirty="0"/>
              <a:t>)</a:t>
            </a:r>
            <a:r>
              <a:rPr lang="zh-CN" altLang="en-US" dirty="0"/>
              <a:t>，实现简单</a:t>
            </a:r>
            <a:r>
              <a:rPr lang="en-US" altLang="zh-CN" dirty="0"/>
              <a:t>/</a:t>
            </a:r>
            <a:r>
              <a:rPr lang="zh-CN" altLang="en-US" dirty="0"/>
              <a:t>复杂代码优化算法</a:t>
            </a:r>
          </a:p>
        </p:txBody>
      </p:sp>
      <p:sp>
        <p:nvSpPr>
          <p:cNvPr id="17" name="文本框 16">
            <a:extLst>
              <a:ext uri="{FF2B5EF4-FFF2-40B4-BE49-F238E27FC236}">
                <a16:creationId xmlns:a16="http://schemas.microsoft.com/office/drawing/2014/main" id="{B0D5055F-FCCE-407C-AD56-6C4F240FC257}"/>
              </a:ext>
            </a:extLst>
          </p:cNvPr>
          <p:cNvSpPr txBox="1"/>
          <p:nvPr/>
        </p:nvSpPr>
        <p:spPr>
          <a:xfrm>
            <a:off x="5393242" y="5813339"/>
            <a:ext cx="5965639" cy="646331"/>
          </a:xfrm>
          <a:prstGeom prst="rect">
            <a:avLst/>
          </a:prstGeom>
          <a:noFill/>
        </p:spPr>
        <p:txBody>
          <a:bodyPr wrap="square" rtlCol="0">
            <a:spAutoFit/>
          </a:bodyPr>
          <a:lstStyle/>
          <a:p>
            <a:r>
              <a:rPr lang="zh-CN" altLang="en-US" dirty="0"/>
              <a:t>支持龙芯</a:t>
            </a:r>
            <a:r>
              <a:rPr lang="en-US" altLang="zh-CN" dirty="0"/>
              <a:t>(</a:t>
            </a:r>
            <a:r>
              <a:rPr lang="zh-CN" altLang="en-US" b="1" dirty="0">
                <a:solidFill>
                  <a:srgbClr val="FF0000"/>
                </a:solidFill>
              </a:rPr>
              <a:t>与龙芯合作研发</a:t>
            </a:r>
            <a:r>
              <a:rPr lang="en-US" altLang="zh-CN" dirty="0"/>
              <a:t>) </a:t>
            </a:r>
            <a:r>
              <a:rPr lang="zh-CN" altLang="en-US" dirty="0"/>
              <a:t>、</a:t>
            </a:r>
            <a:r>
              <a:rPr lang="en-US" altLang="zh-CN" dirty="0"/>
              <a:t>RISC-V</a:t>
            </a:r>
            <a:r>
              <a:rPr lang="zh-CN" altLang="en-US" dirty="0"/>
              <a:t>等多指令集后端，鼓励对寄存器分配算法、指令选择算法等进行探索验证</a:t>
            </a:r>
          </a:p>
        </p:txBody>
      </p:sp>
      <p:sp>
        <p:nvSpPr>
          <p:cNvPr id="18" name="圆角矩形 55">
            <a:extLst>
              <a:ext uri="{FF2B5EF4-FFF2-40B4-BE49-F238E27FC236}">
                <a16:creationId xmlns:a16="http://schemas.microsoft.com/office/drawing/2014/main" id="{DF16901C-E827-4060-BDB9-8D253A44CFBD}"/>
              </a:ext>
            </a:extLst>
          </p:cNvPr>
          <p:cNvSpPr/>
          <p:nvPr/>
        </p:nvSpPr>
        <p:spPr>
          <a:xfrm>
            <a:off x="4165600" y="3633461"/>
            <a:ext cx="1119674" cy="540000"/>
          </a:xfrm>
          <a:prstGeom prst="roundRect">
            <a:avLst/>
          </a:prstGeom>
          <a:solidFill>
            <a:srgbClr val="155D8E"/>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600" b="1" dirty="0">
                <a:solidFill>
                  <a:schemeClr val="bg1"/>
                </a:solidFill>
                <a:cs typeface="+mn-ea"/>
                <a:sym typeface="+mn-lt"/>
              </a:rPr>
              <a:t>词法语法</a:t>
            </a:r>
            <a:endParaRPr lang="en-US" altLang="zh-CN" sz="1600" b="1" dirty="0">
              <a:solidFill>
                <a:schemeClr val="bg1"/>
              </a:solidFill>
              <a:cs typeface="+mn-ea"/>
              <a:sym typeface="+mn-lt"/>
            </a:endParaRPr>
          </a:p>
          <a:p>
            <a:pPr algn="ctr"/>
            <a:r>
              <a:rPr lang="zh-CN" altLang="en-US" sz="1600" b="1" dirty="0">
                <a:solidFill>
                  <a:schemeClr val="bg1"/>
                </a:solidFill>
                <a:cs typeface="+mn-ea"/>
                <a:sym typeface="+mn-lt"/>
              </a:rPr>
              <a:t>分析器</a:t>
            </a:r>
            <a:endParaRPr sz="1600" b="1" dirty="0">
              <a:solidFill>
                <a:schemeClr val="bg1"/>
              </a:solidFill>
              <a:cs typeface="+mn-ea"/>
              <a:sym typeface="+mn-lt"/>
            </a:endParaRPr>
          </a:p>
        </p:txBody>
      </p:sp>
      <p:sp>
        <p:nvSpPr>
          <p:cNvPr id="19" name="矩形: 圆角 7">
            <a:extLst>
              <a:ext uri="{FF2B5EF4-FFF2-40B4-BE49-F238E27FC236}">
                <a16:creationId xmlns:a16="http://schemas.microsoft.com/office/drawing/2014/main" id="{77DFEDCF-7D48-40BB-9913-A967FE1C93D8}"/>
              </a:ext>
            </a:extLst>
          </p:cNvPr>
          <p:cNvSpPr/>
          <p:nvPr/>
        </p:nvSpPr>
        <p:spPr>
          <a:xfrm>
            <a:off x="4153076" y="3553448"/>
            <a:ext cx="7205806" cy="6495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04A43DA6-7EC4-4E6F-8D86-08402A8368F7}"/>
              </a:ext>
            </a:extLst>
          </p:cNvPr>
          <p:cNvSpPr txBox="1"/>
          <p:nvPr/>
        </p:nvSpPr>
        <p:spPr>
          <a:xfrm>
            <a:off x="5393243" y="3580296"/>
            <a:ext cx="5853878" cy="646331"/>
          </a:xfrm>
          <a:prstGeom prst="rect">
            <a:avLst/>
          </a:prstGeom>
          <a:noFill/>
        </p:spPr>
        <p:txBody>
          <a:bodyPr wrap="square" rtlCol="0">
            <a:spAutoFit/>
          </a:bodyPr>
          <a:lstStyle/>
          <a:p>
            <a:r>
              <a:rPr lang="zh-CN" altLang="en-US" dirty="0"/>
              <a:t>使用</a:t>
            </a:r>
            <a:r>
              <a:rPr lang="en-US" altLang="zh-CN" dirty="0" err="1"/>
              <a:t>Flex+Bison</a:t>
            </a:r>
            <a:r>
              <a:rPr lang="zh-CN" altLang="en-US" dirty="0">
                <a:latin typeface="微软雅黑" pitchFamily="34" charset="-122"/>
                <a:ea typeface="微软雅黑" pitchFamily="34" charset="-122"/>
              </a:rPr>
              <a:t>工具构造编译器前端，</a:t>
            </a:r>
            <a:r>
              <a:rPr lang="zh-CN" altLang="en-US" dirty="0">
                <a:latin typeface="微软雅黑" pitchFamily="34" charset="-122"/>
              </a:rPr>
              <a:t>重点考察对</a:t>
            </a:r>
            <a:r>
              <a:rPr lang="en-US" altLang="zh-CN" dirty="0" err="1"/>
              <a:t>Cminus</a:t>
            </a:r>
            <a:r>
              <a:rPr lang="zh-CN" altLang="en-US" dirty="0">
                <a:latin typeface="微软雅黑" pitchFamily="34" charset="-122"/>
              </a:rPr>
              <a:t>语言正则表达式和语法产生式的抽象能力</a:t>
            </a:r>
            <a:endParaRPr lang="zh-CN" altLang="en-US" dirty="0"/>
          </a:p>
        </p:txBody>
      </p:sp>
      <p:graphicFrame>
        <p:nvGraphicFramePr>
          <p:cNvPr id="21" name="图示 20">
            <a:extLst>
              <a:ext uri="{FF2B5EF4-FFF2-40B4-BE49-F238E27FC236}">
                <a16:creationId xmlns:a16="http://schemas.microsoft.com/office/drawing/2014/main" id="{AE61CFA2-29E8-42B7-8755-049F852CED99}"/>
              </a:ext>
            </a:extLst>
          </p:cNvPr>
          <p:cNvGraphicFramePr/>
          <p:nvPr/>
        </p:nvGraphicFramePr>
        <p:xfrm>
          <a:off x="-246768" y="3227697"/>
          <a:ext cx="4279348" cy="2860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左大括号 21">
            <a:extLst>
              <a:ext uri="{FF2B5EF4-FFF2-40B4-BE49-F238E27FC236}">
                <a16:creationId xmlns:a16="http://schemas.microsoft.com/office/drawing/2014/main" id="{88539A91-FB68-4DF6-AE8B-E1FE6BFBA03F}"/>
              </a:ext>
            </a:extLst>
          </p:cNvPr>
          <p:cNvSpPr/>
          <p:nvPr/>
        </p:nvSpPr>
        <p:spPr>
          <a:xfrm>
            <a:off x="3677920" y="3152612"/>
            <a:ext cx="354660" cy="3024351"/>
          </a:xfrm>
          <a:prstGeom prst="leftBrace">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74000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marL="0" indent="0">
              <a:buNone/>
            </a:pPr>
            <a:r>
              <a:rPr lang="en-US" altLang="zh-CN" sz="2800" dirty="0"/>
              <a:t>Flex</a:t>
            </a:r>
            <a:r>
              <a:rPr lang="zh-CN" altLang="en-US" sz="2800" dirty="0"/>
              <a:t>工作流程</a:t>
            </a:r>
            <a:endParaRPr lang="en-US" altLang="zh-CN" sz="2800" dirty="0"/>
          </a:p>
          <a:p>
            <a:pPr marL="514350" indent="-514350">
              <a:buFont typeface="+mj-lt"/>
              <a:buAutoNum type="arabicPeriod"/>
            </a:pPr>
            <a:r>
              <a:rPr lang="zh-CN" altLang="en-US" sz="2800" dirty="0"/>
              <a:t>以 </a:t>
            </a:r>
            <a:r>
              <a:rPr lang="en-US" altLang="zh-CN" sz="2800" dirty="0"/>
              <a:t>.l </a:t>
            </a:r>
            <a:r>
              <a:rPr lang="zh-CN" altLang="en-US" sz="2800" dirty="0"/>
              <a:t>为后缀的源程序中的规则被转换成状态转换图，生成对应的代码，包括核心的 </a:t>
            </a:r>
            <a:r>
              <a:rPr lang="en-US" altLang="zh-CN" sz="2800" dirty="0" err="1"/>
              <a:t>yylex</a:t>
            </a:r>
            <a:r>
              <a:rPr lang="en-US" altLang="zh-CN" sz="2800" dirty="0"/>
              <a:t>() </a:t>
            </a:r>
            <a:r>
              <a:rPr lang="zh-CN" altLang="en-US" sz="2800" dirty="0"/>
              <a:t>函数，保存在 </a:t>
            </a:r>
            <a:r>
              <a:rPr lang="en-US" altLang="zh-CN" sz="2800" dirty="0" err="1"/>
              <a:t>lex.yy.c</a:t>
            </a:r>
            <a:r>
              <a:rPr lang="en-US" altLang="zh-CN" sz="2800" dirty="0"/>
              <a:t> </a:t>
            </a:r>
            <a:r>
              <a:rPr lang="zh-CN" altLang="en-US" sz="2800" dirty="0"/>
              <a:t>文件中。</a:t>
            </a:r>
            <a:endParaRPr lang="en-US" altLang="zh-CN" sz="2800" dirty="0"/>
          </a:p>
          <a:p>
            <a:pPr marL="514350" indent="-514350">
              <a:buFont typeface="+mj-lt"/>
              <a:buAutoNum type="arabicPeriod"/>
            </a:pPr>
            <a:r>
              <a:rPr lang="zh-CN" altLang="en-US" sz="2800" dirty="0"/>
              <a:t>生成的 </a:t>
            </a:r>
            <a:r>
              <a:rPr lang="en-US" altLang="zh-CN" sz="2800" dirty="0" err="1"/>
              <a:t>lex.yy.c</a:t>
            </a:r>
            <a:r>
              <a:rPr lang="en-US" altLang="zh-CN" sz="2800" dirty="0"/>
              <a:t> </a:t>
            </a:r>
            <a:r>
              <a:rPr lang="zh-CN" altLang="en-US" sz="2800" dirty="0"/>
              <a:t>文件可以通过 </a:t>
            </a:r>
            <a:r>
              <a:rPr lang="en-US" altLang="zh-CN" sz="2800" dirty="0"/>
              <a:t>C </a:t>
            </a:r>
            <a:r>
              <a:rPr lang="zh-CN" altLang="en-US" sz="2800" dirty="0"/>
              <a:t>编译为可执行文件。</a:t>
            </a:r>
          </a:p>
          <a:p>
            <a:pPr marL="514350" indent="-514350">
              <a:buFont typeface="+mj-lt"/>
              <a:buAutoNum type="arabicPeriod"/>
            </a:pPr>
            <a:r>
              <a:rPr lang="zh-CN" altLang="en-US" sz="2800" dirty="0"/>
              <a:t>最终，可执行文件将输入流解析成一系列的标记（</a:t>
            </a:r>
            <a:r>
              <a:rPr lang="en-US" altLang="zh-CN" sz="2800" dirty="0"/>
              <a:t>tokens</a:t>
            </a:r>
            <a:r>
              <a:rPr lang="zh-CN" altLang="en-US" sz="2800" dirty="0"/>
              <a:t>）。</a:t>
            </a:r>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Flex</a:t>
            </a:r>
            <a:endParaRPr lang="en-US" dirty="0">
              <a:latin typeface="微软雅黑" panose="020B0503020204020204" pitchFamily="34" charset="-122"/>
            </a:endParaRPr>
          </a:p>
        </p:txBody>
      </p:sp>
      <p:pic>
        <p:nvPicPr>
          <p:cNvPr id="6" name="Picture 2" descr="img">
            <a:extLst>
              <a:ext uri="{FF2B5EF4-FFF2-40B4-BE49-F238E27FC236}">
                <a16:creationId xmlns:a16="http://schemas.microsoft.com/office/drawing/2014/main" id="{BBB9AF45-69AF-4421-94A7-576E7939D1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740" y="4196117"/>
            <a:ext cx="7512980" cy="2661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920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demo</a:t>
            </a:r>
            <a:endParaRPr lang="en-US" dirty="0">
              <a:latin typeface="微软雅黑" panose="020B0503020204020204" pitchFamily="34" charset="-122"/>
            </a:endParaRPr>
          </a:p>
        </p:txBody>
      </p:sp>
      <p:sp>
        <p:nvSpPr>
          <p:cNvPr id="6" name="文本框 5">
            <a:extLst>
              <a:ext uri="{FF2B5EF4-FFF2-40B4-BE49-F238E27FC236}">
                <a16:creationId xmlns:a16="http://schemas.microsoft.com/office/drawing/2014/main" id="{6B09C8C0-5502-4DAA-ABF9-C803F7A33F3E}"/>
              </a:ext>
            </a:extLst>
          </p:cNvPr>
          <p:cNvSpPr txBox="1"/>
          <p:nvPr/>
        </p:nvSpPr>
        <p:spPr>
          <a:xfrm>
            <a:off x="560615" y="1085620"/>
            <a:ext cx="5657305" cy="5663089"/>
          </a:xfrm>
          <a:prstGeom prst="rect">
            <a:avLst/>
          </a:prstGeom>
          <a:noFill/>
        </p:spPr>
        <p:txBody>
          <a:bodyPr wrap="square">
            <a:spAutoFit/>
          </a:bodyPr>
          <a:lstStyle/>
          <a:p>
            <a:r>
              <a:rPr lang="en-US" altLang="zh-CN" sz="1600" b="0" dirty="0">
                <a:solidFill>
                  <a:srgbClr val="008000"/>
                </a:solidFill>
                <a:effectLst/>
                <a:latin typeface="Consolas" panose="020B0609020204030204" pitchFamily="49" charset="0"/>
                <a:ea typeface="微软雅黑" panose="020B0503020204020204" pitchFamily="34" charset="-122"/>
              </a:rPr>
              <a:t>/* file name </a:t>
            </a:r>
            <a:r>
              <a:rPr lang="en-US" altLang="zh-CN" sz="1600" b="0" dirty="0" err="1">
                <a:solidFill>
                  <a:srgbClr val="008000"/>
                </a:solidFill>
                <a:effectLst/>
                <a:latin typeface="Consolas" panose="020B0609020204030204" pitchFamily="49" charset="0"/>
                <a:ea typeface="微软雅黑" panose="020B0503020204020204" pitchFamily="34" charset="-122"/>
              </a:rPr>
              <a:t>demo.l</a:t>
            </a:r>
            <a:r>
              <a:rPr lang="en-US" altLang="zh-CN" sz="1600" b="0" dirty="0">
                <a:solidFill>
                  <a:srgbClr val="008000"/>
                </a:solidFill>
                <a:effectLst/>
                <a:latin typeface="Consolas" panose="020B0609020204030204" pitchFamily="49" charset="0"/>
                <a:ea typeface="微软雅黑" panose="020B0503020204020204" pitchFamily="34" charset="-122"/>
              </a:rPr>
              <a:t> */</a:t>
            </a:r>
            <a:endParaRPr lang="en-US" altLang="zh-CN" sz="1600" b="0" dirty="0">
              <a:solidFill>
                <a:srgbClr val="3B3B3B"/>
              </a:solidFill>
              <a:effectLst/>
              <a:latin typeface="Consolas" panose="020B0609020204030204" pitchFamily="49" charset="0"/>
              <a:ea typeface="微软雅黑" panose="020B0503020204020204" pitchFamily="34" charset="-122"/>
            </a:endParaRPr>
          </a:p>
          <a:p>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option </a:t>
            </a:r>
            <a:r>
              <a:rPr lang="en-US" altLang="zh-CN" sz="1600" b="0" dirty="0" err="1">
                <a:solidFill>
                  <a:srgbClr val="3B3B3B"/>
                </a:solidFill>
                <a:effectLst/>
                <a:latin typeface="Consolas" panose="020B0609020204030204" pitchFamily="49" charset="0"/>
                <a:ea typeface="微软雅黑" panose="020B0503020204020204" pitchFamily="34" charset="-122"/>
              </a:rPr>
              <a:t>noyywrap</a:t>
            </a:r>
            <a:endParaRPr lang="en-US" altLang="zh-CN" sz="1600" b="0" dirty="0">
              <a:solidFill>
                <a:srgbClr val="3B3B3B"/>
              </a:solidFill>
              <a:effectLst/>
              <a:latin typeface="Consolas" panose="020B0609020204030204" pitchFamily="49" charset="0"/>
              <a:ea typeface="微软雅黑" panose="020B0503020204020204" pitchFamily="34" charset="-122"/>
            </a:endParaRPr>
          </a:p>
          <a:p>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a:t>
            </a:r>
          </a:p>
          <a:p>
            <a:r>
              <a:rPr lang="en-US" altLang="zh-CN" sz="1600" b="0" dirty="0">
                <a:solidFill>
                  <a:srgbClr val="AF00DB"/>
                </a:solidFill>
                <a:effectLst/>
                <a:latin typeface="Consolas" panose="020B0609020204030204" pitchFamily="49" charset="0"/>
                <a:ea typeface="微软雅黑" panose="020B0503020204020204" pitchFamily="34" charset="-122"/>
              </a:rPr>
              <a:t>#include</a:t>
            </a:r>
            <a:r>
              <a:rPr lang="en-US" altLang="zh-CN" sz="1600" b="0" dirty="0">
                <a:solidFill>
                  <a:srgbClr val="0000FF"/>
                </a:solidFill>
                <a:effectLst/>
                <a:latin typeface="Consolas" panose="020B0609020204030204" pitchFamily="49" charset="0"/>
                <a:ea typeface="微软雅黑" panose="020B0503020204020204" pitchFamily="34" charset="-122"/>
              </a:rPr>
              <a:t> </a:t>
            </a:r>
            <a:r>
              <a:rPr lang="en-US" altLang="zh-CN" sz="1600" b="0" dirty="0">
                <a:solidFill>
                  <a:srgbClr val="A31515"/>
                </a:solidFill>
                <a:effectLst/>
                <a:latin typeface="Consolas" panose="020B0609020204030204" pitchFamily="49" charset="0"/>
                <a:ea typeface="微软雅黑" panose="020B0503020204020204" pitchFamily="34" charset="-122"/>
              </a:rPr>
              <a:t>&lt;</a:t>
            </a:r>
            <a:r>
              <a:rPr lang="en-US" altLang="zh-CN" sz="1600" b="0" dirty="0" err="1">
                <a:solidFill>
                  <a:srgbClr val="A31515"/>
                </a:solidFill>
                <a:effectLst/>
                <a:latin typeface="Consolas" panose="020B0609020204030204" pitchFamily="49" charset="0"/>
                <a:ea typeface="微软雅黑" panose="020B0503020204020204" pitchFamily="34" charset="-122"/>
              </a:rPr>
              <a:t>string.h</a:t>
            </a:r>
            <a:r>
              <a:rPr lang="en-US" altLang="zh-CN" sz="1600" b="0" dirty="0">
                <a:solidFill>
                  <a:srgbClr val="A31515"/>
                </a:solidFill>
                <a:effectLst/>
                <a:latin typeface="Consolas" panose="020B0609020204030204" pitchFamily="49" charset="0"/>
                <a:ea typeface="微软雅黑" panose="020B0503020204020204" pitchFamily="34" charset="-122"/>
              </a:rPr>
              <a:t>&gt;</a:t>
            </a:r>
            <a:endParaRPr lang="en-US" altLang="zh-CN" sz="1600" b="0" dirty="0">
              <a:solidFill>
                <a:srgbClr val="3B3B3B"/>
              </a:solidFill>
              <a:effectLst/>
              <a:latin typeface="Consolas" panose="020B0609020204030204" pitchFamily="49" charset="0"/>
              <a:ea typeface="微软雅黑" panose="020B0503020204020204" pitchFamily="34" charset="-122"/>
            </a:endParaRPr>
          </a:p>
          <a:p>
            <a:r>
              <a:rPr lang="en-US" altLang="zh-CN" sz="1600" b="0" dirty="0">
                <a:solidFill>
                  <a:srgbClr val="0000FF"/>
                </a:solidFill>
                <a:effectLst/>
                <a:latin typeface="Consolas" panose="020B0609020204030204" pitchFamily="49" charset="0"/>
                <a:ea typeface="微软雅黑" panose="020B0503020204020204" pitchFamily="34" charset="-122"/>
              </a:rPr>
              <a:t>int</a:t>
            </a:r>
            <a:r>
              <a:rPr lang="en-US" altLang="zh-CN" sz="1600" b="0" dirty="0">
                <a:solidFill>
                  <a:srgbClr val="3B3B3B"/>
                </a:solidFill>
                <a:effectLst/>
                <a:latin typeface="Consolas" panose="020B0609020204030204" pitchFamily="49" charset="0"/>
                <a:ea typeface="微软雅黑" panose="020B0503020204020204" pitchFamily="34" charset="-122"/>
              </a:rPr>
              <a:t> chars </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 </a:t>
            </a:r>
            <a:r>
              <a:rPr lang="en-US" altLang="zh-CN" sz="1600" b="0" dirty="0">
                <a:solidFill>
                  <a:srgbClr val="098658"/>
                </a:solidFill>
                <a:effectLst/>
                <a:latin typeface="Consolas" panose="020B0609020204030204" pitchFamily="49" charset="0"/>
                <a:ea typeface="微软雅黑" panose="020B0503020204020204" pitchFamily="34" charset="-122"/>
              </a:rPr>
              <a:t>0</a:t>
            </a:r>
            <a:r>
              <a:rPr lang="en-US" altLang="zh-CN" sz="1600" b="0" dirty="0">
                <a:solidFill>
                  <a:srgbClr val="3B3B3B"/>
                </a:solidFill>
                <a:effectLst/>
                <a:latin typeface="Consolas" panose="020B0609020204030204" pitchFamily="49" charset="0"/>
                <a:ea typeface="微软雅黑" panose="020B0503020204020204" pitchFamily="34" charset="-122"/>
              </a:rPr>
              <a:t>;</a:t>
            </a:r>
          </a:p>
          <a:p>
            <a:r>
              <a:rPr lang="en-US" altLang="zh-CN" sz="1600" b="0" dirty="0">
                <a:solidFill>
                  <a:srgbClr val="0000FF"/>
                </a:solidFill>
                <a:effectLst/>
                <a:latin typeface="Consolas" panose="020B0609020204030204" pitchFamily="49" charset="0"/>
                <a:ea typeface="微软雅黑" panose="020B0503020204020204" pitchFamily="34" charset="-122"/>
              </a:rPr>
              <a:t>int</a:t>
            </a:r>
            <a:r>
              <a:rPr lang="en-US" altLang="zh-CN" sz="1600" b="0" dirty="0">
                <a:solidFill>
                  <a:srgbClr val="3B3B3B"/>
                </a:solidFill>
                <a:effectLst/>
                <a:latin typeface="Consolas" panose="020B0609020204030204" pitchFamily="49" charset="0"/>
                <a:ea typeface="微软雅黑" panose="020B0503020204020204" pitchFamily="34" charset="-122"/>
              </a:rPr>
              <a:t> words </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 </a:t>
            </a:r>
            <a:r>
              <a:rPr lang="en-US" altLang="zh-CN" sz="1600" b="0" dirty="0">
                <a:solidFill>
                  <a:srgbClr val="098658"/>
                </a:solidFill>
                <a:effectLst/>
                <a:latin typeface="Consolas" panose="020B0609020204030204" pitchFamily="49" charset="0"/>
                <a:ea typeface="微软雅黑" panose="020B0503020204020204" pitchFamily="34" charset="-122"/>
              </a:rPr>
              <a:t>0</a:t>
            </a:r>
            <a:r>
              <a:rPr lang="en-US" altLang="zh-CN" sz="1600" b="0" dirty="0">
                <a:solidFill>
                  <a:srgbClr val="3B3B3B"/>
                </a:solidFill>
                <a:effectLst/>
                <a:latin typeface="Consolas" panose="020B0609020204030204" pitchFamily="49" charset="0"/>
                <a:ea typeface="微软雅黑" panose="020B0503020204020204" pitchFamily="34" charset="-122"/>
              </a:rPr>
              <a:t>;</a:t>
            </a:r>
          </a:p>
          <a:p>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a:t>
            </a:r>
          </a:p>
          <a:p>
            <a:br>
              <a:rPr lang="en-US" altLang="zh-CN" sz="1600" b="0" dirty="0">
                <a:solidFill>
                  <a:srgbClr val="3B3B3B"/>
                </a:solidFill>
                <a:effectLst/>
                <a:latin typeface="Consolas" panose="020B0609020204030204" pitchFamily="49" charset="0"/>
                <a:ea typeface="微软雅黑" panose="020B0503020204020204" pitchFamily="34" charset="-122"/>
              </a:rPr>
            </a:br>
            <a:r>
              <a:rPr lang="en-US" altLang="zh-CN" sz="1600" b="0" dirty="0">
                <a:solidFill>
                  <a:srgbClr val="000000"/>
                </a:solidFill>
                <a:effectLst/>
                <a:latin typeface="Consolas" panose="020B0609020204030204" pitchFamily="49" charset="0"/>
                <a:ea typeface="微软雅黑" panose="020B0503020204020204" pitchFamily="34" charset="-122"/>
              </a:rPr>
              <a:t>%%</a:t>
            </a:r>
            <a:endParaRPr lang="en-US" altLang="zh-CN" sz="1600" b="0" dirty="0">
              <a:solidFill>
                <a:srgbClr val="3B3B3B"/>
              </a:solidFill>
              <a:effectLst/>
              <a:latin typeface="Consolas" panose="020B0609020204030204" pitchFamily="49" charset="0"/>
              <a:ea typeface="微软雅黑" panose="020B0503020204020204" pitchFamily="34" charset="-122"/>
            </a:endParaRPr>
          </a:p>
          <a:p>
            <a:r>
              <a:rPr lang="en-US" altLang="zh-CN" sz="1600" b="0" dirty="0">
                <a:solidFill>
                  <a:srgbClr val="3B3B3B"/>
                </a:solidFill>
                <a:effectLst/>
                <a:latin typeface="Consolas" panose="020B0609020204030204" pitchFamily="49" charset="0"/>
                <a:ea typeface="微软雅黑" panose="020B0503020204020204" pitchFamily="34" charset="-122"/>
              </a:rPr>
              <a:t>[a</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err="1">
                <a:solidFill>
                  <a:srgbClr val="3B3B3B"/>
                </a:solidFill>
                <a:effectLst/>
                <a:latin typeface="Consolas" panose="020B0609020204030204" pitchFamily="49" charset="0"/>
                <a:ea typeface="微软雅黑" panose="020B0503020204020204" pitchFamily="34" charset="-122"/>
              </a:rPr>
              <a:t>zA</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Z]</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  { chars </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 </a:t>
            </a:r>
            <a:r>
              <a:rPr lang="en-US" altLang="zh-CN" sz="1600" b="0" dirty="0" err="1">
                <a:solidFill>
                  <a:srgbClr val="795E26"/>
                </a:solidFill>
                <a:effectLst/>
                <a:latin typeface="Consolas" panose="020B0609020204030204" pitchFamily="49" charset="0"/>
                <a:ea typeface="微软雅黑" panose="020B0503020204020204" pitchFamily="34" charset="-122"/>
              </a:rPr>
              <a:t>strlen</a:t>
            </a:r>
            <a:r>
              <a:rPr lang="en-US" altLang="zh-CN" sz="1600" b="0" dirty="0">
                <a:solidFill>
                  <a:srgbClr val="3B3B3B"/>
                </a:solidFill>
                <a:effectLst/>
                <a:latin typeface="Consolas" panose="020B0609020204030204" pitchFamily="49" charset="0"/>
                <a:ea typeface="微软雅黑" panose="020B0503020204020204" pitchFamily="34" charset="-122"/>
              </a:rPr>
              <a:t>(</a:t>
            </a:r>
            <a:r>
              <a:rPr lang="en-US" altLang="zh-CN" sz="1600" b="0" dirty="0" err="1">
                <a:solidFill>
                  <a:srgbClr val="3B3B3B"/>
                </a:solidFill>
                <a:effectLst/>
                <a:latin typeface="Consolas" panose="020B0609020204030204" pitchFamily="49" charset="0"/>
                <a:ea typeface="微软雅黑" panose="020B0503020204020204" pitchFamily="34" charset="-122"/>
              </a:rPr>
              <a:t>yytext</a:t>
            </a:r>
            <a:r>
              <a:rPr lang="en-US" altLang="zh-CN" sz="1600" b="0" dirty="0">
                <a:solidFill>
                  <a:srgbClr val="3B3B3B"/>
                </a:solidFill>
                <a:effectLst/>
                <a:latin typeface="Consolas" panose="020B0609020204030204" pitchFamily="49" charset="0"/>
                <a:ea typeface="微软雅黑" panose="020B0503020204020204" pitchFamily="34" charset="-122"/>
              </a:rPr>
              <a:t>); words</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 }</a:t>
            </a:r>
          </a:p>
          <a:p>
            <a:r>
              <a:rPr lang="en-US" altLang="zh-CN" sz="1600" b="0" dirty="0">
                <a:solidFill>
                  <a:srgbClr val="3B3B3B"/>
                </a:solidFill>
                <a:effectLst/>
                <a:latin typeface="Consolas" panose="020B0609020204030204" pitchFamily="49" charset="0"/>
                <a:ea typeface="微软雅黑" panose="020B0503020204020204" pitchFamily="34" charset="-122"/>
              </a:rPr>
              <a:t>.          {}</a:t>
            </a:r>
          </a:p>
          <a:p>
            <a:r>
              <a:rPr lang="en-US" altLang="zh-CN" sz="1600" b="0" dirty="0">
                <a:solidFill>
                  <a:srgbClr val="000000"/>
                </a:solidFill>
                <a:effectLst/>
                <a:latin typeface="Consolas" panose="020B0609020204030204" pitchFamily="49" charset="0"/>
                <a:ea typeface="微软雅黑" panose="020B0503020204020204" pitchFamily="34" charset="-122"/>
              </a:rPr>
              <a:t>%%</a:t>
            </a:r>
            <a:endParaRPr lang="en-US" altLang="zh-CN" sz="1600" b="0" dirty="0">
              <a:solidFill>
                <a:srgbClr val="3B3B3B"/>
              </a:solidFill>
              <a:effectLst/>
              <a:latin typeface="Consolas" panose="020B0609020204030204" pitchFamily="49" charset="0"/>
              <a:ea typeface="微软雅黑" panose="020B0503020204020204" pitchFamily="34" charset="-122"/>
            </a:endParaRPr>
          </a:p>
          <a:p>
            <a:br>
              <a:rPr lang="en-US" altLang="zh-CN" sz="1600" b="0" dirty="0">
                <a:solidFill>
                  <a:srgbClr val="3B3B3B"/>
                </a:solidFill>
                <a:effectLst/>
                <a:latin typeface="Consolas" panose="020B0609020204030204" pitchFamily="49" charset="0"/>
                <a:ea typeface="微软雅黑" panose="020B0503020204020204" pitchFamily="34" charset="-122"/>
              </a:rPr>
            </a:br>
            <a:r>
              <a:rPr lang="en-US" altLang="zh-CN" sz="1600" b="0" dirty="0">
                <a:solidFill>
                  <a:srgbClr val="0000FF"/>
                </a:solidFill>
                <a:effectLst/>
                <a:latin typeface="Consolas" panose="020B0609020204030204" pitchFamily="49" charset="0"/>
                <a:ea typeface="微软雅黑" panose="020B0503020204020204" pitchFamily="34" charset="-122"/>
              </a:rPr>
              <a:t>int</a:t>
            </a:r>
            <a:r>
              <a:rPr lang="en-US" altLang="zh-CN" sz="1600" b="0" dirty="0">
                <a:solidFill>
                  <a:srgbClr val="3B3B3B"/>
                </a:solidFill>
                <a:effectLst/>
                <a:latin typeface="Consolas" panose="020B0609020204030204" pitchFamily="49" charset="0"/>
                <a:ea typeface="微软雅黑" panose="020B0503020204020204" pitchFamily="34" charset="-122"/>
              </a:rPr>
              <a:t> </a:t>
            </a:r>
            <a:r>
              <a:rPr lang="en-US" altLang="zh-CN" sz="1600" b="0" dirty="0">
                <a:solidFill>
                  <a:srgbClr val="795E26"/>
                </a:solidFill>
                <a:effectLst/>
                <a:latin typeface="Consolas" panose="020B0609020204030204" pitchFamily="49" charset="0"/>
                <a:ea typeface="微软雅黑" panose="020B0503020204020204" pitchFamily="34" charset="-122"/>
              </a:rPr>
              <a:t>main</a:t>
            </a:r>
            <a:r>
              <a:rPr lang="en-US" altLang="zh-CN" sz="1600" b="0" dirty="0">
                <a:solidFill>
                  <a:srgbClr val="3B3B3B"/>
                </a:solidFill>
                <a:effectLst/>
                <a:latin typeface="Consolas" panose="020B0609020204030204" pitchFamily="49" charset="0"/>
                <a:ea typeface="微软雅黑" panose="020B0503020204020204" pitchFamily="34" charset="-122"/>
              </a:rPr>
              <a:t>()</a:t>
            </a:r>
          </a:p>
          <a:p>
            <a:r>
              <a:rPr lang="en-US" altLang="zh-CN" sz="1600" b="0" dirty="0">
                <a:solidFill>
                  <a:srgbClr val="3B3B3B"/>
                </a:solidFill>
                <a:effectLst/>
                <a:latin typeface="Consolas" panose="020B0609020204030204" pitchFamily="49" charset="0"/>
                <a:ea typeface="微软雅黑" panose="020B0503020204020204" pitchFamily="34" charset="-122"/>
              </a:rPr>
              <a:t>{</a:t>
            </a:r>
          </a:p>
          <a:p>
            <a:r>
              <a:rPr lang="en-US" altLang="zh-CN" sz="1600" b="0" dirty="0">
                <a:solidFill>
                  <a:srgbClr val="3B3B3B"/>
                </a:solidFill>
                <a:effectLst/>
                <a:latin typeface="Consolas" panose="020B0609020204030204" pitchFamily="49" charset="0"/>
                <a:ea typeface="微软雅黑" panose="020B0503020204020204" pitchFamily="34" charset="-122"/>
              </a:rPr>
              <a:t>    </a:t>
            </a:r>
            <a:r>
              <a:rPr lang="en-US" altLang="zh-CN" sz="1600" b="0" dirty="0">
                <a:solidFill>
                  <a:srgbClr val="795E26"/>
                </a:solidFill>
                <a:effectLst/>
                <a:latin typeface="Consolas" panose="020B0609020204030204" pitchFamily="49" charset="0"/>
                <a:ea typeface="微软雅黑" panose="020B0503020204020204" pitchFamily="34" charset="-122"/>
              </a:rPr>
              <a:t>yylex</a:t>
            </a:r>
            <a:r>
              <a:rPr lang="en-US" altLang="zh-CN" sz="1600" b="0" dirty="0">
                <a:solidFill>
                  <a:srgbClr val="3B3B3B"/>
                </a:solidFill>
                <a:effectLst/>
                <a:latin typeface="Consolas" panose="020B0609020204030204" pitchFamily="49" charset="0"/>
                <a:ea typeface="微软雅黑" panose="020B0503020204020204" pitchFamily="34" charset="-122"/>
              </a:rPr>
              <a:t>();</a:t>
            </a:r>
          </a:p>
          <a:p>
            <a:r>
              <a:rPr lang="en-US" altLang="zh-CN" sz="1600" b="0" dirty="0">
                <a:solidFill>
                  <a:srgbClr val="3B3B3B"/>
                </a:solidFill>
                <a:effectLst/>
                <a:latin typeface="Consolas" panose="020B0609020204030204" pitchFamily="49" charset="0"/>
                <a:ea typeface="微软雅黑" panose="020B0503020204020204" pitchFamily="34" charset="-122"/>
              </a:rPr>
              <a:t>    </a:t>
            </a:r>
            <a:r>
              <a:rPr lang="en-US" altLang="zh-CN" sz="1600" b="0" dirty="0" err="1">
                <a:solidFill>
                  <a:srgbClr val="795E26"/>
                </a:solidFill>
                <a:effectLst/>
                <a:latin typeface="Consolas" panose="020B0609020204030204" pitchFamily="49" charset="0"/>
                <a:ea typeface="微软雅黑" panose="020B0503020204020204" pitchFamily="34" charset="-122"/>
              </a:rPr>
              <a:t>printf</a:t>
            </a:r>
            <a:r>
              <a:rPr lang="en-US" altLang="zh-CN" sz="1600" b="0" dirty="0">
                <a:solidFill>
                  <a:srgbClr val="3B3B3B"/>
                </a:solidFill>
                <a:effectLst/>
                <a:latin typeface="Consolas" panose="020B0609020204030204" pitchFamily="49" charset="0"/>
                <a:ea typeface="微软雅黑" panose="020B0503020204020204" pitchFamily="34" charset="-122"/>
              </a:rPr>
              <a:t>(</a:t>
            </a:r>
            <a:r>
              <a:rPr lang="en-US" altLang="zh-CN" sz="1600" b="0" dirty="0">
                <a:solidFill>
                  <a:srgbClr val="A31515"/>
                </a:solidFill>
                <a:effectLst/>
                <a:latin typeface="Consolas" panose="020B0609020204030204" pitchFamily="49" charset="0"/>
                <a:ea typeface="微软雅黑" panose="020B0503020204020204" pitchFamily="34" charset="-122"/>
              </a:rPr>
              <a:t>"look, I find </a:t>
            </a:r>
            <a:r>
              <a:rPr lang="en-US" altLang="zh-CN" sz="1600" b="0" dirty="0">
                <a:solidFill>
                  <a:srgbClr val="001080"/>
                </a:solidFill>
                <a:effectLst/>
                <a:latin typeface="Consolas" panose="020B0609020204030204" pitchFamily="49" charset="0"/>
                <a:ea typeface="微软雅黑" panose="020B0503020204020204" pitchFamily="34" charset="-122"/>
              </a:rPr>
              <a:t>%d</a:t>
            </a:r>
            <a:r>
              <a:rPr lang="en-US" altLang="zh-CN" sz="1600" b="0" dirty="0">
                <a:solidFill>
                  <a:srgbClr val="A31515"/>
                </a:solidFill>
                <a:effectLst/>
                <a:latin typeface="Consolas" panose="020B0609020204030204" pitchFamily="49" charset="0"/>
                <a:ea typeface="微软雅黑" panose="020B0503020204020204" pitchFamily="34" charset="-122"/>
              </a:rPr>
              <a:t> words of </a:t>
            </a:r>
            <a:r>
              <a:rPr lang="en-US" altLang="zh-CN" sz="1600" b="0" dirty="0">
                <a:solidFill>
                  <a:srgbClr val="001080"/>
                </a:solidFill>
                <a:effectLst/>
                <a:latin typeface="Consolas" panose="020B0609020204030204" pitchFamily="49" charset="0"/>
                <a:ea typeface="微软雅黑" panose="020B0503020204020204" pitchFamily="34" charset="-122"/>
              </a:rPr>
              <a:t>%d</a:t>
            </a:r>
            <a:r>
              <a:rPr lang="en-US" altLang="zh-CN" sz="1600" b="0" dirty="0">
                <a:solidFill>
                  <a:srgbClr val="A31515"/>
                </a:solidFill>
                <a:effectLst/>
                <a:latin typeface="Consolas" panose="020B0609020204030204" pitchFamily="49" charset="0"/>
                <a:ea typeface="微软雅黑" panose="020B0503020204020204" pitchFamily="34" charset="-122"/>
              </a:rPr>
              <a:t> chars</a:t>
            </a:r>
            <a:r>
              <a:rPr lang="en-US" altLang="zh-CN" sz="1600" b="0" dirty="0">
                <a:solidFill>
                  <a:srgbClr val="EE0000"/>
                </a:solidFill>
                <a:effectLst/>
                <a:latin typeface="Consolas" panose="020B0609020204030204" pitchFamily="49" charset="0"/>
                <a:ea typeface="微软雅黑" panose="020B0503020204020204" pitchFamily="34" charset="-122"/>
              </a:rPr>
              <a:t>\n</a:t>
            </a:r>
            <a:r>
              <a:rPr lang="en-US" altLang="zh-CN" sz="1600" b="0" dirty="0">
                <a:solidFill>
                  <a:srgbClr val="A31515"/>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 </a:t>
            </a:r>
          </a:p>
          <a:p>
            <a:r>
              <a:rPr lang="en-US" altLang="zh-CN" sz="1600" b="0" dirty="0">
                <a:solidFill>
                  <a:srgbClr val="3B3B3B"/>
                </a:solidFill>
                <a:effectLst/>
                <a:latin typeface="Consolas" panose="020B0609020204030204" pitchFamily="49" charset="0"/>
                <a:ea typeface="微软雅黑" panose="020B0503020204020204" pitchFamily="34" charset="-122"/>
              </a:rPr>
              <a:t>            words, chars);</a:t>
            </a:r>
          </a:p>
          <a:p>
            <a:r>
              <a:rPr lang="en-US" altLang="zh-CN" sz="1600" b="0" dirty="0">
                <a:solidFill>
                  <a:srgbClr val="3B3B3B"/>
                </a:solidFill>
                <a:effectLst/>
                <a:latin typeface="Consolas" panose="020B0609020204030204" pitchFamily="49" charset="0"/>
                <a:ea typeface="微软雅黑" panose="020B0503020204020204" pitchFamily="34" charset="-122"/>
              </a:rPr>
              <a:t>    </a:t>
            </a:r>
            <a:r>
              <a:rPr lang="en-US" altLang="zh-CN" sz="1600" b="0" dirty="0">
                <a:solidFill>
                  <a:srgbClr val="AF00DB"/>
                </a:solidFill>
                <a:effectLst/>
                <a:latin typeface="Consolas" panose="020B0609020204030204" pitchFamily="49" charset="0"/>
                <a:ea typeface="微软雅黑" panose="020B0503020204020204" pitchFamily="34" charset="-122"/>
              </a:rPr>
              <a:t>return</a:t>
            </a:r>
            <a:r>
              <a:rPr lang="en-US" altLang="zh-CN" sz="1600" b="0" dirty="0">
                <a:solidFill>
                  <a:srgbClr val="3B3B3B"/>
                </a:solidFill>
                <a:effectLst/>
                <a:latin typeface="Consolas" panose="020B0609020204030204" pitchFamily="49" charset="0"/>
                <a:ea typeface="微软雅黑" panose="020B0503020204020204" pitchFamily="34" charset="-122"/>
              </a:rPr>
              <a:t> </a:t>
            </a:r>
            <a:r>
              <a:rPr lang="en-US" altLang="zh-CN" sz="1600" b="0" dirty="0">
                <a:solidFill>
                  <a:srgbClr val="098658"/>
                </a:solidFill>
                <a:effectLst/>
                <a:latin typeface="Consolas" panose="020B0609020204030204" pitchFamily="49" charset="0"/>
                <a:ea typeface="微软雅黑" panose="020B0503020204020204" pitchFamily="34" charset="-122"/>
              </a:rPr>
              <a:t>0</a:t>
            </a:r>
            <a:r>
              <a:rPr lang="en-US" altLang="zh-CN" sz="1600" b="0" dirty="0">
                <a:solidFill>
                  <a:srgbClr val="3B3B3B"/>
                </a:solidFill>
                <a:effectLst/>
                <a:latin typeface="Consolas" panose="020B0609020204030204" pitchFamily="49" charset="0"/>
                <a:ea typeface="微软雅黑" panose="020B0503020204020204" pitchFamily="34" charset="-122"/>
              </a:rPr>
              <a:t>;</a:t>
            </a:r>
          </a:p>
          <a:p>
            <a:r>
              <a:rPr lang="en-US" altLang="zh-CN" sz="1600" b="0" dirty="0">
                <a:solidFill>
                  <a:srgbClr val="3B3B3B"/>
                </a:solidFill>
                <a:effectLst/>
                <a:latin typeface="Consolas" panose="020B0609020204030204" pitchFamily="49" charset="0"/>
                <a:ea typeface="微软雅黑" panose="020B0503020204020204" pitchFamily="34" charset="-122"/>
              </a:rPr>
              <a:t>}</a:t>
            </a:r>
          </a:p>
          <a:p>
            <a:br>
              <a:rPr lang="en-US" altLang="zh-CN" sz="1600" b="0" dirty="0">
                <a:solidFill>
                  <a:srgbClr val="3B3B3B"/>
                </a:solidFill>
                <a:effectLst/>
                <a:latin typeface="Consolas" panose="020B0609020204030204" pitchFamily="49" charset="0"/>
                <a:ea typeface="微软雅黑" panose="020B0503020204020204" pitchFamily="34" charset="-122"/>
              </a:rPr>
            </a:br>
            <a:endParaRPr lang="en-US" altLang="zh-CN" sz="1600" b="0" dirty="0">
              <a:solidFill>
                <a:srgbClr val="3B3B3B"/>
              </a:solidFill>
              <a:effectLst/>
              <a:latin typeface="Consolas" panose="020B0609020204030204" pitchFamily="49" charset="0"/>
              <a:ea typeface="微软雅黑" panose="020B0503020204020204" pitchFamily="34" charset="-122"/>
            </a:endParaRPr>
          </a:p>
        </p:txBody>
      </p:sp>
      <p:pic>
        <p:nvPicPr>
          <p:cNvPr id="7" name="图片 6">
            <a:extLst>
              <a:ext uri="{FF2B5EF4-FFF2-40B4-BE49-F238E27FC236}">
                <a16:creationId xmlns:a16="http://schemas.microsoft.com/office/drawing/2014/main" id="{1B58AE80-334A-4176-87BD-94D79FC55D9A}"/>
              </a:ext>
            </a:extLst>
          </p:cNvPr>
          <p:cNvPicPr>
            <a:picLocks noChangeAspect="1"/>
          </p:cNvPicPr>
          <p:nvPr/>
        </p:nvPicPr>
        <p:blipFill>
          <a:blip r:embed="rId2"/>
          <a:stretch>
            <a:fillRect/>
          </a:stretch>
        </p:blipFill>
        <p:spPr>
          <a:xfrm>
            <a:off x="6807331" y="1484811"/>
            <a:ext cx="4824054" cy="3357635"/>
          </a:xfrm>
          <a:prstGeom prst="rect">
            <a:avLst/>
          </a:prstGeom>
        </p:spPr>
      </p:pic>
      <p:sp>
        <p:nvSpPr>
          <p:cNvPr id="8" name="文本框 7">
            <a:extLst>
              <a:ext uri="{FF2B5EF4-FFF2-40B4-BE49-F238E27FC236}">
                <a16:creationId xmlns:a16="http://schemas.microsoft.com/office/drawing/2014/main" id="{82DCA946-0472-403B-9060-56C2BCA708AD}"/>
              </a:ext>
            </a:extLst>
          </p:cNvPr>
          <p:cNvSpPr txBox="1"/>
          <p:nvPr/>
        </p:nvSpPr>
        <p:spPr>
          <a:xfrm>
            <a:off x="7504264" y="5050023"/>
            <a:ext cx="3742856"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编译和运行该</a:t>
            </a:r>
            <a:r>
              <a:rPr lang="en-US" altLang="zh-CN" b="1" dirty="0" err="1">
                <a:latin typeface="微软雅黑" panose="020B0503020204020204" pitchFamily="34" charset="-122"/>
                <a:ea typeface="微软雅黑" panose="020B0503020204020204" pitchFamily="34" charset="-122"/>
              </a:rPr>
              <a:t>demo.l</a:t>
            </a:r>
            <a:r>
              <a:rPr lang="zh-CN" altLang="en-US" b="1" dirty="0">
                <a:latin typeface="微软雅黑" panose="020B0503020204020204" pitchFamily="34" charset="-122"/>
                <a:ea typeface="微软雅黑" panose="020B0503020204020204" pitchFamily="34" charset="-122"/>
              </a:rPr>
              <a:t>文件，其实现了一个单词和字母的统计功能</a:t>
            </a:r>
          </a:p>
        </p:txBody>
      </p:sp>
    </p:spTree>
    <p:extLst>
      <p:ext uri="{BB962C8B-B14F-4D97-AF65-F5344CB8AC3E}">
        <p14:creationId xmlns:p14="http://schemas.microsoft.com/office/powerpoint/2010/main" val="2726555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demo</a:t>
            </a:r>
            <a:endParaRPr lang="en-US" dirty="0">
              <a:latin typeface="微软雅黑" panose="020B0503020204020204" pitchFamily="34" charset="-122"/>
            </a:endParaRPr>
          </a:p>
        </p:txBody>
      </p:sp>
      <p:sp>
        <p:nvSpPr>
          <p:cNvPr id="6" name="文本框 5">
            <a:extLst>
              <a:ext uri="{FF2B5EF4-FFF2-40B4-BE49-F238E27FC236}">
                <a16:creationId xmlns:a16="http://schemas.microsoft.com/office/drawing/2014/main" id="{07AB3B4B-0936-45A0-A6A4-9B1200391EE1}"/>
              </a:ext>
            </a:extLst>
          </p:cNvPr>
          <p:cNvSpPr txBox="1"/>
          <p:nvPr/>
        </p:nvSpPr>
        <p:spPr>
          <a:xfrm>
            <a:off x="560615" y="1085620"/>
            <a:ext cx="5657305" cy="5663089"/>
          </a:xfrm>
          <a:prstGeom prst="rect">
            <a:avLst/>
          </a:prstGeom>
          <a:noFill/>
        </p:spPr>
        <p:txBody>
          <a:bodyPr wrap="square">
            <a:spAutoFit/>
          </a:bodyPr>
          <a:lstStyle/>
          <a:p>
            <a:r>
              <a:rPr lang="en-US" altLang="zh-CN" sz="1600" b="0" dirty="0">
                <a:solidFill>
                  <a:srgbClr val="008000"/>
                </a:solidFill>
                <a:effectLst/>
                <a:latin typeface="Consolas" panose="020B0609020204030204" pitchFamily="49" charset="0"/>
                <a:ea typeface="微软雅黑" panose="020B0503020204020204" pitchFamily="34" charset="-122"/>
              </a:rPr>
              <a:t>/* file name </a:t>
            </a:r>
            <a:r>
              <a:rPr lang="en-US" altLang="zh-CN" sz="1600" b="0" dirty="0" err="1">
                <a:solidFill>
                  <a:srgbClr val="008000"/>
                </a:solidFill>
                <a:effectLst/>
                <a:latin typeface="Consolas" panose="020B0609020204030204" pitchFamily="49" charset="0"/>
                <a:ea typeface="微软雅黑" panose="020B0503020204020204" pitchFamily="34" charset="-122"/>
              </a:rPr>
              <a:t>demo.l</a:t>
            </a:r>
            <a:r>
              <a:rPr lang="en-US" altLang="zh-CN" sz="1600" b="0" dirty="0">
                <a:solidFill>
                  <a:srgbClr val="008000"/>
                </a:solidFill>
                <a:effectLst/>
                <a:latin typeface="Consolas" panose="020B0609020204030204" pitchFamily="49" charset="0"/>
                <a:ea typeface="微软雅黑" panose="020B0503020204020204" pitchFamily="34" charset="-122"/>
              </a:rPr>
              <a:t> */</a:t>
            </a:r>
            <a:endParaRPr lang="en-US" altLang="zh-CN" sz="1600" b="0" dirty="0">
              <a:solidFill>
                <a:srgbClr val="3B3B3B"/>
              </a:solidFill>
              <a:effectLst/>
              <a:latin typeface="Consolas" panose="020B0609020204030204" pitchFamily="49" charset="0"/>
              <a:ea typeface="微软雅黑" panose="020B0503020204020204" pitchFamily="34" charset="-122"/>
            </a:endParaRPr>
          </a:p>
          <a:p>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option </a:t>
            </a:r>
            <a:r>
              <a:rPr lang="en-US" altLang="zh-CN" sz="1600" b="0" dirty="0" err="1">
                <a:solidFill>
                  <a:srgbClr val="3B3B3B"/>
                </a:solidFill>
                <a:effectLst/>
                <a:latin typeface="Consolas" panose="020B0609020204030204" pitchFamily="49" charset="0"/>
                <a:ea typeface="微软雅黑" panose="020B0503020204020204" pitchFamily="34" charset="-122"/>
              </a:rPr>
              <a:t>noyywrap</a:t>
            </a:r>
            <a:endParaRPr lang="en-US" altLang="zh-CN" sz="1600" b="0" dirty="0">
              <a:solidFill>
                <a:srgbClr val="3B3B3B"/>
              </a:solidFill>
              <a:effectLst/>
              <a:latin typeface="Consolas" panose="020B0609020204030204" pitchFamily="49" charset="0"/>
              <a:ea typeface="微软雅黑" panose="020B0503020204020204" pitchFamily="34" charset="-122"/>
            </a:endParaRPr>
          </a:p>
          <a:p>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a:t>
            </a:r>
          </a:p>
          <a:p>
            <a:r>
              <a:rPr lang="en-US" altLang="zh-CN" sz="1600" b="0" dirty="0">
                <a:solidFill>
                  <a:srgbClr val="AF00DB"/>
                </a:solidFill>
                <a:effectLst/>
                <a:latin typeface="Consolas" panose="020B0609020204030204" pitchFamily="49" charset="0"/>
                <a:ea typeface="微软雅黑" panose="020B0503020204020204" pitchFamily="34" charset="-122"/>
              </a:rPr>
              <a:t>#include</a:t>
            </a:r>
            <a:r>
              <a:rPr lang="en-US" altLang="zh-CN" sz="1600" b="0" dirty="0">
                <a:solidFill>
                  <a:srgbClr val="0000FF"/>
                </a:solidFill>
                <a:effectLst/>
                <a:latin typeface="Consolas" panose="020B0609020204030204" pitchFamily="49" charset="0"/>
                <a:ea typeface="微软雅黑" panose="020B0503020204020204" pitchFamily="34" charset="-122"/>
              </a:rPr>
              <a:t> </a:t>
            </a:r>
            <a:r>
              <a:rPr lang="en-US" altLang="zh-CN" sz="1600" b="0" dirty="0">
                <a:solidFill>
                  <a:srgbClr val="A31515"/>
                </a:solidFill>
                <a:effectLst/>
                <a:latin typeface="Consolas" panose="020B0609020204030204" pitchFamily="49" charset="0"/>
                <a:ea typeface="微软雅黑" panose="020B0503020204020204" pitchFamily="34" charset="-122"/>
              </a:rPr>
              <a:t>&lt;</a:t>
            </a:r>
            <a:r>
              <a:rPr lang="en-US" altLang="zh-CN" sz="1600" b="0" dirty="0" err="1">
                <a:solidFill>
                  <a:srgbClr val="A31515"/>
                </a:solidFill>
                <a:effectLst/>
                <a:latin typeface="Consolas" panose="020B0609020204030204" pitchFamily="49" charset="0"/>
                <a:ea typeface="微软雅黑" panose="020B0503020204020204" pitchFamily="34" charset="-122"/>
              </a:rPr>
              <a:t>string.h</a:t>
            </a:r>
            <a:r>
              <a:rPr lang="en-US" altLang="zh-CN" sz="1600" b="0" dirty="0">
                <a:solidFill>
                  <a:srgbClr val="A31515"/>
                </a:solidFill>
                <a:effectLst/>
                <a:latin typeface="Consolas" panose="020B0609020204030204" pitchFamily="49" charset="0"/>
                <a:ea typeface="微软雅黑" panose="020B0503020204020204" pitchFamily="34" charset="-122"/>
              </a:rPr>
              <a:t>&gt;</a:t>
            </a:r>
            <a:endParaRPr lang="en-US" altLang="zh-CN" sz="1600" b="0" dirty="0">
              <a:solidFill>
                <a:srgbClr val="3B3B3B"/>
              </a:solidFill>
              <a:effectLst/>
              <a:latin typeface="Consolas" panose="020B0609020204030204" pitchFamily="49" charset="0"/>
              <a:ea typeface="微软雅黑" panose="020B0503020204020204" pitchFamily="34" charset="-122"/>
            </a:endParaRPr>
          </a:p>
          <a:p>
            <a:r>
              <a:rPr lang="en-US" altLang="zh-CN" sz="1600" b="0" dirty="0">
                <a:solidFill>
                  <a:srgbClr val="0000FF"/>
                </a:solidFill>
                <a:effectLst/>
                <a:latin typeface="Consolas" panose="020B0609020204030204" pitchFamily="49" charset="0"/>
                <a:ea typeface="微软雅黑" panose="020B0503020204020204" pitchFamily="34" charset="-122"/>
              </a:rPr>
              <a:t>int</a:t>
            </a:r>
            <a:r>
              <a:rPr lang="en-US" altLang="zh-CN" sz="1600" b="0" dirty="0">
                <a:solidFill>
                  <a:srgbClr val="3B3B3B"/>
                </a:solidFill>
                <a:effectLst/>
                <a:latin typeface="Consolas" panose="020B0609020204030204" pitchFamily="49" charset="0"/>
                <a:ea typeface="微软雅黑" panose="020B0503020204020204" pitchFamily="34" charset="-122"/>
              </a:rPr>
              <a:t> chars </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 </a:t>
            </a:r>
            <a:r>
              <a:rPr lang="en-US" altLang="zh-CN" sz="1600" b="0" dirty="0">
                <a:solidFill>
                  <a:srgbClr val="098658"/>
                </a:solidFill>
                <a:effectLst/>
                <a:latin typeface="Consolas" panose="020B0609020204030204" pitchFamily="49" charset="0"/>
                <a:ea typeface="微软雅黑" panose="020B0503020204020204" pitchFamily="34" charset="-122"/>
              </a:rPr>
              <a:t>0</a:t>
            </a:r>
            <a:r>
              <a:rPr lang="en-US" altLang="zh-CN" sz="1600" b="0" dirty="0">
                <a:solidFill>
                  <a:srgbClr val="3B3B3B"/>
                </a:solidFill>
                <a:effectLst/>
                <a:latin typeface="Consolas" panose="020B0609020204030204" pitchFamily="49" charset="0"/>
                <a:ea typeface="微软雅黑" panose="020B0503020204020204" pitchFamily="34" charset="-122"/>
              </a:rPr>
              <a:t>;</a:t>
            </a:r>
          </a:p>
          <a:p>
            <a:r>
              <a:rPr lang="en-US" altLang="zh-CN" sz="1600" b="0" dirty="0">
                <a:solidFill>
                  <a:srgbClr val="0000FF"/>
                </a:solidFill>
                <a:effectLst/>
                <a:latin typeface="Consolas" panose="020B0609020204030204" pitchFamily="49" charset="0"/>
                <a:ea typeface="微软雅黑" panose="020B0503020204020204" pitchFamily="34" charset="-122"/>
              </a:rPr>
              <a:t>int</a:t>
            </a:r>
            <a:r>
              <a:rPr lang="en-US" altLang="zh-CN" sz="1600" b="0" dirty="0">
                <a:solidFill>
                  <a:srgbClr val="3B3B3B"/>
                </a:solidFill>
                <a:effectLst/>
                <a:latin typeface="Consolas" panose="020B0609020204030204" pitchFamily="49" charset="0"/>
                <a:ea typeface="微软雅黑" panose="020B0503020204020204" pitchFamily="34" charset="-122"/>
              </a:rPr>
              <a:t> words </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 </a:t>
            </a:r>
            <a:r>
              <a:rPr lang="en-US" altLang="zh-CN" sz="1600" b="0" dirty="0">
                <a:solidFill>
                  <a:srgbClr val="098658"/>
                </a:solidFill>
                <a:effectLst/>
                <a:latin typeface="Consolas" panose="020B0609020204030204" pitchFamily="49" charset="0"/>
                <a:ea typeface="微软雅黑" panose="020B0503020204020204" pitchFamily="34" charset="-122"/>
              </a:rPr>
              <a:t>0</a:t>
            </a:r>
            <a:r>
              <a:rPr lang="en-US" altLang="zh-CN" sz="1600" b="0" dirty="0">
                <a:solidFill>
                  <a:srgbClr val="3B3B3B"/>
                </a:solidFill>
                <a:effectLst/>
                <a:latin typeface="Consolas" panose="020B0609020204030204" pitchFamily="49" charset="0"/>
                <a:ea typeface="微软雅黑" panose="020B0503020204020204" pitchFamily="34" charset="-122"/>
              </a:rPr>
              <a:t>;</a:t>
            </a:r>
          </a:p>
          <a:p>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a:t>
            </a:r>
          </a:p>
          <a:p>
            <a:br>
              <a:rPr lang="en-US" altLang="zh-CN" sz="1600" b="0" dirty="0">
                <a:solidFill>
                  <a:srgbClr val="3B3B3B"/>
                </a:solidFill>
                <a:effectLst/>
                <a:latin typeface="Consolas" panose="020B0609020204030204" pitchFamily="49" charset="0"/>
                <a:ea typeface="微软雅黑" panose="020B0503020204020204" pitchFamily="34" charset="-122"/>
              </a:rPr>
            </a:br>
            <a:r>
              <a:rPr lang="en-US" altLang="zh-CN" sz="1600" b="0" dirty="0">
                <a:solidFill>
                  <a:srgbClr val="000000"/>
                </a:solidFill>
                <a:effectLst/>
                <a:latin typeface="Consolas" panose="020B0609020204030204" pitchFamily="49" charset="0"/>
                <a:ea typeface="微软雅黑" panose="020B0503020204020204" pitchFamily="34" charset="-122"/>
              </a:rPr>
              <a:t>%%</a:t>
            </a:r>
            <a:endParaRPr lang="en-US" altLang="zh-CN" sz="1600" b="0" dirty="0">
              <a:solidFill>
                <a:srgbClr val="3B3B3B"/>
              </a:solidFill>
              <a:effectLst/>
              <a:latin typeface="Consolas" panose="020B0609020204030204" pitchFamily="49" charset="0"/>
              <a:ea typeface="微软雅黑" panose="020B0503020204020204" pitchFamily="34" charset="-122"/>
            </a:endParaRPr>
          </a:p>
          <a:p>
            <a:r>
              <a:rPr lang="en-US" altLang="zh-CN" sz="1600" b="0" dirty="0">
                <a:solidFill>
                  <a:srgbClr val="3B3B3B"/>
                </a:solidFill>
                <a:effectLst/>
                <a:latin typeface="Consolas" panose="020B0609020204030204" pitchFamily="49" charset="0"/>
                <a:ea typeface="微软雅黑" panose="020B0503020204020204" pitchFamily="34" charset="-122"/>
              </a:rPr>
              <a:t>[a</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err="1">
                <a:solidFill>
                  <a:srgbClr val="3B3B3B"/>
                </a:solidFill>
                <a:effectLst/>
                <a:latin typeface="Consolas" panose="020B0609020204030204" pitchFamily="49" charset="0"/>
                <a:ea typeface="微软雅黑" panose="020B0503020204020204" pitchFamily="34" charset="-122"/>
              </a:rPr>
              <a:t>zA</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Z]</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  { chars </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 </a:t>
            </a:r>
            <a:r>
              <a:rPr lang="en-US" altLang="zh-CN" sz="1600" b="0" dirty="0" err="1">
                <a:solidFill>
                  <a:srgbClr val="795E26"/>
                </a:solidFill>
                <a:effectLst/>
                <a:latin typeface="Consolas" panose="020B0609020204030204" pitchFamily="49" charset="0"/>
                <a:ea typeface="微软雅黑" panose="020B0503020204020204" pitchFamily="34" charset="-122"/>
              </a:rPr>
              <a:t>strlen</a:t>
            </a:r>
            <a:r>
              <a:rPr lang="en-US" altLang="zh-CN" sz="1600" b="0" dirty="0">
                <a:solidFill>
                  <a:srgbClr val="3B3B3B"/>
                </a:solidFill>
                <a:effectLst/>
                <a:latin typeface="Consolas" panose="020B0609020204030204" pitchFamily="49" charset="0"/>
                <a:ea typeface="微软雅黑" panose="020B0503020204020204" pitchFamily="34" charset="-122"/>
              </a:rPr>
              <a:t>(</a:t>
            </a:r>
            <a:r>
              <a:rPr lang="en-US" altLang="zh-CN" sz="1600" b="0" dirty="0" err="1">
                <a:solidFill>
                  <a:srgbClr val="3B3B3B"/>
                </a:solidFill>
                <a:effectLst/>
                <a:latin typeface="Consolas" panose="020B0609020204030204" pitchFamily="49" charset="0"/>
                <a:ea typeface="微软雅黑" panose="020B0503020204020204" pitchFamily="34" charset="-122"/>
              </a:rPr>
              <a:t>yytext</a:t>
            </a:r>
            <a:r>
              <a:rPr lang="en-US" altLang="zh-CN" sz="1600" b="0" dirty="0">
                <a:solidFill>
                  <a:srgbClr val="3B3B3B"/>
                </a:solidFill>
                <a:effectLst/>
                <a:latin typeface="Consolas" panose="020B0609020204030204" pitchFamily="49" charset="0"/>
                <a:ea typeface="微软雅黑" panose="020B0503020204020204" pitchFamily="34" charset="-122"/>
              </a:rPr>
              <a:t>); words</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 }</a:t>
            </a:r>
          </a:p>
          <a:p>
            <a:r>
              <a:rPr lang="en-US" altLang="zh-CN" sz="1600" b="0" dirty="0">
                <a:solidFill>
                  <a:srgbClr val="3B3B3B"/>
                </a:solidFill>
                <a:effectLst/>
                <a:latin typeface="Consolas" panose="020B0609020204030204" pitchFamily="49" charset="0"/>
                <a:ea typeface="微软雅黑" panose="020B0503020204020204" pitchFamily="34" charset="-122"/>
              </a:rPr>
              <a:t>.          {}</a:t>
            </a:r>
          </a:p>
          <a:p>
            <a:r>
              <a:rPr lang="en-US" altLang="zh-CN" sz="1600" b="0" dirty="0">
                <a:solidFill>
                  <a:srgbClr val="000000"/>
                </a:solidFill>
                <a:effectLst/>
                <a:latin typeface="Consolas" panose="020B0609020204030204" pitchFamily="49" charset="0"/>
                <a:ea typeface="微软雅黑" panose="020B0503020204020204" pitchFamily="34" charset="-122"/>
              </a:rPr>
              <a:t>%%</a:t>
            </a:r>
            <a:endParaRPr lang="en-US" altLang="zh-CN" sz="1600" b="0" dirty="0">
              <a:solidFill>
                <a:srgbClr val="3B3B3B"/>
              </a:solidFill>
              <a:effectLst/>
              <a:latin typeface="Consolas" panose="020B0609020204030204" pitchFamily="49" charset="0"/>
              <a:ea typeface="微软雅黑" panose="020B0503020204020204" pitchFamily="34" charset="-122"/>
            </a:endParaRPr>
          </a:p>
          <a:p>
            <a:br>
              <a:rPr lang="en-US" altLang="zh-CN" sz="1600" b="0" dirty="0">
                <a:solidFill>
                  <a:srgbClr val="3B3B3B"/>
                </a:solidFill>
                <a:effectLst/>
                <a:latin typeface="Consolas" panose="020B0609020204030204" pitchFamily="49" charset="0"/>
                <a:ea typeface="微软雅黑" panose="020B0503020204020204" pitchFamily="34" charset="-122"/>
              </a:rPr>
            </a:br>
            <a:r>
              <a:rPr lang="en-US" altLang="zh-CN" sz="1600" b="0" dirty="0">
                <a:solidFill>
                  <a:srgbClr val="0000FF"/>
                </a:solidFill>
                <a:effectLst/>
                <a:latin typeface="Consolas" panose="020B0609020204030204" pitchFamily="49" charset="0"/>
                <a:ea typeface="微软雅黑" panose="020B0503020204020204" pitchFamily="34" charset="-122"/>
              </a:rPr>
              <a:t>int</a:t>
            </a:r>
            <a:r>
              <a:rPr lang="en-US" altLang="zh-CN" sz="1600" b="0" dirty="0">
                <a:solidFill>
                  <a:srgbClr val="3B3B3B"/>
                </a:solidFill>
                <a:effectLst/>
                <a:latin typeface="Consolas" panose="020B0609020204030204" pitchFamily="49" charset="0"/>
                <a:ea typeface="微软雅黑" panose="020B0503020204020204" pitchFamily="34" charset="-122"/>
              </a:rPr>
              <a:t> </a:t>
            </a:r>
            <a:r>
              <a:rPr lang="en-US" altLang="zh-CN" sz="1600" b="0" dirty="0">
                <a:solidFill>
                  <a:srgbClr val="795E26"/>
                </a:solidFill>
                <a:effectLst/>
                <a:latin typeface="Consolas" panose="020B0609020204030204" pitchFamily="49" charset="0"/>
                <a:ea typeface="微软雅黑" panose="020B0503020204020204" pitchFamily="34" charset="-122"/>
              </a:rPr>
              <a:t>main</a:t>
            </a:r>
            <a:r>
              <a:rPr lang="en-US" altLang="zh-CN" sz="1600" b="0" dirty="0">
                <a:solidFill>
                  <a:srgbClr val="3B3B3B"/>
                </a:solidFill>
                <a:effectLst/>
                <a:latin typeface="Consolas" panose="020B0609020204030204" pitchFamily="49" charset="0"/>
                <a:ea typeface="微软雅黑" panose="020B0503020204020204" pitchFamily="34" charset="-122"/>
              </a:rPr>
              <a:t>()</a:t>
            </a:r>
          </a:p>
          <a:p>
            <a:r>
              <a:rPr lang="en-US" altLang="zh-CN" sz="1600" b="0" dirty="0">
                <a:solidFill>
                  <a:srgbClr val="3B3B3B"/>
                </a:solidFill>
                <a:effectLst/>
                <a:latin typeface="Consolas" panose="020B0609020204030204" pitchFamily="49" charset="0"/>
                <a:ea typeface="微软雅黑" panose="020B0503020204020204" pitchFamily="34" charset="-122"/>
              </a:rPr>
              <a:t>{</a:t>
            </a:r>
          </a:p>
          <a:p>
            <a:r>
              <a:rPr lang="en-US" altLang="zh-CN" sz="1600" b="0" dirty="0">
                <a:solidFill>
                  <a:srgbClr val="3B3B3B"/>
                </a:solidFill>
                <a:effectLst/>
                <a:latin typeface="Consolas" panose="020B0609020204030204" pitchFamily="49" charset="0"/>
                <a:ea typeface="微软雅黑" panose="020B0503020204020204" pitchFamily="34" charset="-122"/>
              </a:rPr>
              <a:t>    </a:t>
            </a:r>
            <a:r>
              <a:rPr lang="en-US" altLang="zh-CN" sz="1600" b="0" dirty="0">
                <a:solidFill>
                  <a:srgbClr val="795E26"/>
                </a:solidFill>
                <a:effectLst/>
                <a:latin typeface="Consolas" panose="020B0609020204030204" pitchFamily="49" charset="0"/>
                <a:ea typeface="微软雅黑" panose="020B0503020204020204" pitchFamily="34" charset="-122"/>
              </a:rPr>
              <a:t>yylex</a:t>
            </a:r>
            <a:r>
              <a:rPr lang="en-US" altLang="zh-CN" sz="1600" b="0" dirty="0">
                <a:solidFill>
                  <a:srgbClr val="3B3B3B"/>
                </a:solidFill>
                <a:effectLst/>
                <a:latin typeface="Consolas" panose="020B0609020204030204" pitchFamily="49" charset="0"/>
                <a:ea typeface="微软雅黑" panose="020B0503020204020204" pitchFamily="34" charset="-122"/>
              </a:rPr>
              <a:t>();</a:t>
            </a:r>
          </a:p>
          <a:p>
            <a:r>
              <a:rPr lang="en-US" altLang="zh-CN" sz="1600" b="0" dirty="0">
                <a:solidFill>
                  <a:srgbClr val="3B3B3B"/>
                </a:solidFill>
                <a:effectLst/>
                <a:latin typeface="Consolas" panose="020B0609020204030204" pitchFamily="49" charset="0"/>
                <a:ea typeface="微软雅黑" panose="020B0503020204020204" pitchFamily="34" charset="-122"/>
              </a:rPr>
              <a:t>    </a:t>
            </a:r>
            <a:r>
              <a:rPr lang="en-US" altLang="zh-CN" sz="1600" b="0" dirty="0" err="1">
                <a:solidFill>
                  <a:srgbClr val="795E26"/>
                </a:solidFill>
                <a:effectLst/>
                <a:latin typeface="Consolas" panose="020B0609020204030204" pitchFamily="49" charset="0"/>
                <a:ea typeface="微软雅黑" panose="020B0503020204020204" pitchFamily="34" charset="-122"/>
              </a:rPr>
              <a:t>printf</a:t>
            </a:r>
            <a:r>
              <a:rPr lang="en-US" altLang="zh-CN" sz="1600" b="0" dirty="0">
                <a:solidFill>
                  <a:srgbClr val="3B3B3B"/>
                </a:solidFill>
                <a:effectLst/>
                <a:latin typeface="Consolas" panose="020B0609020204030204" pitchFamily="49" charset="0"/>
                <a:ea typeface="微软雅黑" panose="020B0503020204020204" pitchFamily="34" charset="-122"/>
              </a:rPr>
              <a:t>(</a:t>
            </a:r>
            <a:r>
              <a:rPr lang="en-US" altLang="zh-CN" sz="1600" b="0" dirty="0">
                <a:solidFill>
                  <a:srgbClr val="A31515"/>
                </a:solidFill>
                <a:effectLst/>
                <a:latin typeface="Consolas" panose="020B0609020204030204" pitchFamily="49" charset="0"/>
                <a:ea typeface="微软雅黑" panose="020B0503020204020204" pitchFamily="34" charset="-122"/>
              </a:rPr>
              <a:t>"look, I find </a:t>
            </a:r>
            <a:r>
              <a:rPr lang="en-US" altLang="zh-CN" sz="1600" b="0" dirty="0">
                <a:solidFill>
                  <a:srgbClr val="001080"/>
                </a:solidFill>
                <a:effectLst/>
                <a:latin typeface="Consolas" panose="020B0609020204030204" pitchFamily="49" charset="0"/>
                <a:ea typeface="微软雅黑" panose="020B0503020204020204" pitchFamily="34" charset="-122"/>
              </a:rPr>
              <a:t>%d</a:t>
            </a:r>
            <a:r>
              <a:rPr lang="en-US" altLang="zh-CN" sz="1600" b="0" dirty="0">
                <a:solidFill>
                  <a:srgbClr val="A31515"/>
                </a:solidFill>
                <a:effectLst/>
                <a:latin typeface="Consolas" panose="020B0609020204030204" pitchFamily="49" charset="0"/>
                <a:ea typeface="微软雅黑" panose="020B0503020204020204" pitchFamily="34" charset="-122"/>
              </a:rPr>
              <a:t> words of </a:t>
            </a:r>
            <a:r>
              <a:rPr lang="en-US" altLang="zh-CN" sz="1600" b="0" dirty="0">
                <a:solidFill>
                  <a:srgbClr val="001080"/>
                </a:solidFill>
                <a:effectLst/>
                <a:latin typeface="Consolas" panose="020B0609020204030204" pitchFamily="49" charset="0"/>
                <a:ea typeface="微软雅黑" panose="020B0503020204020204" pitchFamily="34" charset="-122"/>
              </a:rPr>
              <a:t>%d</a:t>
            </a:r>
            <a:r>
              <a:rPr lang="en-US" altLang="zh-CN" sz="1600" b="0" dirty="0">
                <a:solidFill>
                  <a:srgbClr val="A31515"/>
                </a:solidFill>
                <a:effectLst/>
                <a:latin typeface="Consolas" panose="020B0609020204030204" pitchFamily="49" charset="0"/>
                <a:ea typeface="微软雅黑" panose="020B0503020204020204" pitchFamily="34" charset="-122"/>
              </a:rPr>
              <a:t> chars</a:t>
            </a:r>
            <a:r>
              <a:rPr lang="en-US" altLang="zh-CN" sz="1600" b="0" dirty="0">
                <a:solidFill>
                  <a:srgbClr val="EE0000"/>
                </a:solidFill>
                <a:effectLst/>
                <a:latin typeface="Consolas" panose="020B0609020204030204" pitchFamily="49" charset="0"/>
                <a:ea typeface="微软雅黑" panose="020B0503020204020204" pitchFamily="34" charset="-122"/>
              </a:rPr>
              <a:t>\n</a:t>
            </a:r>
            <a:r>
              <a:rPr lang="en-US" altLang="zh-CN" sz="1600" b="0" dirty="0">
                <a:solidFill>
                  <a:srgbClr val="A31515"/>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 </a:t>
            </a:r>
          </a:p>
          <a:p>
            <a:r>
              <a:rPr lang="en-US" altLang="zh-CN" sz="1600" b="0" dirty="0">
                <a:solidFill>
                  <a:srgbClr val="3B3B3B"/>
                </a:solidFill>
                <a:effectLst/>
                <a:latin typeface="Consolas" panose="020B0609020204030204" pitchFamily="49" charset="0"/>
                <a:ea typeface="微软雅黑" panose="020B0503020204020204" pitchFamily="34" charset="-122"/>
              </a:rPr>
              <a:t>            words, chars);</a:t>
            </a:r>
          </a:p>
          <a:p>
            <a:r>
              <a:rPr lang="en-US" altLang="zh-CN" sz="1600" b="0" dirty="0">
                <a:solidFill>
                  <a:srgbClr val="3B3B3B"/>
                </a:solidFill>
                <a:effectLst/>
                <a:latin typeface="Consolas" panose="020B0609020204030204" pitchFamily="49" charset="0"/>
                <a:ea typeface="微软雅黑" panose="020B0503020204020204" pitchFamily="34" charset="-122"/>
              </a:rPr>
              <a:t>    </a:t>
            </a:r>
            <a:r>
              <a:rPr lang="en-US" altLang="zh-CN" sz="1600" b="0" dirty="0">
                <a:solidFill>
                  <a:srgbClr val="AF00DB"/>
                </a:solidFill>
                <a:effectLst/>
                <a:latin typeface="Consolas" panose="020B0609020204030204" pitchFamily="49" charset="0"/>
                <a:ea typeface="微软雅黑" panose="020B0503020204020204" pitchFamily="34" charset="-122"/>
              </a:rPr>
              <a:t>return</a:t>
            </a:r>
            <a:r>
              <a:rPr lang="en-US" altLang="zh-CN" sz="1600" b="0" dirty="0">
                <a:solidFill>
                  <a:srgbClr val="3B3B3B"/>
                </a:solidFill>
                <a:effectLst/>
                <a:latin typeface="Consolas" panose="020B0609020204030204" pitchFamily="49" charset="0"/>
                <a:ea typeface="微软雅黑" panose="020B0503020204020204" pitchFamily="34" charset="-122"/>
              </a:rPr>
              <a:t> </a:t>
            </a:r>
            <a:r>
              <a:rPr lang="en-US" altLang="zh-CN" sz="1600" b="0" dirty="0">
                <a:solidFill>
                  <a:srgbClr val="098658"/>
                </a:solidFill>
                <a:effectLst/>
                <a:latin typeface="Consolas" panose="020B0609020204030204" pitchFamily="49" charset="0"/>
                <a:ea typeface="微软雅黑" panose="020B0503020204020204" pitchFamily="34" charset="-122"/>
              </a:rPr>
              <a:t>0</a:t>
            </a:r>
            <a:r>
              <a:rPr lang="en-US" altLang="zh-CN" sz="1600" b="0" dirty="0">
                <a:solidFill>
                  <a:srgbClr val="3B3B3B"/>
                </a:solidFill>
                <a:effectLst/>
                <a:latin typeface="Consolas" panose="020B0609020204030204" pitchFamily="49" charset="0"/>
                <a:ea typeface="微软雅黑" panose="020B0503020204020204" pitchFamily="34" charset="-122"/>
              </a:rPr>
              <a:t>;</a:t>
            </a:r>
          </a:p>
          <a:p>
            <a:r>
              <a:rPr lang="en-US" altLang="zh-CN" sz="1600" b="0" dirty="0">
                <a:solidFill>
                  <a:srgbClr val="3B3B3B"/>
                </a:solidFill>
                <a:effectLst/>
                <a:latin typeface="Consolas" panose="020B0609020204030204" pitchFamily="49" charset="0"/>
                <a:ea typeface="微软雅黑" panose="020B0503020204020204" pitchFamily="34" charset="-122"/>
              </a:rPr>
              <a:t>}</a:t>
            </a:r>
          </a:p>
          <a:p>
            <a:br>
              <a:rPr lang="en-US" altLang="zh-CN" sz="1600" b="0" dirty="0">
                <a:solidFill>
                  <a:srgbClr val="3B3B3B"/>
                </a:solidFill>
                <a:effectLst/>
                <a:latin typeface="Consolas" panose="020B0609020204030204" pitchFamily="49" charset="0"/>
                <a:ea typeface="微软雅黑" panose="020B0503020204020204" pitchFamily="34" charset="-122"/>
              </a:rPr>
            </a:br>
            <a:endParaRPr lang="en-US" altLang="zh-CN" sz="1600" b="0" dirty="0">
              <a:solidFill>
                <a:srgbClr val="3B3B3B"/>
              </a:solidFill>
              <a:effectLst/>
              <a:latin typeface="Consolas" panose="020B0609020204030204" pitchFamily="49" charset="0"/>
              <a:ea typeface="微软雅黑" panose="020B0503020204020204" pitchFamily="34" charset="-122"/>
            </a:endParaRPr>
          </a:p>
        </p:txBody>
      </p:sp>
      <p:sp>
        <p:nvSpPr>
          <p:cNvPr id="7" name="矩形 6">
            <a:extLst>
              <a:ext uri="{FF2B5EF4-FFF2-40B4-BE49-F238E27FC236}">
                <a16:creationId xmlns:a16="http://schemas.microsoft.com/office/drawing/2014/main" id="{47711E59-6B27-4D00-959F-E537D293A346}"/>
              </a:ext>
            </a:extLst>
          </p:cNvPr>
          <p:cNvSpPr/>
          <p:nvPr/>
        </p:nvSpPr>
        <p:spPr>
          <a:xfrm>
            <a:off x="560615" y="1085620"/>
            <a:ext cx="2783476" cy="1779500"/>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A59AD78B-9EE3-4478-8EFD-02341372386E}"/>
              </a:ext>
            </a:extLst>
          </p:cNvPr>
          <p:cNvSpPr/>
          <p:nvPr/>
        </p:nvSpPr>
        <p:spPr>
          <a:xfrm>
            <a:off x="560614" y="3062466"/>
            <a:ext cx="5535385" cy="1056688"/>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42B24E9-7EFA-449E-AF54-BC782F050831}"/>
              </a:ext>
            </a:extLst>
          </p:cNvPr>
          <p:cNvSpPr/>
          <p:nvPr/>
        </p:nvSpPr>
        <p:spPr>
          <a:xfrm>
            <a:off x="576398" y="4316500"/>
            <a:ext cx="5535385" cy="1779500"/>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11FF241C-280E-49F8-B095-F3DB18F5BB1F}"/>
              </a:ext>
            </a:extLst>
          </p:cNvPr>
          <p:cNvSpPr txBox="1"/>
          <p:nvPr/>
        </p:nvSpPr>
        <p:spPr>
          <a:xfrm>
            <a:off x="3535680" y="1790704"/>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声明部分</a:t>
            </a:r>
          </a:p>
        </p:txBody>
      </p:sp>
      <p:sp>
        <p:nvSpPr>
          <p:cNvPr id="11" name="文本框 10">
            <a:extLst>
              <a:ext uri="{FF2B5EF4-FFF2-40B4-BE49-F238E27FC236}">
                <a16:creationId xmlns:a16="http://schemas.microsoft.com/office/drawing/2014/main" id="{4BD1D20D-4D22-4C72-95A1-0885C6A1EFE6}"/>
              </a:ext>
            </a:extLst>
          </p:cNvPr>
          <p:cNvSpPr txBox="1"/>
          <p:nvPr/>
        </p:nvSpPr>
        <p:spPr>
          <a:xfrm>
            <a:off x="6276871" y="3406144"/>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规则部分</a:t>
            </a:r>
          </a:p>
        </p:txBody>
      </p:sp>
      <p:sp>
        <p:nvSpPr>
          <p:cNvPr id="12" name="文本框 11">
            <a:extLst>
              <a:ext uri="{FF2B5EF4-FFF2-40B4-BE49-F238E27FC236}">
                <a16:creationId xmlns:a16="http://schemas.microsoft.com/office/drawing/2014/main" id="{9D7BAB47-F0AE-44E0-8A0F-F12E0A05C440}"/>
              </a:ext>
            </a:extLst>
          </p:cNvPr>
          <p:cNvSpPr txBox="1"/>
          <p:nvPr/>
        </p:nvSpPr>
        <p:spPr>
          <a:xfrm>
            <a:off x="6276871" y="4960624"/>
            <a:ext cx="1263487"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C</a:t>
            </a:r>
            <a:r>
              <a:rPr lang="zh-CN" altLang="en-US" b="1" dirty="0">
                <a:solidFill>
                  <a:srgbClr val="FF0000"/>
                </a:solidFill>
                <a:latin typeface="微软雅黑" panose="020B0503020204020204" pitchFamily="34" charset="-122"/>
                <a:ea typeface="微软雅黑" panose="020B0503020204020204" pitchFamily="34" charset="-122"/>
              </a:rPr>
              <a:t>代码部分</a:t>
            </a:r>
          </a:p>
        </p:txBody>
      </p:sp>
    </p:spTree>
    <p:extLst>
      <p:ext uri="{BB962C8B-B14F-4D97-AF65-F5344CB8AC3E}">
        <p14:creationId xmlns:p14="http://schemas.microsoft.com/office/powerpoint/2010/main" val="2336543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声明部分</a:t>
            </a:r>
            <a:endParaRPr lang="en-US" dirty="0">
              <a:latin typeface="微软雅黑" panose="020B0503020204020204" pitchFamily="34" charset="-122"/>
            </a:endParaRPr>
          </a:p>
        </p:txBody>
      </p:sp>
      <p:sp>
        <p:nvSpPr>
          <p:cNvPr id="13" name="内容占位符 2">
            <a:extLst>
              <a:ext uri="{FF2B5EF4-FFF2-40B4-BE49-F238E27FC236}">
                <a16:creationId xmlns:a16="http://schemas.microsoft.com/office/drawing/2014/main" id="{BEC65213-EC41-4DA7-9129-1762A120F976}"/>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a:t>声明部分包含名称声明和选项设置</a:t>
            </a:r>
            <a:endParaRPr lang="en-US" altLang="zh-CN"/>
          </a:p>
          <a:p>
            <a:pPr marL="0" indent="0">
              <a:buFont typeface="Arial" panose="020B0604020202020204" pitchFamily="34" charset="0"/>
              <a:buNone/>
            </a:pPr>
            <a:r>
              <a:rPr lang="en-US" altLang="zh-CN"/>
              <a:t>%{ </a:t>
            </a:r>
            <a:r>
              <a:rPr lang="zh-CN" altLang="en-US"/>
              <a:t>和 </a:t>
            </a:r>
            <a:r>
              <a:rPr lang="en-US" altLang="zh-CN"/>
              <a:t>%} </a:t>
            </a:r>
            <a:r>
              <a:rPr lang="zh-CN" altLang="en-US"/>
              <a:t>之间的内容会被原样复制到生成的 </a:t>
            </a:r>
            <a:r>
              <a:rPr lang="en-US" altLang="zh-CN"/>
              <a:t>C </a:t>
            </a:r>
            <a:r>
              <a:rPr lang="zh-CN" altLang="en-US"/>
              <a:t>文件头部，可用于编写 </a:t>
            </a:r>
            <a:r>
              <a:rPr lang="en-US" altLang="zh-CN"/>
              <a:t>C </a:t>
            </a:r>
            <a:r>
              <a:rPr lang="zh-CN" altLang="en-US"/>
              <a:t>代码，如头文件声明和变量定义等。</a:t>
            </a:r>
          </a:p>
          <a:p>
            <a:endParaRPr lang="zh-CN" altLang="en-US" dirty="0"/>
          </a:p>
        </p:txBody>
      </p:sp>
      <p:grpSp>
        <p:nvGrpSpPr>
          <p:cNvPr id="14" name="组合 13">
            <a:extLst>
              <a:ext uri="{FF2B5EF4-FFF2-40B4-BE49-F238E27FC236}">
                <a16:creationId xmlns:a16="http://schemas.microsoft.com/office/drawing/2014/main" id="{CE7ACC74-9FC9-4566-BAAD-CEDECFC18076}"/>
              </a:ext>
            </a:extLst>
          </p:cNvPr>
          <p:cNvGrpSpPr/>
          <p:nvPr/>
        </p:nvGrpSpPr>
        <p:grpSpPr>
          <a:xfrm>
            <a:off x="1901737" y="2856412"/>
            <a:ext cx="2809601" cy="2284273"/>
            <a:chOff x="560615" y="1085620"/>
            <a:chExt cx="5657305" cy="2284273"/>
          </a:xfrm>
        </p:grpSpPr>
        <p:sp>
          <p:nvSpPr>
            <p:cNvPr id="15" name="文本框 14">
              <a:extLst>
                <a:ext uri="{FF2B5EF4-FFF2-40B4-BE49-F238E27FC236}">
                  <a16:creationId xmlns:a16="http://schemas.microsoft.com/office/drawing/2014/main" id="{0B7177BE-EC65-442D-985E-667FFCB9738F}"/>
                </a:ext>
              </a:extLst>
            </p:cNvPr>
            <p:cNvSpPr txBox="1"/>
            <p:nvPr/>
          </p:nvSpPr>
          <p:spPr>
            <a:xfrm>
              <a:off x="560615" y="1085620"/>
              <a:ext cx="5657305" cy="1815882"/>
            </a:xfrm>
            <a:prstGeom prst="rect">
              <a:avLst/>
            </a:prstGeom>
            <a:noFill/>
          </p:spPr>
          <p:txBody>
            <a:bodyPr wrap="square">
              <a:spAutoFit/>
            </a:bodyPr>
            <a:lstStyle/>
            <a:p>
              <a:r>
                <a:rPr lang="en-US" altLang="zh-CN" sz="1600" b="0" dirty="0">
                  <a:solidFill>
                    <a:srgbClr val="008000"/>
                  </a:solidFill>
                  <a:effectLst/>
                  <a:latin typeface="Consolas" panose="020B0609020204030204" pitchFamily="49" charset="0"/>
                  <a:ea typeface="微软雅黑" panose="020B0503020204020204" pitchFamily="34" charset="-122"/>
                </a:rPr>
                <a:t>/* file name </a:t>
              </a:r>
              <a:r>
                <a:rPr lang="en-US" altLang="zh-CN" sz="1600" b="0" dirty="0" err="1">
                  <a:solidFill>
                    <a:srgbClr val="008000"/>
                  </a:solidFill>
                  <a:effectLst/>
                  <a:latin typeface="Consolas" panose="020B0609020204030204" pitchFamily="49" charset="0"/>
                  <a:ea typeface="微软雅黑" panose="020B0503020204020204" pitchFamily="34" charset="-122"/>
                </a:rPr>
                <a:t>demo.l</a:t>
              </a:r>
              <a:r>
                <a:rPr lang="en-US" altLang="zh-CN" sz="1600" b="0" dirty="0">
                  <a:solidFill>
                    <a:srgbClr val="008000"/>
                  </a:solidFill>
                  <a:effectLst/>
                  <a:latin typeface="Consolas" panose="020B0609020204030204" pitchFamily="49" charset="0"/>
                  <a:ea typeface="微软雅黑" panose="020B0503020204020204" pitchFamily="34" charset="-122"/>
                </a:rPr>
                <a:t> */</a:t>
              </a:r>
              <a:endParaRPr lang="en-US" altLang="zh-CN" sz="1600" b="0" dirty="0">
                <a:solidFill>
                  <a:srgbClr val="3B3B3B"/>
                </a:solidFill>
                <a:effectLst/>
                <a:latin typeface="Consolas" panose="020B0609020204030204" pitchFamily="49" charset="0"/>
                <a:ea typeface="微软雅黑" panose="020B0503020204020204" pitchFamily="34" charset="-122"/>
              </a:endParaRPr>
            </a:p>
            <a:p>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option </a:t>
              </a:r>
              <a:r>
                <a:rPr lang="en-US" altLang="zh-CN" sz="1600" b="0" dirty="0" err="1">
                  <a:solidFill>
                    <a:srgbClr val="3B3B3B"/>
                  </a:solidFill>
                  <a:effectLst/>
                  <a:latin typeface="Consolas" panose="020B0609020204030204" pitchFamily="49" charset="0"/>
                  <a:ea typeface="微软雅黑" panose="020B0503020204020204" pitchFamily="34" charset="-122"/>
                </a:rPr>
                <a:t>noyywrap</a:t>
              </a:r>
              <a:endParaRPr lang="en-US" altLang="zh-CN" sz="1600" b="0" dirty="0">
                <a:solidFill>
                  <a:srgbClr val="3B3B3B"/>
                </a:solidFill>
                <a:effectLst/>
                <a:latin typeface="Consolas" panose="020B0609020204030204" pitchFamily="49" charset="0"/>
                <a:ea typeface="微软雅黑" panose="020B0503020204020204" pitchFamily="34" charset="-122"/>
              </a:endParaRPr>
            </a:p>
            <a:p>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a:t>
              </a:r>
            </a:p>
            <a:p>
              <a:r>
                <a:rPr lang="en-US" altLang="zh-CN" sz="1600" b="0" dirty="0">
                  <a:solidFill>
                    <a:srgbClr val="AF00DB"/>
                  </a:solidFill>
                  <a:effectLst/>
                  <a:latin typeface="Consolas" panose="020B0609020204030204" pitchFamily="49" charset="0"/>
                  <a:ea typeface="微软雅黑" panose="020B0503020204020204" pitchFamily="34" charset="-122"/>
                </a:rPr>
                <a:t>#include</a:t>
              </a:r>
              <a:r>
                <a:rPr lang="en-US" altLang="zh-CN" sz="1600" b="0" dirty="0">
                  <a:solidFill>
                    <a:srgbClr val="0000FF"/>
                  </a:solidFill>
                  <a:effectLst/>
                  <a:latin typeface="Consolas" panose="020B0609020204030204" pitchFamily="49" charset="0"/>
                  <a:ea typeface="微软雅黑" panose="020B0503020204020204" pitchFamily="34" charset="-122"/>
                </a:rPr>
                <a:t> </a:t>
              </a:r>
              <a:r>
                <a:rPr lang="en-US" altLang="zh-CN" sz="1600" b="0" dirty="0">
                  <a:solidFill>
                    <a:srgbClr val="A31515"/>
                  </a:solidFill>
                  <a:effectLst/>
                  <a:latin typeface="Consolas" panose="020B0609020204030204" pitchFamily="49" charset="0"/>
                  <a:ea typeface="微软雅黑" panose="020B0503020204020204" pitchFamily="34" charset="-122"/>
                </a:rPr>
                <a:t>&lt;</a:t>
              </a:r>
              <a:r>
                <a:rPr lang="en-US" altLang="zh-CN" sz="1600" b="0" dirty="0" err="1">
                  <a:solidFill>
                    <a:srgbClr val="A31515"/>
                  </a:solidFill>
                  <a:effectLst/>
                  <a:latin typeface="Consolas" panose="020B0609020204030204" pitchFamily="49" charset="0"/>
                  <a:ea typeface="微软雅黑" panose="020B0503020204020204" pitchFamily="34" charset="-122"/>
                </a:rPr>
                <a:t>string.h</a:t>
              </a:r>
              <a:r>
                <a:rPr lang="en-US" altLang="zh-CN" sz="1600" b="0" dirty="0">
                  <a:solidFill>
                    <a:srgbClr val="A31515"/>
                  </a:solidFill>
                  <a:effectLst/>
                  <a:latin typeface="Consolas" panose="020B0609020204030204" pitchFamily="49" charset="0"/>
                  <a:ea typeface="微软雅黑" panose="020B0503020204020204" pitchFamily="34" charset="-122"/>
                </a:rPr>
                <a:t>&gt;</a:t>
              </a:r>
              <a:endParaRPr lang="en-US" altLang="zh-CN" sz="1600" b="0" dirty="0">
                <a:solidFill>
                  <a:srgbClr val="3B3B3B"/>
                </a:solidFill>
                <a:effectLst/>
                <a:latin typeface="Consolas" panose="020B0609020204030204" pitchFamily="49" charset="0"/>
                <a:ea typeface="微软雅黑" panose="020B0503020204020204" pitchFamily="34" charset="-122"/>
              </a:endParaRPr>
            </a:p>
            <a:p>
              <a:r>
                <a:rPr lang="en-US" altLang="zh-CN" sz="1600" b="0" dirty="0">
                  <a:solidFill>
                    <a:srgbClr val="0000FF"/>
                  </a:solidFill>
                  <a:effectLst/>
                  <a:latin typeface="Consolas" panose="020B0609020204030204" pitchFamily="49" charset="0"/>
                  <a:ea typeface="微软雅黑" panose="020B0503020204020204" pitchFamily="34" charset="-122"/>
                </a:rPr>
                <a:t>int</a:t>
              </a:r>
              <a:r>
                <a:rPr lang="en-US" altLang="zh-CN" sz="1600" b="0" dirty="0">
                  <a:solidFill>
                    <a:srgbClr val="3B3B3B"/>
                  </a:solidFill>
                  <a:effectLst/>
                  <a:latin typeface="Consolas" panose="020B0609020204030204" pitchFamily="49" charset="0"/>
                  <a:ea typeface="微软雅黑" panose="020B0503020204020204" pitchFamily="34" charset="-122"/>
                </a:rPr>
                <a:t> chars </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 </a:t>
              </a:r>
              <a:r>
                <a:rPr lang="en-US" altLang="zh-CN" sz="1600" b="0" dirty="0">
                  <a:solidFill>
                    <a:srgbClr val="098658"/>
                  </a:solidFill>
                  <a:effectLst/>
                  <a:latin typeface="Consolas" panose="020B0609020204030204" pitchFamily="49" charset="0"/>
                  <a:ea typeface="微软雅黑" panose="020B0503020204020204" pitchFamily="34" charset="-122"/>
                </a:rPr>
                <a:t>0</a:t>
              </a:r>
              <a:r>
                <a:rPr lang="en-US" altLang="zh-CN" sz="1600" b="0" dirty="0">
                  <a:solidFill>
                    <a:srgbClr val="3B3B3B"/>
                  </a:solidFill>
                  <a:effectLst/>
                  <a:latin typeface="Consolas" panose="020B0609020204030204" pitchFamily="49" charset="0"/>
                  <a:ea typeface="微软雅黑" panose="020B0503020204020204" pitchFamily="34" charset="-122"/>
                </a:rPr>
                <a:t>;</a:t>
              </a:r>
            </a:p>
            <a:p>
              <a:r>
                <a:rPr lang="en-US" altLang="zh-CN" sz="1600" b="0" dirty="0">
                  <a:solidFill>
                    <a:srgbClr val="0000FF"/>
                  </a:solidFill>
                  <a:effectLst/>
                  <a:latin typeface="Consolas" panose="020B0609020204030204" pitchFamily="49" charset="0"/>
                  <a:ea typeface="微软雅黑" panose="020B0503020204020204" pitchFamily="34" charset="-122"/>
                </a:rPr>
                <a:t>int</a:t>
              </a:r>
              <a:r>
                <a:rPr lang="en-US" altLang="zh-CN" sz="1600" b="0" dirty="0">
                  <a:solidFill>
                    <a:srgbClr val="3B3B3B"/>
                  </a:solidFill>
                  <a:effectLst/>
                  <a:latin typeface="Consolas" panose="020B0609020204030204" pitchFamily="49" charset="0"/>
                  <a:ea typeface="微软雅黑" panose="020B0503020204020204" pitchFamily="34" charset="-122"/>
                </a:rPr>
                <a:t> words </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 </a:t>
              </a:r>
              <a:r>
                <a:rPr lang="en-US" altLang="zh-CN" sz="1600" b="0" dirty="0">
                  <a:solidFill>
                    <a:srgbClr val="098658"/>
                  </a:solidFill>
                  <a:effectLst/>
                  <a:latin typeface="Consolas" panose="020B0609020204030204" pitchFamily="49" charset="0"/>
                  <a:ea typeface="微软雅黑" panose="020B0503020204020204" pitchFamily="34" charset="-122"/>
                </a:rPr>
                <a:t>0</a:t>
              </a:r>
              <a:r>
                <a:rPr lang="en-US" altLang="zh-CN" sz="1600" b="0" dirty="0">
                  <a:solidFill>
                    <a:srgbClr val="3B3B3B"/>
                  </a:solidFill>
                  <a:effectLst/>
                  <a:latin typeface="Consolas" panose="020B0609020204030204" pitchFamily="49" charset="0"/>
                  <a:ea typeface="微软雅黑" panose="020B0503020204020204" pitchFamily="34" charset="-122"/>
                </a:rPr>
                <a:t>;</a:t>
              </a:r>
            </a:p>
            <a:p>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a:t>
              </a:r>
            </a:p>
          </p:txBody>
        </p:sp>
        <p:sp>
          <p:nvSpPr>
            <p:cNvPr id="16" name="矩形 15">
              <a:extLst>
                <a:ext uri="{FF2B5EF4-FFF2-40B4-BE49-F238E27FC236}">
                  <a16:creationId xmlns:a16="http://schemas.microsoft.com/office/drawing/2014/main" id="{DD446F75-CA76-412B-9D30-CC0AC985D41B}"/>
                </a:ext>
              </a:extLst>
            </p:cNvPr>
            <p:cNvSpPr/>
            <p:nvPr/>
          </p:nvSpPr>
          <p:spPr>
            <a:xfrm>
              <a:off x="560615" y="1640406"/>
              <a:ext cx="5587163" cy="1224714"/>
            </a:xfrm>
            <a:prstGeom prst="rect">
              <a:avLst/>
            </a:prstGeom>
            <a:noFill/>
            <a:ln w="38100">
              <a:solidFill>
                <a:srgbClr val="FF33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02DD5436-35EC-4DFF-B8D6-EE41C5D6AB06}"/>
                </a:ext>
              </a:extLst>
            </p:cNvPr>
            <p:cNvSpPr txBox="1"/>
            <p:nvPr/>
          </p:nvSpPr>
          <p:spPr>
            <a:xfrm>
              <a:off x="2214410" y="3000561"/>
              <a:ext cx="2349712" cy="369332"/>
            </a:xfrm>
            <a:prstGeom prst="rect">
              <a:avLst/>
            </a:prstGeom>
            <a:noFill/>
          </p:spPr>
          <p:txBody>
            <a:bodyPr wrap="square" rtlCol="0">
              <a:spAutoFit/>
            </a:bodyPr>
            <a:lstStyle/>
            <a:p>
              <a:r>
                <a:rPr lang="zh-CN" altLang="en-US" b="1">
                  <a:solidFill>
                    <a:srgbClr val="FF0000"/>
                  </a:solidFill>
                  <a:latin typeface="微软雅黑" panose="020B0503020204020204" pitchFamily="34" charset="-122"/>
                  <a:ea typeface="微软雅黑" panose="020B0503020204020204" pitchFamily="34" charset="-122"/>
                </a:rPr>
                <a:t>声明部分</a:t>
              </a:r>
              <a:endParaRPr lang="zh-CN" altLang="en-US" b="1" dirty="0">
                <a:solidFill>
                  <a:srgbClr val="FF0000"/>
                </a:solidFill>
                <a:latin typeface="微软雅黑" panose="020B0503020204020204" pitchFamily="34" charset="-122"/>
                <a:ea typeface="微软雅黑" panose="020B0503020204020204" pitchFamily="34" charset="-122"/>
              </a:endParaRPr>
            </a:p>
          </p:txBody>
        </p:sp>
      </p:grpSp>
      <p:sp>
        <p:nvSpPr>
          <p:cNvPr id="18" name="文本框 17">
            <a:extLst>
              <a:ext uri="{FF2B5EF4-FFF2-40B4-BE49-F238E27FC236}">
                <a16:creationId xmlns:a16="http://schemas.microsoft.com/office/drawing/2014/main" id="{0E77813F-1743-4F29-812C-2CEDA95A5CC3}"/>
              </a:ext>
            </a:extLst>
          </p:cNvPr>
          <p:cNvSpPr txBox="1"/>
          <p:nvPr/>
        </p:nvSpPr>
        <p:spPr>
          <a:xfrm>
            <a:off x="7476309" y="5471853"/>
            <a:ext cx="264078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生成的</a:t>
            </a:r>
            <a:r>
              <a:rPr lang="en-US" altLang="zh-CN" b="1" dirty="0" err="1">
                <a:latin typeface="微软雅黑" panose="020B0503020204020204" pitchFamily="34" charset="-122"/>
                <a:ea typeface="微软雅黑" panose="020B0503020204020204" pitchFamily="34" charset="-122"/>
              </a:rPr>
              <a:t>lex.yy.c</a:t>
            </a:r>
            <a:r>
              <a:rPr lang="zh-CN" altLang="en-US" b="1" dirty="0">
                <a:latin typeface="微软雅黑" panose="020B0503020204020204" pitchFamily="34" charset="-122"/>
                <a:ea typeface="微软雅黑" panose="020B0503020204020204" pitchFamily="34" charset="-122"/>
              </a:rPr>
              <a:t>中的内容</a:t>
            </a:r>
          </a:p>
        </p:txBody>
      </p:sp>
      <p:cxnSp>
        <p:nvCxnSpPr>
          <p:cNvPr id="19" name="直接箭头连接符 18">
            <a:extLst>
              <a:ext uri="{FF2B5EF4-FFF2-40B4-BE49-F238E27FC236}">
                <a16:creationId xmlns:a16="http://schemas.microsoft.com/office/drawing/2014/main" id="{43B0BB2D-1524-467E-A0E1-2C58C76949C7}"/>
              </a:ext>
            </a:extLst>
          </p:cNvPr>
          <p:cNvCxnSpPr/>
          <p:nvPr/>
        </p:nvCxnSpPr>
        <p:spPr>
          <a:xfrm>
            <a:off x="5229498" y="3844834"/>
            <a:ext cx="10319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9B3920E8-A0B8-4A01-A925-E7B1342CC4E1}"/>
              </a:ext>
            </a:extLst>
          </p:cNvPr>
          <p:cNvSpPr txBox="1"/>
          <p:nvPr/>
        </p:nvSpPr>
        <p:spPr>
          <a:xfrm>
            <a:off x="5191482" y="3411198"/>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原样复制</a:t>
            </a:r>
          </a:p>
        </p:txBody>
      </p:sp>
      <p:pic>
        <p:nvPicPr>
          <p:cNvPr id="21" name="图片 20">
            <a:extLst>
              <a:ext uri="{FF2B5EF4-FFF2-40B4-BE49-F238E27FC236}">
                <a16:creationId xmlns:a16="http://schemas.microsoft.com/office/drawing/2014/main" id="{51CD42BD-54E0-4D9B-8417-6FCB7553BD25}"/>
              </a:ext>
            </a:extLst>
          </p:cNvPr>
          <p:cNvPicPr>
            <a:picLocks noChangeAspect="1"/>
          </p:cNvPicPr>
          <p:nvPr/>
        </p:nvPicPr>
        <p:blipFill>
          <a:blip r:embed="rId3"/>
          <a:stretch>
            <a:fillRect/>
          </a:stretch>
        </p:blipFill>
        <p:spPr>
          <a:xfrm>
            <a:off x="6817638" y="2549915"/>
            <a:ext cx="3257550" cy="2428875"/>
          </a:xfrm>
          <a:prstGeom prst="rect">
            <a:avLst/>
          </a:prstGeom>
        </p:spPr>
      </p:pic>
      <p:sp>
        <p:nvSpPr>
          <p:cNvPr id="22" name="矩形 21">
            <a:extLst>
              <a:ext uri="{FF2B5EF4-FFF2-40B4-BE49-F238E27FC236}">
                <a16:creationId xmlns:a16="http://schemas.microsoft.com/office/drawing/2014/main" id="{83F3FA5F-C813-4150-81B3-BF8A482D7525}"/>
              </a:ext>
            </a:extLst>
          </p:cNvPr>
          <p:cNvSpPr/>
          <p:nvPr/>
        </p:nvSpPr>
        <p:spPr>
          <a:xfrm>
            <a:off x="7476309" y="3357154"/>
            <a:ext cx="2150930" cy="1084217"/>
          </a:xfrm>
          <a:prstGeom prst="rect">
            <a:avLst/>
          </a:prstGeom>
          <a:noFill/>
          <a:ln w="38100">
            <a:solidFill>
              <a:srgbClr val="FF33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9001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规则部分</a:t>
            </a:r>
            <a:endParaRPr lang="en-US" dirty="0">
              <a:latin typeface="微软雅黑" panose="020B0503020204020204" pitchFamily="34" charset="-122"/>
            </a:endParaRPr>
          </a:p>
        </p:txBody>
      </p:sp>
      <p:sp>
        <p:nvSpPr>
          <p:cNvPr id="23" name="内容占位符 5">
            <a:extLst>
              <a:ext uri="{FF2B5EF4-FFF2-40B4-BE49-F238E27FC236}">
                <a16:creationId xmlns:a16="http://schemas.microsoft.com/office/drawing/2014/main" id="{E51D22D1-587A-4558-B1F8-5815536A61BF}"/>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a:t>规则部分位于两个 </a:t>
            </a:r>
            <a:r>
              <a:rPr lang="en-US" altLang="zh-CN"/>
              <a:t>%% </a:t>
            </a:r>
            <a:r>
              <a:rPr lang="zh-CN" altLang="en-US"/>
              <a:t>之间</a:t>
            </a:r>
            <a:endParaRPr lang="en-US" altLang="zh-CN"/>
          </a:p>
          <a:p>
            <a:pPr marL="0" indent="0">
              <a:buFont typeface="Arial" panose="020B0604020202020204" pitchFamily="34" charset="0"/>
              <a:buNone/>
            </a:pPr>
            <a:r>
              <a:rPr lang="zh-CN" altLang="en-US"/>
              <a:t>每个规则由正则表达式定义的模式和与之匹配的 </a:t>
            </a:r>
            <a:r>
              <a:rPr lang="en-US" altLang="zh-CN"/>
              <a:t>C </a:t>
            </a:r>
            <a:r>
              <a:rPr lang="zh-CN" altLang="en-US"/>
              <a:t>代码动作组成</a:t>
            </a:r>
            <a:endParaRPr lang="en-US" altLang="zh-CN"/>
          </a:p>
          <a:p>
            <a:pPr marL="0" indent="0">
              <a:buFont typeface="Arial" panose="020B0604020202020204" pitchFamily="34" charset="0"/>
              <a:buNone/>
            </a:pPr>
            <a:r>
              <a:rPr lang="zh-CN" altLang="en-US"/>
              <a:t>当词法分析程序识别出某模式时，执行相应的 </a:t>
            </a:r>
            <a:r>
              <a:rPr lang="en-US" altLang="zh-CN"/>
              <a:t>C </a:t>
            </a:r>
            <a:r>
              <a:rPr lang="zh-CN" altLang="en-US"/>
              <a:t>代码。</a:t>
            </a:r>
            <a:endParaRPr lang="zh-CN" altLang="en-US" dirty="0"/>
          </a:p>
        </p:txBody>
      </p:sp>
      <p:sp>
        <p:nvSpPr>
          <p:cNvPr id="24" name="文本框 23">
            <a:extLst>
              <a:ext uri="{FF2B5EF4-FFF2-40B4-BE49-F238E27FC236}">
                <a16:creationId xmlns:a16="http://schemas.microsoft.com/office/drawing/2014/main" id="{C904F6AD-DA9F-432F-80AE-36778E88E596}"/>
              </a:ext>
            </a:extLst>
          </p:cNvPr>
          <p:cNvSpPr txBox="1"/>
          <p:nvPr/>
        </p:nvSpPr>
        <p:spPr>
          <a:xfrm>
            <a:off x="531137" y="2886891"/>
            <a:ext cx="5657305" cy="1077218"/>
          </a:xfrm>
          <a:prstGeom prst="rect">
            <a:avLst/>
          </a:prstGeom>
          <a:noFill/>
        </p:spPr>
        <p:txBody>
          <a:bodyPr wrap="square">
            <a:spAutoFit/>
          </a:bodyPr>
          <a:lstStyle/>
          <a:p>
            <a:r>
              <a:rPr lang="en-US" altLang="zh-CN" sz="1600" b="0" dirty="0">
                <a:solidFill>
                  <a:srgbClr val="000000"/>
                </a:solidFill>
                <a:effectLst/>
                <a:latin typeface="Consolas" panose="020B0609020204030204" pitchFamily="49" charset="0"/>
                <a:ea typeface="微软雅黑" panose="020B0503020204020204" pitchFamily="34" charset="-122"/>
              </a:rPr>
              <a:t>%%</a:t>
            </a:r>
            <a:endParaRPr lang="en-US" altLang="zh-CN" sz="1600" b="0" dirty="0">
              <a:solidFill>
                <a:srgbClr val="3B3B3B"/>
              </a:solidFill>
              <a:effectLst/>
              <a:latin typeface="Consolas" panose="020B0609020204030204" pitchFamily="49" charset="0"/>
              <a:ea typeface="微软雅黑" panose="020B0503020204020204" pitchFamily="34" charset="-122"/>
            </a:endParaRPr>
          </a:p>
          <a:p>
            <a:r>
              <a:rPr lang="en-US" altLang="zh-CN" sz="1600" b="0" dirty="0">
                <a:solidFill>
                  <a:srgbClr val="3B3B3B"/>
                </a:solidFill>
                <a:effectLst/>
                <a:highlight>
                  <a:srgbClr val="FFFF00"/>
                </a:highlight>
                <a:latin typeface="Consolas" panose="020B0609020204030204" pitchFamily="49" charset="0"/>
                <a:ea typeface="微软雅黑" panose="020B0503020204020204" pitchFamily="34" charset="-122"/>
              </a:rPr>
              <a:t>[a</a:t>
            </a:r>
            <a:r>
              <a:rPr lang="en-US" altLang="zh-CN" sz="1600" b="0" dirty="0">
                <a:solidFill>
                  <a:srgbClr val="000000"/>
                </a:solidFill>
                <a:effectLst/>
                <a:highlight>
                  <a:srgbClr val="FFFF00"/>
                </a:highlight>
                <a:latin typeface="Consolas" panose="020B0609020204030204" pitchFamily="49" charset="0"/>
                <a:ea typeface="微软雅黑" panose="020B0503020204020204" pitchFamily="34" charset="-122"/>
              </a:rPr>
              <a:t>-</a:t>
            </a:r>
            <a:r>
              <a:rPr lang="en-US" altLang="zh-CN" sz="1600" b="0" dirty="0" err="1">
                <a:solidFill>
                  <a:srgbClr val="3B3B3B"/>
                </a:solidFill>
                <a:effectLst/>
                <a:highlight>
                  <a:srgbClr val="FFFF00"/>
                </a:highlight>
                <a:latin typeface="Consolas" panose="020B0609020204030204" pitchFamily="49" charset="0"/>
                <a:ea typeface="微软雅黑" panose="020B0503020204020204" pitchFamily="34" charset="-122"/>
              </a:rPr>
              <a:t>zA</a:t>
            </a:r>
            <a:r>
              <a:rPr lang="en-US" altLang="zh-CN" sz="1600" b="0" dirty="0">
                <a:solidFill>
                  <a:srgbClr val="000000"/>
                </a:solidFill>
                <a:effectLst/>
                <a:highlight>
                  <a:srgbClr val="FFFF00"/>
                </a:highlight>
                <a:latin typeface="Consolas" panose="020B0609020204030204" pitchFamily="49" charset="0"/>
                <a:ea typeface="微软雅黑" panose="020B0503020204020204" pitchFamily="34" charset="-122"/>
              </a:rPr>
              <a:t>-</a:t>
            </a:r>
            <a:r>
              <a:rPr lang="en-US" altLang="zh-CN" sz="1600" b="0" dirty="0">
                <a:solidFill>
                  <a:srgbClr val="3B3B3B"/>
                </a:solidFill>
                <a:effectLst/>
                <a:highlight>
                  <a:srgbClr val="FFFF00"/>
                </a:highlight>
                <a:latin typeface="Consolas" panose="020B0609020204030204" pitchFamily="49" charset="0"/>
                <a:ea typeface="微软雅黑" panose="020B0503020204020204" pitchFamily="34" charset="-122"/>
              </a:rPr>
              <a:t>Z]</a:t>
            </a:r>
            <a:r>
              <a:rPr lang="en-US" altLang="zh-CN" sz="1600" b="0" dirty="0">
                <a:solidFill>
                  <a:srgbClr val="000000"/>
                </a:solidFill>
                <a:effectLst/>
                <a:highlight>
                  <a:srgbClr val="FFFF00"/>
                </a:highlight>
                <a:latin typeface="Consolas" panose="020B0609020204030204" pitchFamily="49" charset="0"/>
                <a:ea typeface="微软雅黑" panose="020B0503020204020204" pitchFamily="34" charset="-122"/>
              </a:rPr>
              <a:t>+</a:t>
            </a:r>
            <a:r>
              <a:rPr lang="en-US" altLang="zh-CN" sz="1600" b="0" dirty="0">
                <a:solidFill>
                  <a:srgbClr val="3B3B3B"/>
                </a:solidFill>
                <a:effectLst/>
                <a:highlight>
                  <a:srgbClr val="FFFF00"/>
                </a:highlight>
                <a:latin typeface="Consolas" panose="020B0609020204030204" pitchFamily="49" charset="0"/>
                <a:ea typeface="微软雅黑" panose="020B0503020204020204" pitchFamily="34" charset="-122"/>
              </a:rPr>
              <a:t>  { chars </a:t>
            </a:r>
            <a:r>
              <a:rPr lang="en-US" altLang="zh-CN" sz="1600" b="0" dirty="0">
                <a:solidFill>
                  <a:srgbClr val="000000"/>
                </a:solidFill>
                <a:effectLst/>
                <a:highlight>
                  <a:srgbClr val="FFFF00"/>
                </a:highlight>
                <a:latin typeface="Consolas" panose="020B0609020204030204" pitchFamily="49" charset="0"/>
                <a:ea typeface="微软雅黑" panose="020B0503020204020204" pitchFamily="34" charset="-122"/>
              </a:rPr>
              <a:t>+=</a:t>
            </a:r>
            <a:r>
              <a:rPr lang="en-US" altLang="zh-CN" sz="1600" b="0" dirty="0">
                <a:solidFill>
                  <a:srgbClr val="3B3B3B"/>
                </a:solidFill>
                <a:effectLst/>
                <a:highlight>
                  <a:srgbClr val="FFFF00"/>
                </a:highlight>
                <a:latin typeface="Consolas" panose="020B0609020204030204" pitchFamily="49" charset="0"/>
                <a:ea typeface="微软雅黑" panose="020B0503020204020204" pitchFamily="34" charset="-122"/>
              </a:rPr>
              <a:t> </a:t>
            </a:r>
            <a:r>
              <a:rPr lang="en-US" altLang="zh-CN" sz="1600" b="0" dirty="0" err="1">
                <a:solidFill>
                  <a:srgbClr val="795E26"/>
                </a:solidFill>
                <a:effectLst/>
                <a:highlight>
                  <a:srgbClr val="FFFF00"/>
                </a:highlight>
                <a:latin typeface="Consolas" panose="020B0609020204030204" pitchFamily="49" charset="0"/>
                <a:ea typeface="微软雅黑" panose="020B0503020204020204" pitchFamily="34" charset="-122"/>
              </a:rPr>
              <a:t>strlen</a:t>
            </a:r>
            <a:r>
              <a:rPr lang="en-US" altLang="zh-CN" sz="1600" b="0" dirty="0">
                <a:solidFill>
                  <a:srgbClr val="3B3B3B"/>
                </a:solidFill>
                <a:effectLst/>
                <a:highlight>
                  <a:srgbClr val="FFFF00"/>
                </a:highlight>
                <a:latin typeface="Consolas" panose="020B0609020204030204" pitchFamily="49" charset="0"/>
                <a:ea typeface="微软雅黑" panose="020B0503020204020204" pitchFamily="34" charset="-122"/>
              </a:rPr>
              <a:t>(</a:t>
            </a:r>
            <a:r>
              <a:rPr lang="en-US" altLang="zh-CN" sz="1600" b="0" dirty="0" err="1">
                <a:solidFill>
                  <a:srgbClr val="3B3B3B"/>
                </a:solidFill>
                <a:effectLst/>
                <a:highlight>
                  <a:srgbClr val="FFFF00"/>
                </a:highlight>
                <a:latin typeface="Consolas" panose="020B0609020204030204" pitchFamily="49" charset="0"/>
                <a:ea typeface="微软雅黑" panose="020B0503020204020204" pitchFamily="34" charset="-122"/>
              </a:rPr>
              <a:t>yytext</a:t>
            </a:r>
            <a:r>
              <a:rPr lang="en-US" altLang="zh-CN" sz="1600" b="0" dirty="0">
                <a:solidFill>
                  <a:srgbClr val="3B3B3B"/>
                </a:solidFill>
                <a:effectLst/>
                <a:highlight>
                  <a:srgbClr val="FFFF00"/>
                </a:highlight>
                <a:latin typeface="Consolas" panose="020B0609020204030204" pitchFamily="49" charset="0"/>
                <a:ea typeface="微软雅黑" panose="020B0503020204020204" pitchFamily="34" charset="-122"/>
              </a:rPr>
              <a:t>); words</a:t>
            </a:r>
            <a:r>
              <a:rPr lang="en-US" altLang="zh-CN" sz="1600" b="0" dirty="0">
                <a:solidFill>
                  <a:srgbClr val="000000"/>
                </a:solidFill>
                <a:effectLst/>
                <a:highlight>
                  <a:srgbClr val="FFFF00"/>
                </a:highlight>
                <a:latin typeface="Consolas" panose="020B0609020204030204" pitchFamily="49" charset="0"/>
                <a:ea typeface="微软雅黑" panose="020B0503020204020204" pitchFamily="34" charset="-122"/>
              </a:rPr>
              <a:t>++</a:t>
            </a:r>
            <a:r>
              <a:rPr lang="en-US" altLang="zh-CN" sz="1600" b="0" dirty="0">
                <a:solidFill>
                  <a:srgbClr val="3B3B3B"/>
                </a:solidFill>
                <a:effectLst/>
                <a:highlight>
                  <a:srgbClr val="FFFF00"/>
                </a:highlight>
                <a:latin typeface="Consolas" panose="020B0609020204030204" pitchFamily="49" charset="0"/>
                <a:ea typeface="微软雅黑" panose="020B0503020204020204" pitchFamily="34" charset="-122"/>
              </a:rPr>
              <a:t>; }</a:t>
            </a:r>
          </a:p>
          <a:p>
            <a:r>
              <a:rPr lang="en-US" altLang="zh-CN" sz="1600" b="0" dirty="0">
                <a:solidFill>
                  <a:srgbClr val="3B3B3B"/>
                </a:solidFill>
                <a:effectLst/>
                <a:highlight>
                  <a:srgbClr val="00FF00"/>
                </a:highlight>
                <a:latin typeface="Consolas" panose="020B0609020204030204" pitchFamily="49" charset="0"/>
                <a:ea typeface="微软雅黑" panose="020B0503020204020204" pitchFamily="34" charset="-122"/>
              </a:rPr>
              <a:t>.          {}</a:t>
            </a:r>
          </a:p>
          <a:p>
            <a:r>
              <a:rPr lang="en-US" altLang="zh-CN" sz="1600" b="0" dirty="0">
                <a:solidFill>
                  <a:srgbClr val="000000"/>
                </a:solidFill>
                <a:effectLst/>
                <a:latin typeface="Consolas" panose="020B0609020204030204" pitchFamily="49" charset="0"/>
                <a:ea typeface="微软雅黑" panose="020B0503020204020204" pitchFamily="34" charset="-122"/>
              </a:rPr>
              <a:t>%%</a:t>
            </a:r>
            <a:endParaRPr lang="en-US" altLang="zh-CN" sz="1600" b="0" dirty="0">
              <a:solidFill>
                <a:srgbClr val="3B3B3B"/>
              </a:solidFill>
              <a:effectLst/>
              <a:latin typeface="Consolas" panose="020B0609020204030204" pitchFamily="49" charset="0"/>
              <a:ea typeface="微软雅黑" panose="020B0503020204020204" pitchFamily="34" charset="-122"/>
            </a:endParaRPr>
          </a:p>
        </p:txBody>
      </p:sp>
      <p:sp>
        <p:nvSpPr>
          <p:cNvPr id="25" name="文本框 24">
            <a:extLst>
              <a:ext uri="{FF2B5EF4-FFF2-40B4-BE49-F238E27FC236}">
                <a16:creationId xmlns:a16="http://schemas.microsoft.com/office/drawing/2014/main" id="{3BBFD94A-EAF2-4927-A617-6AD0AD8BFCE2}"/>
              </a:ext>
            </a:extLst>
          </p:cNvPr>
          <p:cNvSpPr txBox="1"/>
          <p:nvPr/>
        </p:nvSpPr>
        <p:spPr>
          <a:xfrm>
            <a:off x="6631577" y="3213463"/>
            <a:ext cx="1569660"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共有两条规则</a:t>
            </a:r>
          </a:p>
        </p:txBody>
      </p:sp>
    </p:spTree>
    <p:extLst>
      <p:ext uri="{BB962C8B-B14F-4D97-AF65-F5344CB8AC3E}">
        <p14:creationId xmlns:p14="http://schemas.microsoft.com/office/powerpoint/2010/main" val="1153240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规则部分</a:t>
            </a:r>
            <a:endParaRPr lang="en-US" dirty="0">
              <a:latin typeface="微软雅黑" panose="020B0503020204020204" pitchFamily="34" charset="-122"/>
            </a:endParaRPr>
          </a:p>
        </p:txBody>
      </p:sp>
      <p:sp>
        <p:nvSpPr>
          <p:cNvPr id="23" name="内容占位符 5">
            <a:extLst>
              <a:ext uri="{FF2B5EF4-FFF2-40B4-BE49-F238E27FC236}">
                <a16:creationId xmlns:a16="http://schemas.microsoft.com/office/drawing/2014/main" id="{E51D22D1-587A-4558-B1F8-5815536A61BF}"/>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a:t>规则部分位于两个 </a:t>
            </a:r>
            <a:r>
              <a:rPr lang="en-US" altLang="zh-CN"/>
              <a:t>%% </a:t>
            </a:r>
            <a:r>
              <a:rPr lang="zh-CN" altLang="en-US"/>
              <a:t>之间</a:t>
            </a:r>
            <a:endParaRPr lang="en-US" altLang="zh-CN"/>
          </a:p>
          <a:p>
            <a:pPr marL="0" indent="0">
              <a:buFont typeface="Arial" panose="020B0604020202020204" pitchFamily="34" charset="0"/>
              <a:buNone/>
            </a:pPr>
            <a:r>
              <a:rPr lang="zh-CN" altLang="en-US"/>
              <a:t>每个规则由正则表达式定义的模式和与之匹配的 </a:t>
            </a:r>
            <a:r>
              <a:rPr lang="en-US" altLang="zh-CN"/>
              <a:t>C </a:t>
            </a:r>
            <a:r>
              <a:rPr lang="zh-CN" altLang="en-US"/>
              <a:t>代码动作组成</a:t>
            </a:r>
            <a:endParaRPr lang="en-US" altLang="zh-CN"/>
          </a:p>
          <a:p>
            <a:pPr marL="0" indent="0">
              <a:buFont typeface="Arial" panose="020B0604020202020204" pitchFamily="34" charset="0"/>
              <a:buNone/>
            </a:pPr>
            <a:r>
              <a:rPr lang="zh-CN" altLang="en-US"/>
              <a:t>当词法分析程序识别出某模式时，执行相应的 </a:t>
            </a:r>
            <a:r>
              <a:rPr lang="en-US" altLang="zh-CN"/>
              <a:t>C </a:t>
            </a:r>
            <a:r>
              <a:rPr lang="zh-CN" altLang="en-US"/>
              <a:t>代码。</a:t>
            </a:r>
            <a:endParaRPr lang="zh-CN" altLang="en-US" dirty="0"/>
          </a:p>
        </p:txBody>
      </p:sp>
      <p:sp>
        <p:nvSpPr>
          <p:cNvPr id="6" name="文本框 5">
            <a:extLst>
              <a:ext uri="{FF2B5EF4-FFF2-40B4-BE49-F238E27FC236}">
                <a16:creationId xmlns:a16="http://schemas.microsoft.com/office/drawing/2014/main" id="{DF5F5E5E-02CD-48F5-A980-A8420DAAA5E4}"/>
              </a:ext>
            </a:extLst>
          </p:cNvPr>
          <p:cNvSpPr txBox="1"/>
          <p:nvPr/>
        </p:nvSpPr>
        <p:spPr>
          <a:xfrm>
            <a:off x="531137" y="2886891"/>
            <a:ext cx="5657305" cy="1077218"/>
          </a:xfrm>
          <a:prstGeom prst="rect">
            <a:avLst/>
          </a:prstGeom>
          <a:noFill/>
        </p:spPr>
        <p:txBody>
          <a:bodyPr wrap="square">
            <a:spAutoFit/>
          </a:bodyPr>
          <a:lstStyle/>
          <a:p>
            <a:r>
              <a:rPr lang="en-US" altLang="zh-CN" sz="1600" b="0" dirty="0">
                <a:solidFill>
                  <a:srgbClr val="000000"/>
                </a:solidFill>
                <a:effectLst/>
                <a:latin typeface="Consolas" panose="020B0609020204030204" pitchFamily="49" charset="0"/>
                <a:ea typeface="微软雅黑" panose="020B0503020204020204" pitchFamily="34" charset="-122"/>
              </a:rPr>
              <a:t>%%</a:t>
            </a:r>
            <a:endParaRPr lang="en-US" altLang="zh-CN" sz="1600" b="0" dirty="0">
              <a:solidFill>
                <a:srgbClr val="3B3B3B"/>
              </a:solidFill>
              <a:effectLst/>
              <a:latin typeface="Consolas" panose="020B0609020204030204" pitchFamily="49" charset="0"/>
              <a:ea typeface="微软雅黑" panose="020B0503020204020204" pitchFamily="34" charset="-122"/>
            </a:endParaRPr>
          </a:p>
          <a:p>
            <a:r>
              <a:rPr lang="en-US" altLang="zh-CN" sz="1600" b="0" dirty="0">
                <a:solidFill>
                  <a:srgbClr val="3B3B3B"/>
                </a:solidFill>
                <a:effectLst/>
                <a:latin typeface="Consolas" panose="020B0609020204030204" pitchFamily="49" charset="0"/>
                <a:ea typeface="微软雅黑" panose="020B0503020204020204" pitchFamily="34" charset="-122"/>
              </a:rPr>
              <a:t>[a</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err="1">
                <a:solidFill>
                  <a:srgbClr val="3B3B3B"/>
                </a:solidFill>
                <a:effectLst/>
                <a:latin typeface="Consolas" panose="020B0609020204030204" pitchFamily="49" charset="0"/>
                <a:ea typeface="微软雅黑" panose="020B0503020204020204" pitchFamily="34" charset="-122"/>
              </a:rPr>
              <a:t>zA</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Z]</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  { chars </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 </a:t>
            </a:r>
            <a:r>
              <a:rPr lang="en-US" altLang="zh-CN" sz="1600" b="0" dirty="0" err="1">
                <a:solidFill>
                  <a:srgbClr val="795E26"/>
                </a:solidFill>
                <a:effectLst/>
                <a:latin typeface="Consolas" panose="020B0609020204030204" pitchFamily="49" charset="0"/>
                <a:ea typeface="微软雅黑" panose="020B0503020204020204" pitchFamily="34" charset="-122"/>
              </a:rPr>
              <a:t>strlen</a:t>
            </a:r>
            <a:r>
              <a:rPr lang="en-US" altLang="zh-CN" sz="1600" b="0" dirty="0">
                <a:solidFill>
                  <a:srgbClr val="3B3B3B"/>
                </a:solidFill>
                <a:effectLst/>
                <a:latin typeface="Consolas" panose="020B0609020204030204" pitchFamily="49" charset="0"/>
                <a:ea typeface="微软雅黑" panose="020B0503020204020204" pitchFamily="34" charset="-122"/>
              </a:rPr>
              <a:t>(</a:t>
            </a:r>
            <a:r>
              <a:rPr lang="en-US" altLang="zh-CN" sz="1600" b="0" dirty="0" err="1">
                <a:solidFill>
                  <a:srgbClr val="3B3B3B"/>
                </a:solidFill>
                <a:effectLst/>
                <a:latin typeface="Consolas" panose="020B0609020204030204" pitchFamily="49" charset="0"/>
                <a:ea typeface="微软雅黑" panose="020B0503020204020204" pitchFamily="34" charset="-122"/>
              </a:rPr>
              <a:t>yytext</a:t>
            </a:r>
            <a:r>
              <a:rPr lang="en-US" altLang="zh-CN" sz="1600" b="0" dirty="0">
                <a:solidFill>
                  <a:srgbClr val="3B3B3B"/>
                </a:solidFill>
                <a:effectLst/>
                <a:latin typeface="Consolas" panose="020B0609020204030204" pitchFamily="49" charset="0"/>
                <a:ea typeface="微软雅黑" panose="020B0503020204020204" pitchFamily="34" charset="-122"/>
              </a:rPr>
              <a:t>); words</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 }</a:t>
            </a:r>
          </a:p>
          <a:p>
            <a:r>
              <a:rPr lang="en-US" altLang="zh-CN" sz="1600" b="0" dirty="0">
                <a:solidFill>
                  <a:srgbClr val="3B3B3B"/>
                </a:solidFill>
                <a:effectLst/>
                <a:latin typeface="Consolas" panose="020B0609020204030204" pitchFamily="49" charset="0"/>
                <a:ea typeface="微软雅黑" panose="020B0503020204020204" pitchFamily="34" charset="-122"/>
              </a:rPr>
              <a:t>.          {}</a:t>
            </a:r>
          </a:p>
          <a:p>
            <a:r>
              <a:rPr lang="en-US" altLang="zh-CN" sz="1600" b="0" dirty="0">
                <a:solidFill>
                  <a:srgbClr val="000000"/>
                </a:solidFill>
                <a:effectLst/>
                <a:latin typeface="Consolas" panose="020B0609020204030204" pitchFamily="49" charset="0"/>
                <a:ea typeface="微软雅黑" panose="020B0503020204020204" pitchFamily="34" charset="-122"/>
              </a:rPr>
              <a:t>%%</a:t>
            </a:r>
            <a:endParaRPr lang="en-US" altLang="zh-CN" sz="1600" b="0" dirty="0">
              <a:solidFill>
                <a:srgbClr val="3B3B3B"/>
              </a:solidFill>
              <a:effectLst/>
              <a:latin typeface="Consolas" panose="020B0609020204030204" pitchFamily="49" charset="0"/>
              <a:ea typeface="微软雅黑" panose="020B0503020204020204" pitchFamily="34" charset="-122"/>
            </a:endParaRPr>
          </a:p>
        </p:txBody>
      </p:sp>
      <p:sp>
        <p:nvSpPr>
          <p:cNvPr id="7" name="文本框 6">
            <a:extLst>
              <a:ext uri="{FF2B5EF4-FFF2-40B4-BE49-F238E27FC236}">
                <a16:creationId xmlns:a16="http://schemas.microsoft.com/office/drawing/2014/main" id="{66FA093F-D91F-4577-8999-75FB388D853D}"/>
              </a:ext>
            </a:extLst>
          </p:cNvPr>
          <p:cNvSpPr txBox="1"/>
          <p:nvPr/>
        </p:nvSpPr>
        <p:spPr>
          <a:xfrm>
            <a:off x="6631577" y="3213463"/>
            <a:ext cx="1569660"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共有两条规则</a:t>
            </a:r>
          </a:p>
        </p:txBody>
      </p:sp>
      <p:sp>
        <p:nvSpPr>
          <p:cNvPr id="8" name="矩形 7">
            <a:extLst>
              <a:ext uri="{FF2B5EF4-FFF2-40B4-BE49-F238E27FC236}">
                <a16:creationId xmlns:a16="http://schemas.microsoft.com/office/drawing/2014/main" id="{FB6E50BC-2373-4DFE-ABD3-18890CEDF86B}"/>
              </a:ext>
            </a:extLst>
          </p:cNvPr>
          <p:cNvSpPr/>
          <p:nvPr/>
        </p:nvSpPr>
        <p:spPr>
          <a:xfrm>
            <a:off x="576313" y="3132134"/>
            <a:ext cx="1134921" cy="342586"/>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C98F7D45-CBE3-4BDE-9624-E9E8B853DF6C}"/>
              </a:ext>
            </a:extLst>
          </p:cNvPr>
          <p:cNvSpPr/>
          <p:nvPr/>
        </p:nvSpPr>
        <p:spPr>
          <a:xfrm>
            <a:off x="1825993" y="3132134"/>
            <a:ext cx="4148087" cy="342586"/>
          </a:xfrm>
          <a:prstGeom prst="rect">
            <a:avLst/>
          </a:prstGeom>
          <a:noFill/>
          <a:ln w="19050">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0" name="直接箭头连接符 9">
            <a:extLst>
              <a:ext uri="{FF2B5EF4-FFF2-40B4-BE49-F238E27FC236}">
                <a16:creationId xmlns:a16="http://schemas.microsoft.com/office/drawing/2014/main" id="{2034F5F6-767D-4FB7-8EFE-D7B8F706575D}"/>
              </a:ext>
            </a:extLst>
          </p:cNvPr>
          <p:cNvCxnSpPr>
            <a:cxnSpLocks/>
          </p:cNvCxnSpPr>
          <p:nvPr/>
        </p:nvCxnSpPr>
        <p:spPr>
          <a:xfrm>
            <a:off x="1193074" y="3544389"/>
            <a:ext cx="753895" cy="107115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853AAF17-ACA3-4B53-B58A-B396433B9FD2}"/>
              </a:ext>
            </a:extLst>
          </p:cNvPr>
          <p:cNvCxnSpPr>
            <a:cxnSpLocks/>
          </p:cNvCxnSpPr>
          <p:nvPr/>
        </p:nvCxnSpPr>
        <p:spPr>
          <a:xfrm>
            <a:off x="3853542" y="3544389"/>
            <a:ext cx="448492" cy="709748"/>
          </a:xfrm>
          <a:prstGeom prst="straightConnector1">
            <a:avLst/>
          </a:prstGeom>
          <a:ln w="12700">
            <a:solidFill>
              <a:srgbClr val="2F5597"/>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0F22C37-78D5-4D29-90C2-A43BB79766C3}"/>
              </a:ext>
            </a:extLst>
          </p:cNvPr>
          <p:cNvSpPr txBox="1"/>
          <p:nvPr/>
        </p:nvSpPr>
        <p:spPr>
          <a:xfrm>
            <a:off x="858312" y="4665124"/>
            <a:ext cx="2323097" cy="646331"/>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正则表达式，该正则表达式匹配所有单词</a:t>
            </a:r>
          </a:p>
        </p:txBody>
      </p:sp>
      <p:sp>
        <p:nvSpPr>
          <p:cNvPr id="13" name="文本框 12">
            <a:extLst>
              <a:ext uri="{FF2B5EF4-FFF2-40B4-BE49-F238E27FC236}">
                <a16:creationId xmlns:a16="http://schemas.microsoft.com/office/drawing/2014/main" id="{8ACBAB3E-B0FD-4330-82F4-4D3FA75F5D64}"/>
              </a:ext>
            </a:extLst>
          </p:cNvPr>
          <p:cNvSpPr txBox="1"/>
          <p:nvPr/>
        </p:nvSpPr>
        <p:spPr>
          <a:xfrm>
            <a:off x="3550834" y="4300146"/>
            <a:ext cx="4783269" cy="646331"/>
          </a:xfrm>
          <a:prstGeom prst="rect">
            <a:avLst/>
          </a:prstGeom>
          <a:noFill/>
        </p:spPr>
        <p:txBody>
          <a:bodyPr wrap="square" rtlCol="0">
            <a:spAutoFit/>
          </a:bodyPr>
          <a:lstStyle/>
          <a:p>
            <a:r>
              <a:rPr lang="zh-CN" altLang="en-US" dirty="0">
                <a:solidFill>
                  <a:srgbClr val="2F5597"/>
                </a:solidFill>
                <a:latin typeface="微软雅黑" panose="020B0503020204020204" pitchFamily="34" charset="-122"/>
                <a:ea typeface="微软雅黑" panose="020B0503020204020204" pitchFamily="34" charset="-122"/>
              </a:rPr>
              <a:t>当匹配到该正则表达式时，执行的对应动作。其中 </a:t>
            </a:r>
            <a:r>
              <a:rPr lang="en-US" altLang="zh-CN" dirty="0" err="1">
                <a:solidFill>
                  <a:srgbClr val="2F5597"/>
                </a:solidFill>
                <a:latin typeface="微软雅黑" panose="020B0503020204020204" pitchFamily="34" charset="-122"/>
                <a:ea typeface="微软雅黑" panose="020B0503020204020204" pitchFamily="34" charset="-122"/>
              </a:rPr>
              <a:t>yytext</a:t>
            </a:r>
            <a:r>
              <a:rPr lang="en-US" altLang="zh-CN" dirty="0">
                <a:solidFill>
                  <a:srgbClr val="2F5597"/>
                </a:solidFill>
                <a:latin typeface="微软雅黑" panose="020B0503020204020204" pitchFamily="34" charset="-122"/>
                <a:ea typeface="微软雅黑" panose="020B0503020204020204" pitchFamily="34" charset="-122"/>
              </a:rPr>
              <a:t> </a:t>
            </a:r>
            <a:r>
              <a:rPr lang="zh-CN" altLang="en-US" dirty="0">
                <a:solidFill>
                  <a:srgbClr val="2F5597"/>
                </a:solidFill>
                <a:latin typeface="微软雅黑" panose="020B0503020204020204" pitchFamily="34" charset="-122"/>
                <a:ea typeface="微软雅黑" panose="020B0503020204020204" pitchFamily="34" charset="-122"/>
              </a:rPr>
              <a:t>为匹配到的字符串。</a:t>
            </a:r>
          </a:p>
        </p:txBody>
      </p:sp>
    </p:spTree>
    <p:extLst>
      <p:ext uri="{BB962C8B-B14F-4D97-AF65-F5344CB8AC3E}">
        <p14:creationId xmlns:p14="http://schemas.microsoft.com/office/powerpoint/2010/main" val="184922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规则部分</a:t>
            </a:r>
            <a:endParaRPr lang="en-US" dirty="0">
              <a:latin typeface="微软雅黑" panose="020B0503020204020204" pitchFamily="34" charset="-122"/>
            </a:endParaRPr>
          </a:p>
        </p:txBody>
      </p:sp>
      <p:sp>
        <p:nvSpPr>
          <p:cNvPr id="23" name="内容占位符 5">
            <a:extLst>
              <a:ext uri="{FF2B5EF4-FFF2-40B4-BE49-F238E27FC236}">
                <a16:creationId xmlns:a16="http://schemas.microsoft.com/office/drawing/2014/main" id="{E51D22D1-587A-4558-B1F8-5815536A61BF}"/>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a:t>规则部分位于两个 </a:t>
            </a:r>
            <a:r>
              <a:rPr lang="en-US" altLang="zh-CN"/>
              <a:t>%% </a:t>
            </a:r>
            <a:r>
              <a:rPr lang="zh-CN" altLang="en-US"/>
              <a:t>之间</a:t>
            </a:r>
            <a:endParaRPr lang="en-US" altLang="zh-CN"/>
          </a:p>
          <a:p>
            <a:pPr marL="0" indent="0">
              <a:buFont typeface="Arial" panose="020B0604020202020204" pitchFamily="34" charset="0"/>
              <a:buNone/>
            </a:pPr>
            <a:r>
              <a:rPr lang="zh-CN" altLang="en-US"/>
              <a:t>每个规则由正则表达式定义的模式和与之匹配的 </a:t>
            </a:r>
            <a:r>
              <a:rPr lang="en-US" altLang="zh-CN"/>
              <a:t>C </a:t>
            </a:r>
            <a:r>
              <a:rPr lang="zh-CN" altLang="en-US"/>
              <a:t>代码动作组成</a:t>
            </a:r>
            <a:endParaRPr lang="en-US" altLang="zh-CN"/>
          </a:p>
          <a:p>
            <a:pPr marL="0" indent="0">
              <a:buFont typeface="Arial" panose="020B0604020202020204" pitchFamily="34" charset="0"/>
              <a:buNone/>
            </a:pPr>
            <a:r>
              <a:rPr lang="zh-CN" altLang="en-US"/>
              <a:t>当词法分析程序识别出某模式时，执行相应的 </a:t>
            </a:r>
            <a:r>
              <a:rPr lang="en-US" altLang="zh-CN"/>
              <a:t>C </a:t>
            </a:r>
            <a:r>
              <a:rPr lang="zh-CN" altLang="en-US"/>
              <a:t>代码。</a:t>
            </a:r>
            <a:endParaRPr lang="zh-CN" altLang="en-US" dirty="0"/>
          </a:p>
        </p:txBody>
      </p:sp>
      <p:sp>
        <p:nvSpPr>
          <p:cNvPr id="14" name="文本框 13">
            <a:extLst>
              <a:ext uri="{FF2B5EF4-FFF2-40B4-BE49-F238E27FC236}">
                <a16:creationId xmlns:a16="http://schemas.microsoft.com/office/drawing/2014/main" id="{79ED9A26-62BF-44C1-8712-0B2B2B07D2D3}"/>
              </a:ext>
            </a:extLst>
          </p:cNvPr>
          <p:cNvSpPr txBox="1"/>
          <p:nvPr/>
        </p:nvSpPr>
        <p:spPr>
          <a:xfrm>
            <a:off x="531137" y="2886891"/>
            <a:ext cx="5657305" cy="1077218"/>
          </a:xfrm>
          <a:prstGeom prst="rect">
            <a:avLst/>
          </a:prstGeom>
          <a:noFill/>
        </p:spPr>
        <p:txBody>
          <a:bodyPr wrap="square">
            <a:spAutoFit/>
          </a:bodyPr>
          <a:lstStyle/>
          <a:p>
            <a:r>
              <a:rPr lang="en-US" altLang="zh-CN" sz="1600" b="0" dirty="0">
                <a:solidFill>
                  <a:srgbClr val="000000"/>
                </a:solidFill>
                <a:effectLst/>
                <a:latin typeface="Consolas" panose="020B0609020204030204" pitchFamily="49" charset="0"/>
                <a:ea typeface="微软雅黑" panose="020B0503020204020204" pitchFamily="34" charset="-122"/>
              </a:rPr>
              <a:t>%%</a:t>
            </a:r>
            <a:endParaRPr lang="en-US" altLang="zh-CN" sz="1600" b="0" dirty="0">
              <a:solidFill>
                <a:srgbClr val="3B3B3B"/>
              </a:solidFill>
              <a:effectLst/>
              <a:latin typeface="Consolas" panose="020B0609020204030204" pitchFamily="49" charset="0"/>
              <a:ea typeface="微软雅黑" panose="020B0503020204020204" pitchFamily="34" charset="-122"/>
            </a:endParaRPr>
          </a:p>
          <a:p>
            <a:r>
              <a:rPr lang="en-US" altLang="zh-CN" sz="1600" b="0" dirty="0">
                <a:solidFill>
                  <a:srgbClr val="3B3B3B"/>
                </a:solidFill>
                <a:effectLst/>
                <a:latin typeface="Consolas" panose="020B0609020204030204" pitchFamily="49" charset="0"/>
                <a:ea typeface="微软雅黑" panose="020B0503020204020204" pitchFamily="34" charset="-122"/>
              </a:rPr>
              <a:t>[a</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err="1">
                <a:solidFill>
                  <a:srgbClr val="3B3B3B"/>
                </a:solidFill>
                <a:effectLst/>
                <a:latin typeface="Consolas" panose="020B0609020204030204" pitchFamily="49" charset="0"/>
                <a:ea typeface="微软雅黑" panose="020B0503020204020204" pitchFamily="34" charset="-122"/>
              </a:rPr>
              <a:t>zA</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Z]</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  { chars </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 </a:t>
            </a:r>
            <a:r>
              <a:rPr lang="en-US" altLang="zh-CN" sz="1600" b="0" dirty="0" err="1">
                <a:solidFill>
                  <a:srgbClr val="795E26"/>
                </a:solidFill>
                <a:effectLst/>
                <a:latin typeface="Consolas" panose="020B0609020204030204" pitchFamily="49" charset="0"/>
                <a:ea typeface="微软雅黑" panose="020B0503020204020204" pitchFamily="34" charset="-122"/>
              </a:rPr>
              <a:t>strlen</a:t>
            </a:r>
            <a:r>
              <a:rPr lang="en-US" altLang="zh-CN" sz="1600" b="0" dirty="0">
                <a:solidFill>
                  <a:srgbClr val="3B3B3B"/>
                </a:solidFill>
                <a:effectLst/>
                <a:latin typeface="Consolas" panose="020B0609020204030204" pitchFamily="49" charset="0"/>
                <a:ea typeface="微软雅黑" panose="020B0503020204020204" pitchFamily="34" charset="-122"/>
              </a:rPr>
              <a:t>(</a:t>
            </a:r>
            <a:r>
              <a:rPr lang="en-US" altLang="zh-CN" sz="1600" b="0" dirty="0" err="1">
                <a:solidFill>
                  <a:srgbClr val="3B3B3B"/>
                </a:solidFill>
                <a:effectLst/>
                <a:latin typeface="Consolas" panose="020B0609020204030204" pitchFamily="49" charset="0"/>
                <a:ea typeface="微软雅黑" panose="020B0503020204020204" pitchFamily="34" charset="-122"/>
              </a:rPr>
              <a:t>yytext</a:t>
            </a:r>
            <a:r>
              <a:rPr lang="en-US" altLang="zh-CN" sz="1600" b="0" dirty="0">
                <a:solidFill>
                  <a:srgbClr val="3B3B3B"/>
                </a:solidFill>
                <a:effectLst/>
                <a:latin typeface="Consolas" panose="020B0609020204030204" pitchFamily="49" charset="0"/>
                <a:ea typeface="微软雅黑" panose="020B0503020204020204" pitchFamily="34" charset="-122"/>
              </a:rPr>
              <a:t>); words</a:t>
            </a:r>
            <a:r>
              <a:rPr lang="en-US" altLang="zh-CN" sz="1600" b="0" dirty="0">
                <a:solidFill>
                  <a:srgbClr val="000000"/>
                </a:solidFill>
                <a:effectLst/>
                <a:latin typeface="Consolas" panose="020B0609020204030204" pitchFamily="49" charset="0"/>
                <a:ea typeface="微软雅黑" panose="020B0503020204020204" pitchFamily="34" charset="-122"/>
              </a:rPr>
              <a:t>++</a:t>
            </a:r>
            <a:r>
              <a:rPr lang="en-US" altLang="zh-CN" sz="1600" b="0" dirty="0">
                <a:solidFill>
                  <a:srgbClr val="3B3B3B"/>
                </a:solidFill>
                <a:effectLst/>
                <a:latin typeface="Consolas" panose="020B0609020204030204" pitchFamily="49" charset="0"/>
                <a:ea typeface="微软雅黑" panose="020B0503020204020204" pitchFamily="34" charset="-122"/>
              </a:rPr>
              <a:t>; }</a:t>
            </a:r>
          </a:p>
          <a:p>
            <a:r>
              <a:rPr lang="en-US" altLang="zh-CN" sz="1600" b="0" dirty="0">
                <a:solidFill>
                  <a:srgbClr val="3B3B3B"/>
                </a:solidFill>
                <a:effectLst/>
                <a:latin typeface="Consolas" panose="020B0609020204030204" pitchFamily="49" charset="0"/>
                <a:ea typeface="微软雅黑" panose="020B0503020204020204" pitchFamily="34" charset="-122"/>
              </a:rPr>
              <a:t>.          {}</a:t>
            </a:r>
          </a:p>
          <a:p>
            <a:r>
              <a:rPr lang="en-US" altLang="zh-CN" sz="1600" b="0" dirty="0">
                <a:solidFill>
                  <a:srgbClr val="000000"/>
                </a:solidFill>
                <a:effectLst/>
                <a:latin typeface="Consolas" panose="020B0609020204030204" pitchFamily="49" charset="0"/>
                <a:ea typeface="微软雅黑" panose="020B0503020204020204" pitchFamily="34" charset="-122"/>
              </a:rPr>
              <a:t>%%</a:t>
            </a:r>
            <a:endParaRPr lang="en-US" altLang="zh-CN" sz="1600" b="0" dirty="0">
              <a:solidFill>
                <a:srgbClr val="3B3B3B"/>
              </a:solidFill>
              <a:effectLst/>
              <a:latin typeface="Consolas" panose="020B0609020204030204" pitchFamily="49" charset="0"/>
              <a:ea typeface="微软雅黑" panose="020B0503020204020204" pitchFamily="34" charset="-122"/>
            </a:endParaRPr>
          </a:p>
        </p:txBody>
      </p:sp>
      <p:sp>
        <p:nvSpPr>
          <p:cNvPr id="15" name="文本框 14">
            <a:extLst>
              <a:ext uri="{FF2B5EF4-FFF2-40B4-BE49-F238E27FC236}">
                <a16:creationId xmlns:a16="http://schemas.microsoft.com/office/drawing/2014/main" id="{D2649EB2-0498-4F3D-A40E-AFEC3AEE42C3}"/>
              </a:ext>
            </a:extLst>
          </p:cNvPr>
          <p:cNvSpPr txBox="1"/>
          <p:nvPr/>
        </p:nvSpPr>
        <p:spPr>
          <a:xfrm>
            <a:off x="6631577" y="3213463"/>
            <a:ext cx="1569660"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共有两条规则</a:t>
            </a:r>
          </a:p>
        </p:txBody>
      </p:sp>
      <p:sp>
        <p:nvSpPr>
          <p:cNvPr id="16" name="矩形 15">
            <a:extLst>
              <a:ext uri="{FF2B5EF4-FFF2-40B4-BE49-F238E27FC236}">
                <a16:creationId xmlns:a16="http://schemas.microsoft.com/office/drawing/2014/main" id="{E9E80ABE-F4E3-40C7-9617-4EA133469C04}"/>
              </a:ext>
            </a:extLst>
          </p:cNvPr>
          <p:cNvSpPr/>
          <p:nvPr/>
        </p:nvSpPr>
        <p:spPr>
          <a:xfrm>
            <a:off x="604489" y="3457030"/>
            <a:ext cx="374223" cy="213633"/>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8E9623D6-2D0E-404A-92D8-564124F17DC5}"/>
              </a:ext>
            </a:extLst>
          </p:cNvPr>
          <p:cNvSpPr/>
          <p:nvPr/>
        </p:nvSpPr>
        <p:spPr>
          <a:xfrm>
            <a:off x="1825993" y="3427592"/>
            <a:ext cx="377276" cy="290968"/>
          </a:xfrm>
          <a:prstGeom prst="rect">
            <a:avLst/>
          </a:prstGeom>
          <a:noFill/>
          <a:ln w="19050">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8" name="直接箭头连接符 17">
            <a:extLst>
              <a:ext uri="{FF2B5EF4-FFF2-40B4-BE49-F238E27FC236}">
                <a16:creationId xmlns:a16="http://schemas.microsoft.com/office/drawing/2014/main" id="{FB1DD336-0455-41BA-A11E-2907D9810701}"/>
              </a:ext>
            </a:extLst>
          </p:cNvPr>
          <p:cNvCxnSpPr>
            <a:cxnSpLocks/>
          </p:cNvCxnSpPr>
          <p:nvPr/>
        </p:nvCxnSpPr>
        <p:spPr>
          <a:xfrm>
            <a:off x="1020962" y="3582795"/>
            <a:ext cx="926007" cy="103274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2FADC685-9F07-44D8-849B-F62F164F4EF1}"/>
              </a:ext>
            </a:extLst>
          </p:cNvPr>
          <p:cNvCxnSpPr>
            <a:cxnSpLocks/>
          </p:cNvCxnSpPr>
          <p:nvPr/>
        </p:nvCxnSpPr>
        <p:spPr>
          <a:xfrm>
            <a:off x="2390104" y="3718560"/>
            <a:ext cx="1911930" cy="535577"/>
          </a:xfrm>
          <a:prstGeom prst="straightConnector1">
            <a:avLst/>
          </a:prstGeom>
          <a:ln w="12700">
            <a:solidFill>
              <a:srgbClr val="2F5597"/>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C596312-0830-4F9E-9E7F-E2A1A78C67A2}"/>
              </a:ext>
            </a:extLst>
          </p:cNvPr>
          <p:cNvSpPr txBox="1"/>
          <p:nvPr/>
        </p:nvSpPr>
        <p:spPr>
          <a:xfrm>
            <a:off x="978712" y="4657317"/>
            <a:ext cx="1671528"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匹配任意内容</a:t>
            </a:r>
          </a:p>
        </p:txBody>
      </p:sp>
      <p:sp>
        <p:nvSpPr>
          <p:cNvPr id="21" name="文本框 20">
            <a:extLst>
              <a:ext uri="{FF2B5EF4-FFF2-40B4-BE49-F238E27FC236}">
                <a16:creationId xmlns:a16="http://schemas.microsoft.com/office/drawing/2014/main" id="{BA6BAC83-8161-47EB-B7D2-687D23C86BC9}"/>
              </a:ext>
            </a:extLst>
          </p:cNvPr>
          <p:cNvSpPr txBox="1"/>
          <p:nvPr/>
        </p:nvSpPr>
        <p:spPr>
          <a:xfrm>
            <a:off x="3550834" y="4300146"/>
            <a:ext cx="4783269" cy="369332"/>
          </a:xfrm>
          <a:prstGeom prst="rect">
            <a:avLst/>
          </a:prstGeom>
          <a:noFill/>
        </p:spPr>
        <p:txBody>
          <a:bodyPr wrap="square" rtlCol="0">
            <a:spAutoFit/>
          </a:bodyPr>
          <a:lstStyle/>
          <a:p>
            <a:r>
              <a:rPr lang="zh-CN" altLang="en-US" dirty="0">
                <a:solidFill>
                  <a:srgbClr val="2F5597"/>
                </a:solidFill>
                <a:latin typeface="微软雅黑" panose="020B0503020204020204" pitchFamily="34" charset="-122"/>
                <a:ea typeface="微软雅黑" panose="020B0503020204020204" pitchFamily="34" charset="-122"/>
              </a:rPr>
              <a:t>不执行任何动作</a:t>
            </a:r>
          </a:p>
        </p:txBody>
      </p:sp>
    </p:spTree>
    <p:extLst>
      <p:ext uri="{BB962C8B-B14F-4D97-AF65-F5344CB8AC3E}">
        <p14:creationId xmlns:p14="http://schemas.microsoft.com/office/powerpoint/2010/main" val="2875220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规则部分</a:t>
            </a:r>
            <a:endParaRPr lang="en-US" dirty="0">
              <a:latin typeface="微软雅黑" panose="020B0503020204020204" pitchFamily="34" charset="-122"/>
            </a:endParaRPr>
          </a:p>
        </p:txBody>
      </p:sp>
      <p:sp>
        <p:nvSpPr>
          <p:cNvPr id="12" name="内容占位符 2">
            <a:extLst>
              <a:ext uri="{FF2B5EF4-FFF2-40B4-BE49-F238E27FC236}">
                <a16:creationId xmlns:a16="http://schemas.microsoft.com/office/drawing/2014/main" id="{723B2B37-B8A7-47AD-9E07-292DC4726104}"/>
              </a:ext>
            </a:extLst>
          </p:cNvPr>
          <p:cNvSpPr txBox="1">
            <a:spLocks/>
          </p:cNvSpPr>
          <p:nvPr/>
        </p:nvSpPr>
        <p:spPr>
          <a:xfrm>
            <a:off x="488887" y="1249378"/>
            <a:ext cx="11171976" cy="49275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a:t>Flex</a:t>
            </a:r>
            <a:r>
              <a:rPr lang="zh-CN" altLang="en-US"/>
              <a:t>在进行词法分析时，可能会遇到二义性的情况。</a:t>
            </a:r>
            <a:endParaRPr lang="en-US" altLang="zh-CN"/>
          </a:p>
          <a:p>
            <a:pPr marL="0" indent="0">
              <a:buFont typeface="Arial" panose="020B0604020202020204" pitchFamily="34" charset="0"/>
              <a:buNone/>
            </a:pPr>
            <a:r>
              <a:rPr lang="zh-CN" altLang="en-US"/>
              <a:t>二义性指的是输入文本可以被多个正则表达式规则匹配的情况，导致分析器无法确定选择哪个规则。</a:t>
            </a:r>
            <a:endParaRPr lang="en-US" altLang="zh-CN"/>
          </a:p>
          <a:p>
            <a:pPr marL="0" indent="0">
              <a:buFont typeface="Arial" panose="020B0604020202020204" pitchFamily="34" charset="0"/>
              <a:buNone/>
            </a:pPr>
            <a:r>
              <a:rPr lang="zh-CN" altLang="en-US"/>
              <a:t>当存在二义性时，</a:t>
            </a:r>
            <a:r>
              <a:rPr lang="en-US" altLang="zh-CN"/>
              <a:t>Flex</a:t>
            </a:r>
            <a:r>
              <a:rPr lang="zh-CN" altLang="en-US"/>
              <a:t>采用以下策略解决：</a:t>
            </a:r>
          </a:p>
          <a:p>
            <a:pPr lvl="1"/>
            <a:r>
              <a:rPr lang="zh-CN" altLang="en-US">
                <a:latin typeface="微软雅黑" panose="020B0503020204020204" pitchFamily="34" charset="-122"/>
                <a:ea typeface="微软雅黑" panose="020B0503020204020204" pitchFamily="34" charset="-122"/>
              </a:rPr>
              <a:t>最长匹配原则（</a:t>
            </a:r>
            <a:r>
              <a:rPr lang="en-US" altLang="zh-CN">
                <a:latin typeface="微软雅黑" panose="020B0503020204020204" pitchFamily="34" charset="-122"/>
                <a:ea typeface="微软雅黑" panose="020B0503020204020204" pitchFamily="34" charset="-122"/>
              </a:rPr>
              <a:t>Longest Match Rule</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Flex</a:t>
            </a:r>
            <a:r>
              <a:rPr lang="zh-CN" altLang="en-US">
                <a:latin typeface="微软雅黑" panose="020B0503020204020204" pitchFamily="34" charset="-122"/>
                <a:ea typeface="微软雅黑" panose="020B0503020204020204" pitchFamily="34" charset="-122"/>
              </a:rPr>
              <a:t>默认采用最长匹配原则。当输入文本可以匹配多个规则时，选择匹配长度最长的规则。</a:t>
            </a:r>
          </a:p>
          <a:p>
            <a:pPr lvl="1"/>
            <a:r>
              <a:rPr lang="zh-CN" altLang="en-US">
                <a:latin typeface="微软雅黑" panose="020B0503020204020204" pitchFamily="34" charset="-122"/>
                <a:ea typeface="微软雅黑" panose="020B0503020204020204" pitchFamily="34" charset="-122"/>
              </a:rPr>
              <a:t>规则顺序优先级：</a:t>
            </a:r>
            <a:r>
              <a:rPr lang="en-US" altLang="zh-CN">
                <a:latin typeface="微软雅黑" panose="020B0503020204020204" pitchFamily="34" charset="-122"/>
                <a:ea typeface="微软雅黑" panose="020B0503020204020204" pitchFamily="34" charset="-122"/>
              </a:rPr>
              <a:t>Flex</a:t>
            </a:r>
            <a:r>
              <a:rPr lang="zh-CN" altLang="en-US">
                <a:latin typeface="微软雅黑" panose="020B0503020204020204" pitchFamily="34" charset="-122"/>
                <a:ea typeface="微软雅黑" panose="020B0503020204020204" pitchFamily="34" charset="-122"/>
              </a:rPr>
              <a:t>中规则的顺序决定了它们的优先级，按规则顺序进行匹配。</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73367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规则部分</a:t>
            </a:r>
            <a:endParaRPr lang="en-US" dirty="0">
              <a:latin typeface="微软雅黑" panose="020B0503020204020204" pitchFamily="34" charset="-122"/>
            </a:endParaRPr>
          </a:p>
        </p:txBody>
      </p:sp>
      <p:sp>
        <p:nvSpPr>
          <p:cNvPr id="5" name="文本框 4">
            <a:extLst>
              <a:ext uri="{FF2B5EF4-FFF2-40B4-BE49-F238E27FC236}">
                <a16:creationId xmlns:a16="http://schemas.microsoft.com/office/drawing/2014/main" id="{2B32D5E5-CFA4-4C39-8324-B90F05926FE3}"/>
              </a:ext>
            </a:extLst>
          </p:cNvPr>
          <p:cNvSpPr txBox="1"/>
          <p:nvPr/>
        </p:nvSpPr>
        <p:spPr>
          <a:xfrm>
            <a:off x="669471" y="1266485"/>
            <a:ext cx="6102530" cy="1477328"/>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ea typeface="微软雅黑" panose="020B0503020204020204" pitchFamily="34" charset="-122"/>
              </a:rPr>
              <a:t>%%</a:t>
            </a:r>
            <a:endParaRPr lang="en-US" altLang="zh-CN" b="0" dirty="0">
              <a:solidFill>
                <a:srgbClr val="3B3B3B"/>
              </a:solidFill>
              <a:effectLst/>
              <a:latin typeface="Consolas" panose="020B0609020204030204" pitchFamily="49" charset="0"/>
              <a:ea typeface="微软雅黑" panose="020B0503020204020204" pitchFamily="34" charset="-122"/>
            </a:endParaRPr>
          </a:p>
          <a:p>
            <a:r>
              <a:rPr lang="en-US" altLang="zh-CN" b="0" dirty="0">
                <a:solidFill>
                  <a:srgbClr val="3B3B3B"/>
                </a:solidFill>
                <a:effectLst/>
                <a:latin typeface="Consolas" panose="020B0609020204030204" pitchFamily="49" charset="0"/>
                <a:ea typeface="微软雅黑" panose="020B0503020204020204" pitchFamily="34" charset="-122"/>
              </a:rPr>
              <a:t>\</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 </a:t>
            </a:r>
            <a:r>
              <a:rPr lang="en-US" altLang="zh-CN" b="0" dirty="0">
                <a:solidFill>
                  <a:srgbClr val="AF00DB"/>
                </a:solidFill>
                <a:effectLst/>
                <a:latin typeface="Consolas" panose="020B0609020204030204" pitchFamily="49" charset="0"/>
                <a:ea typeface="微软雅黑" panose="020B0503020204020204" pitchFamily="34" charset="-122"/>
              </a:rPr>
              <a:t>return</a:t>
            </a:r>
            <a:r>
              <a:rPr lang="en-US" altLang="zh-CN" b="0" dirty="0">
                <a:solidFill>
                  <a:srgbClr val="3B3B3B"/>
                </a:solidFill>
                <a:effectLst/>
                <a:latin typeface="Consolas" panose="020B0609020204030204" pitchFamily="49" charset="0"/>
                <a:ea typeface="微软雅黑" panose="020B0503020204020204" pitchFamily="34" charset="-122"/>
              </a:rPr>
              <a:t> ADD; }</a:t>
            </a:r>
          </a:p>
          <a:p>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 </a:t>
            </a:r>
            <a:r>
              <a:rPr lang="en-US" altLang="zh-CN" b="0" dirty="0">
                <a:solidFill>
                  <a:srgbClr val="AF00DB"/>
                </a:solidFill>
                <a:effectLst/>
                <a:latin typeface="Consolas" panose="020B0609020204030204" pitchFamily="49" charset="0"/>
                <a:ea typeface="微软雅黑" panose="020B0503020204020204" pitchFamily="34" charset="-122"/>
              </a:rPr>
              <a:t>return</a:t>
            </a:r>
            <a:r>
              <a:rPr lang="en-US" altLang="zh-CN" b="0" dirty="0">
                <a:solidFill>
                  <a:srgbClr val="3B3B3B"/>
                </a:solidFill>
                <a:effectLst/>
                <a:latin typeface="Consolas" panose="020B0609020204030204" pitchFamily="49" charset="0"/>
                <a:ea typeface="微软雅黑" panose="020B0503020204020204" pitchFamily="34" charset="-122"/>
              </a:rPr>
              <a:t> ASSIGN; }</a:t>
            </a:r>
          </a:p>
          <a:p>
            <a:r>
              <a:rPr lang="en-US" altLang="zh-CN" b="0" dirty="0">
                <a:solidFill>
                  <a:srgbClr val="3B3B3B"/>
                </a:solidFill>
                <a:effectLst/>
                <a:latin typeface="Consolas" panose="020B0609020204030204" pitchFamily="49" charset="0"/>
                <a:ea typeface="微软雅黑" panose="020B0503020204020204" pitchFamily="34" charset="-122"/>
              </a:rPr>
              <a:t>\</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 </a:t>
            </a:r>
            <a:r>
              <a:rPr lang="en-US" altLang="zh-CN" b="0" dirty="0">
                <a:solidFill>
                  <a:srgbClr val="AF00DB"/>
                </a:solidFill>
                <a:effectLst/>
                <a:latin typeface="Consolas" panose="020B0609020204030204" pitchFamily="49" charset="0"/>
                <a:ea typeface="微软雅黑" panose="020B0503020204020204" pitchFamily="34" charset="-122"/>
              </a:rPr>
              <a:t>return</a:t>
            </a:r>
            <a:r>
              <a:rPr lang="en-US" altLang="zh-CN" b="0" dirty="0">
                <a:solidFill>
                  <a:srgbClr val="3B3B3B"/>
                </a:solidFill>
                <a:effectLst/>
                <a:latin typeface="Consolas" panose="020B0609020204030204" pitchFamily="49" charset="0"/>
                <a:ea typeface="微软雅黑" panose="020B0503020204020204" pitchFamily="34" charset="-122"/>
              </a:rPr>
              <a:t> ASSIGNADD; }</a:t>
            </a:r>
          </a:p>
          <a:p>
            <a:r>
              <a:rPr lang="en-US" altLang="zh-CN" b="0" dirty="0">
                <a:solidFill>
                  <a:srgbClr val="000000"/>
                </a:solidFill>
                <a:effectLst/>
                <a:latin typeface="Consolas" panose="020B0609020204030204" pitchFamily="49" charset="0"/>
                <a:ea typeface="微软雅黑" panose="020B0503020204020204" pitchFamily="34" charset="-122"/>
              </a:rPr>
              <a:t>%%</a:t>
            </a:r>
            <a:endParaRPr lang="en-US" altLang="zh-CN" b="0" dirty="0">
              <a:solidFill>
                <a:srgbClr val="3B3B3B"/>
              </a:solidFill>
              <a:effectLst/>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72C2EFFA-8BED-489C-A2C5-4FC504CE7E0B}"/>
              </a:ext>
            </a:extLst>
          </p:cNvPr>
          <p:cNvSpPr txBox="1"/>
          <p:nvPr/>
        </p:nvSpPr>
        <p:spPr>
          <a:xfrm>
            <a:off x="605245" y="2991395"/>
            <a:ext cx="10467703"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对于以上规则，对于字符串 </a:t>
            </a:r>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，第三条规则“</a:t>
            </a:r>
            <a:r>
              <a:rPr lang="en-US" altLang="zh-CN" b="1" dirty="0">
                <a:solidFill>
                  <a:srgbClr val="3B3B3B"/>
                </a:solidFill>
                <a:effectLst/>
                <a:latin typeface="Consolas" panose="020B0609020204030204" pitchFamily="49" charset="0"/>
                <a:ea typeface="微软雅黑" panose="020B0503020204020204" pitchFamily="34" charset="-122"/>
              </a:rPr>
              <a:t>\</a:t>
            </a:r>
            <a:r>
              <a:rPr lang="en-US" altLang="zh-CN" b="1" dirty="0">
                <a:solidFill>
                  <a:srgbClr val="000000"/>
                </a:solidFill>
                <a:effectLst/>
                <a:latin typeface="Consolas" panose="020B0609020204030204" pitchFamily="49" charset="0"/>
                <a:ea typeface="微软雅黑" panose="020B0503020204020204" pitchFamily="34" charset="-122"/>
              </a:rPr>
              <a:t>+=</a:t>
            </a:r>
            <a:r>
              <a:rPr lang="en-US" altLang="zh-CN" b="1" dirty="0">
                <a:solidFill>
                  <a:srgbClr val="3B3B3B"/>
                </a:solidFill>
                <a:effectLst/>
                <a:latin typeface="Consolas" panose="020B0609020204030204" pitchFamily="49" charset="0"/>
                <a:ea typeface="微软雅黑" panose="020B0503020204020204" pitchFamily="34" charset="-122"/>
              </a:rPr>
              <a:t> { </a:t>
            </a:r>
            <a:r>
              <a:rPr lang="en-US" altLang="zh-CN" b="1" dirty="0">
                <a:solidFill>
                  <a:srgbClr val="AF00DB"/>
                </a:solidFill>
                <a:effectLst/>
                <a:latin typeface="Consolas" panose="020B0609020204030204" pitchFamily="49" charset="0"/>
                <a:ea typeface="微软雅黑" panose="020B0503020204020204" pitchFamily="34" charset="-122"/>
              </a:rPr>
              <a:t>return</a:t>
            </a:r>
            <a:r>
              <a:rPr lang="en-US" altLang="zh-CN" b="1" dirty="0">
                <a:solidFill>
                  <a:srgbClr val="3B3B3B"/>
                </a:solidFill>
                <a:effectLst/>
                <a:latin typeface="Consolas" panose="020B0609020204030204" pitchFamily="49" charset="0"/>
                <a:ea typeface="微软雅黑" panose="020B0503020204020204" pitchFamily="34" charset="-122"/>
              </a:rPr>
              <a:t> ASSIGNADD; }</a:t>
            </a:r>
            <a:r>
              <a:rPr lang="zh-CN" altLang="en-US" b="1" dirty="0">
                <a:solidFill>
                  <a:srgbClr val="3B3B3B"/>
                </a:solidFill>
                <a:effectLst/>
                <a:latin typeface="Consolas" panose="020B0609020204030204" pitchFamily="49" charset="0"/>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被触发，遵循最长匹配原则，而不是分别触发一次第一条和第二条规则</a:t>
            </a:r>
          </a:p>
        </p:txBody>
      </p:sp>
      <p:sp>
        <p:nvSpPr>
          <p:cNvPr id="7" name="文本框 6">
            <a:extLst>
              <a:ext uri="{FF2B5EF4-FFF2-40B4-BE49-F238E27FC236}">
                <a16:creationId xmlns:a16="http://schemas.microsoft.com/office/drawing/2014/main" id="{E2399457-7744-4FA5-A108-4657D4B9B96E}"/>
              </a:ext>
            </a:extLst>
          </p:cNvPr>
          <p:cNvSpPr txBox="1"/>
          <p:nvPr/>
        </p:nvSpPr>
        <p:spPr>
          <a:xfrm>
            <a:off x="605245" y="3885308"/>
            <a:ext cx="6102530" cy="1200329"/>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ea typeface="微软雅黑" panose="020B0503020204020204" pitchFamily="34" charset="-122"/>
              </a:rPr>
              <a:t>%%</a:t>
            </a:r>
            <a:endParaRPr lang="en-US" altLang="zh-CN" b="0" dirty="0">
              <a:solidFill>
                <a:srgbClr val="3B3B3B"/>
              </a:solidFill>
              <a:effectLst/>
              <a:latin typeface="Consolas" panose="020B0609020204030204" pitchFamily="49" charset="0"/>
              <a:ea typeface="微软雅黑" panose="020B0503020204020204" pitchFamily="34" charset="-122"/>
            </a:endParaRPr>
          </a:p>
          <a:p>
            <a:r>
              <a:rPr lang="en-US" altLang="zh-CN" b="0" dirty="0">
                <a:solidFill>
                  <a:srgbClr val="3B3B3B"/>
                </a:solidFill>
                <a:effectLst/>
                <a:latin typeface="Consolas" panose="020B0609020204030204" pitchFamily="49" charset="0"/>
                <a:ea typeface="微软雅黑" panose="020B0503020204020204" pitchFamily="34" charset="-122"/>
              </a:rPr>
              <a:t>ABC { </a:t>
            </a:r>
            <a:r>
              <a:rPr lang="en-US" altLang="zh-CN" b="0" dirty="0">
                <a:solidFill>
                  <a:srgbClr val="AF00DB"/>
                </a:solidFill>
                <a:effectLst/>
                <a:latin typeface="Consolas" panose="020B0609020204030204" pitchFamily="49" charset="0"/>
                <a:ea typeface="微软雅黑" panose="020B0503020204020204" pitchFamily="34" charset="-122"/>
              </a:rPr>
              <a:t>return</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098658"/>
                </a:solidFill>
                <a:effectLst/>
                <a:latin typeface="Consolas" panose="020B0609020204030204" pitchFamily="49" charset="0"/>
                <a:ea typeface="微软雅黑" panose="020B0503020204020204" pitchFamily="34" charset="-122"/>
              </a:rPr>
              <a:t>1</a:t>
            </a:r>
            <a:r>
              <a:rPr lang="en-US" altLang="zh-CN" b="0" dirty="0">
                <a:solidFill>
                  <a:srgbClr val="3B3B3B"/>
                </a:solidFill>
                <a:effectLst/>
                <a:latin typeface="Consolas" panose="020B0609020204030204" pitchFamily="49" charset="0"/>
                <a:ea typeface="微软雅黑" panose="020B0503020204020204" pitchFamily="34" charset="-122"/>
              </a:rPr>
              <a:t>; }</a:t>
            </a:r>
          </a:p>
          <a:p>
            <a:r>
              <a:rPr lang="en-US" altLang="zh-CN" b="0" dirty="0">
                <a:solidFill>
                  <a:srgbClr val="3B3B3B"/>
                </a:solidFill>
                <a:effectLst/>
                <a:latin typeface="Consolas" panose="020B0609020204030204" pitchFamily="49" charset="0"/>
                <a:ea typeface="微软雅黑" panose="020B0503020204020204" pitchFamily="34" charset="-122"/>
              </a:rPr>
              <a:t>[a</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err="1">
                <a:solidFill>
                  <a:srgbClr val="3B3B3B"/>
                </a:solidFill>
                <a:effectLst/>
                <a:latin typeface="Consolas" panose="020B0609020204030204" pitchFamily="49" charset="0"/>
                <a:ea typeface="微软雅黑" panose="020B0503020204020204" pitchFamily="34" charset="-122"/>
              </a:rPr>
              <a:t>zA</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Z]</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AF00DB"/>
                </a:solidFill>
                <a:effectLst/>
                <a:latin typeface="Consolas" panose="020B0609020204030204" pitchFamily="49" charset="0"/>
                <a:ea typeface="微软雅黑" panose="020B0503020204020204" pitchFamily="34" charset="-122"/>
              </a:rPr>
              <a:t>return</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098658"/>
                </a:solidFill>
                <a:effectLst/>
                <a:latin typeface="Consolas" panose="020B0609020204030204" pitchFamily="49" charset="0"/>
                <a:ea typeface="微软雅黑" panose="020B0503020204020204" pitchFamily="34" charset="-122"/>
              </a:rPr>
              <a:t>2</a:t>
            </a:r>
            <a:r>
              <a:rPr lang="en-US" altLang="zh-CN" b="0" dirty="0">
                <a:solidFill>
                  <a:srgbClr val="3B3B3B"/>
                </a:solidFill>
                <a:effectLst/>
                <a:latin typeface="Consolas" panose="020B0609020204030204" pitchFamily="49" charset="0"/>
                <a:ea typeface="微软雅黑" panose="020B0503020204020204" pitchFamily="34" charset="-122"/>
              </a:rPr>
              <a:t>; }</a:t>
            </a:r>
          </a:p>
          <a:p>
            <a:r>
              <a:rPr lang="en-US" altLang="zh-CN" b="0" dirty="0">
                <a:solidFill>
                  <a:srgbClr val="000000"/>
                </a:solidFill>
                <a:effectLst/>
                <a:latin typeface="Consolas" panose="020B0609020204030204" pitchFamily="49" charset="0"/>
                <a:ea typeface="微软雅黑" panose="020B0503020204020204" pitchFamily="34" charset="-122"/>
              </a:rPr>
              <a:t>%%</a:t>
            </a:r>
            <a:endParaRPr lang="en-US" altLang="zh-CN" b="0" dirty="0">
              <a:solidFill>
                <a:srgbClr val="3B3B3B"/>
              </a:solidFill>
              <a:effectLst/>
              <a:latin typeface="Consolas" panose="020B0609020204030204" pitchFamily="49" charset="0"/>
              <a:ea typeface="微软雅黑" panose="020B0503020204020204" pitchFamily="34" charset="-122"/>
            </a:endParaRPr>
          </a:p>
        </p:txBody>
      </p:sp>
      <p:sp>
        <p:nvSpPr>
          <p:cNvPr id="8" name="文本框 7">
            <a:extLst>
              <a:ext uri="{FF2B5EF4-FFF2-40B4-BE49-F238E27FC236}">
                <a16:creationId xmlns:a16="http://schemas.microsoft.com/office/drawing/2014/main" id="{371C975C-25F6-4397-B9E6-75992FD4BB4F}"/>
              </a:ext>
            </a:extLst>
          </p:cNvPr>
          <p:cNvSpPr txBox="1"/>
          <p:nvPr/>
        </p:nvSpPr>
        <p:spPr>
          <a:xfrm>
            <a:off x="605245" y="5299167"/>
            <a:ext cx="10467703" cy="92333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对于以上规则，对于字符串 </a:t>
            </a:r>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ABC</a:t>
            </a:r>
            <a:r>
              <a:rPr lang="zh-CN" altLang="en-US" b="1" dirty="0">
                <a:solidFill>
                  <a:srgbClr val="FF0000"/>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，第一条规则“</a:t>
            </a:r>
            <a:r>
              <a:rPr lang="en-US" altLang="zh-CN" b="0" dirty="0">
                <a:solidFill>
                  <a:srgbClr val="3B3B3B"/>
                </a:solidFill>
                <a:effectLst/>
                <a:latin typeface="Consolas" panose="020B0609020204030204" pitchFamily="49" charset="0"/>
                <a:ea typeface="微软雅黑" panose="020B0503020204020204" pitchFamily="34" charset="-122"/>
              </a:rPr>
              <a:t>ABC { </a:t>
            </a:r>
            <a:r>
              <a:rPr lang="en-US" altLang="zh-CN" b="0" dirty="0">
                <a:solidFill>
                  <a:srgbClr val="AF00DB"/>
                </a:solidFill>
                <a:effectLst/>
                <a:latin typeface="Consolas" panose="020B0609020204030204" pitchFamily="49" charset="0"/>
                <a:ea typeface="微软雅黑" panose="020B0503020204020204" pitchFamily="34" charset="-122"/>
              </a:rPr>
              <a:t>return</a:t>
            </a:r>
            <a:r>
              <a:rPr lang="en-US" altLang="zh-CN" b="0" dirty="0">
                <a:solidFill>
                  <a:srgbClr val="3B3B3B"/>
                </a:solidFill>
                <a:effectLst/>
                <a:latin typeface="Consolas" panose="020B0609020204030204" pitchFamily="49" charset="0"/>
                <a:ea typeface="微软雅黑" panose="020B0503020204020204" pitchFamily="34" charset="-122"/>
              </a:rPr>
              <a:t> </a:t>
            </a:r>
            <a:r>
              <a:rPr lang="en-US" altLang="zh-CN" b="0" dirty="0">
                <a:solidFill>
                  <a:srgbClr val="098658"/>
                </a:solidFill>
                <a:effectLst/>
                <a:latin typeface="Consolas" panose="020B0609020204030204" pitchFamily="49" charset="0"/>
                <a:ea typeface="微软雅黑" panose="020B0503020204020204" pitchFamily="34" charset="-122"/>
              </a:rPr>
              <a:t>1</a:t>
            </a:r>
            <a:r>
              <a:rPr lang="en-US" altLang="zh-CN" b="0" dirty="0">
                <a:solidFill>
                  <a:srgbClr val="3B3B3B"/>
                </a:solidFill>
                <a:effectLst/>
                <a:latin typeface="Consolas" panose="020B0609020204030204" pitchFamily="49" charset="0"/>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”被触发，遵循规则顺序优先级。尽管字符串</a:t>
            </a:r>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ABC</a:t>
            </a:r>
            <a:r>
              <a:rPr lang="zh-CN" altLang="en-US" b="1" dirty="0">
                <a:solidFill>
                  <a:srgbClr val="FF0000"/>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可以同时触发正则表达式 “</a:t>
            </a:r>
            <a:r>
              <a:rPr lang="en-US" altLang="zh-CN" b="0" dirty="0">
                <a:solidFill>
                  <a:srgbClr val="3B3B3B"/>
                </a:solidFill>
                <a:effectLst/>
                <a:latin typeface="Consolas" panose="020B0609020204030204" pitchFamily="49" charset="0"/>
                <a:ea typeface="微软雅黑" panose="020B0503020204020204" pitchFamily="34" charset="-122"/>
              </a:rPr>
              <a:t>ABC</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和 “</a:t>
            </a:r>
            <a:r>
              <a:rPr lang="en-US" altLang="zh-CN" b="0" dirty="0">
                <a:solidFill>
                  <a:srgbClr val="3B3B3B"/>
                </a:solidFill>
                <a:effectLst/>
                <a:latin typeface="Consolas" panose="020B0609020204030204" pitchFamily="49" charset="0"/>
                <a:ea typeface="微软雅黑" panose="020B0503020204020204" pitchFamily="34" charset="-122"/>
              </a:rPr>
              <a:t>[a</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err="1">
                <a:solidFill>
                  <a:srgbClr val="3B3B3B"/>
                </a:solidFill>
                <a:effectLst/>
                <a:latin typeface="Consolas" panose="020B0609020204030204" pitchFamily="49" charset="0"/>
                <a:ea typeface="微软雅黑" panose="020B0503020204020204" pitchFamily="34" charset="-122"/>
              </a:rPr>
              <a:t>zA</a:t>
            </a:r>
            <a:r>
              <a:rPr lang="en-US" altLang="zh-CN" b="0" dirty="0">
                <a:solidFill>
                  <a:srgbClr val="000000"/>
                </a:solidFill>
                <a:effectLst/>
                <a:latin typeface="Consolas" panose="020B0609020204030204" pitchFamily="49" charset="0"/>
                <a:ea typeface="微软雅黑" panose="020B0503020204020204" pitchFamily="34" charset="-122"/>
              </a:rPr>
              <a:t>-</a:t>
            </a:r>
            <a:r>
              <a:rPr lang="en-US" altLang="zh-CN" b="0" dirty="0">
                <a:solidFill>
                  <a:srgbClr val="3B3B3B"/>
                </a:solidFill>
                <a:effectLst/>
                <a:latin typeface="Consolas" panose="020B0609020204030204" pitchFamily="49" charset="0"/>
                <a:ea typeface="微软雅黑" panose="020B0503020204020204" pitchFamily="34" charset="-122"/>
              </a:rPr>
              <a:t>Z]</a:t>
            </a:r>
            <a:r>
              <a:rPr lang="en-US" altLang="zh-CN" b="0" dirty="0">
                <a:solidFill>
                  <a:srgbClr val="000000"/>
                </a:solidFill>
                <a:effectLst/>
                <a:latin typeface="Consolas" panose="020B0609020204030204" pitchFamily="49" charset="0"/>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”，但是“</a:t>
            </a:r>
            <a:r>
              <a:rPr lang="en-US" altLang="zh-CN" b="1" dirty="0">
                <a:latin typeface="微软雅黑" panose="020B0503020204020204" pitchFamily="34" charset="-122"/>
                <a:ea typeface="微软雅黑" panose="020B0503020204020204" pitchFamily="34" charset="-122"/>
              </a:rPr>
              <a:t>ABC</a:t>
            </a:r>
            <a:r>
              <a:rPr lang="zh-CN" altLang="en-US" b="1" dirty="0">
                <a:latin typeface="微软雅黑" panose="020B0503020204020204" pitchFamily="34" charset="-122"/>
                <a:ea typeface="微软雅黑" panose="020B0503020204020204" pitchFamily="34" charset="-122"/>
              </a:rPr>
              <a:t>”对应的规则优先被定义。</a:t>
            </a:r>
          </a:p>
        </p:txBody>
      </p:sp>
    </p:spTree>
    <p:extLst>
      <p:ext uri="{BB962C8B-B14F-4D97-AF65-F5344CB8AC3E}">
        <p14:creationId xmlns:p14="http://schemas.microsoft.com/office/powerpoint/2010/main" val="4004666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 </a:t>
            </a:r>
            <a:r>
              <a:rPr lang="en-US" altLang="zh-CN" dirty="0">
                <a:latin typeface="微软雅黑" panose="020B0503020204020204" pitchFamily="34" charset="-122"/>
              </a:rPr>
              <a:t>C</a:t>
            </a:r>
            <a:r>
              <a:rPr lang="zh-CN" altLang="en-US" dirty="0">
                <a:latin typeface="微软雅黑" panose="020B0503020204020204" pitchFamily="34" charset="-122"/>
              </a:rPr>
              <a:t>代码部分</a:t>
            </a:r>
            <a:endParaRPr lang="en-US" dirty="0">
              <a:latin typeface="微软雅黑" panose="020B0503020204020204" pitchFamily="34" charset="-122"/>
            </a:endParaRPr>
          </a:p>
        </p:txBody>
      </p:sp>
      <p:sp>
        <p:nvSpPr>
          <p:cNvPr id="9" name="内容占位符 2">
            <a:extLst>
              <a:ext uri="{FF2B5EF4-FFF2-40B4-BE49-F238E27FC236}">
                <a16:creationId xmlns:a16="http://schemas.microsoft.com/office/drawing/2014/main" id="{C6D56416-2235-4CDF-AE31-7AA98BD33819}"/>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a:t>C </a:t>
            </a:r>
            <a:r>
              <a:rPr lang="zh-CN" altLang="en-US"/>
              <a:t>代码部分可包括 </a:t>
            </a:r>
            <a:r>
              <a:rPr lang="en-US" altLang="zh-CN"/>
              <a:t>main() </a:t>
            </a:r>
            <a:r>
              <a:rPr lang="zh-CN" altLang="en-US"/>
              <a:t>函数，用于调用 </a:t>
            </a:r>
            <a:r>
              <a:rPr lang="en-US" altLang="zh-CN"/>
              <a:t>yylex() </a:t>
            </a:r>
            <a:r>
              <a:rPr lang="zh-CN" altLang="en-US"/>
              <a:t>执行词法分析。</a:t>
            </a:r>
            <a:r>
              <a:rPr lang="en-US" altLang="zh-CN"/>
              <a:t>yylex() </a:t>
            </a:r>
            <a:r>
              <a:rPr lang="zh-CN" altLang="en-US"/>
              <a:t>是由 </a:t>
            </a:r>
            <a:r>
              <a:rPr lang="en-US" altLang="zh-CN"/>
              <a:t>Flex </a:t>
            </a:r>
            <a:r>
              <a:rPr lang="zh-CN" altLang="en-US"/>
              <a:t>生成的词法分析例程，默认从 </a:t>
            </a:r>
            <a:r>
              <a:rPr lang="en-US" altLang="zh-CN"/>
              <a:t>stdin </a:t>
            </a:r>
            <a:r>
              <a:rPr lang="zh-CN" altLang="en-US"/>
              <a:t>读取输入文本。</a:t>
            </a:r>
            <a:endParaRPr lang="zh-CN" altLang="en-US" dirty="0"/>
          </a:p>
        </p:txBody>
      </p:sp>
      <p:sp>
        <p:nvSpPr>
          <p:cNvPr id="10" name="文本框 9">
            <a:extLst>
              <a:ext uri="{FF2B5EF4-FFF2-40B4-BE49-F238E27FC236}">
                <a16:creationId xmlns:a16="http://schemas.microsoft.com/office/drawing/2014/main" id="{7FF2E59E-F39B-4F28-85C7-E984443D2553}"/>
              </a:ext>
            </a:extLst>
          </p:cNvPr>
          <p:cNvSpPr txBox="1"/>
          <p:nvPr/>
        </p:nvSpPr>
        <p:spPr>
          <a:xfrm>
            <a:off x="531137" y="2026145"/>
            <a:ext cx="5702482" cy="2246769"/>
          </a:xfrm>
          <a:prstGeom prst="rect">
            <a:avLst/>
          </a:prstGeom>
          <a:noFill/>
        </p:spPr>
        <p:txBody>
          <a:bodyPr wrap="square">
            <a:spAutoFit/>
          </a:bodyPr>
          <a:lstStyle/>
          <a:p>
            <a:br>
              <a:rPr lang="en-US" altLang="zh-CN" sz="1400" b="0" dirty="0">
                <a:solidFill>
                  <a:srgbClr val="3B3B3B"/>
                </a:solidFill>
                <a:effectLst/>
                <a:latin typeface="Consolas" panose="020B0609020204030204" pitchFamily="49" charset="0"/>
                <a:ea typeface="微软雅黑" panose="020B0503020204020204" pitchFamily="34" charset="-122"/>
              </a:rPr>
            </a:br>
            <a:r>
              <a:rPr lang="en-US" altLang="zh-CN" sz="1400" b="0" dirty="0">
                <a:solidFill>
                  <a:srgbClr val="0000FF"/>
                </a:solidFill>
                <a:effectLst/>
                <a:latin typeface="Consolas" panose="020B0609020204030204" pitchFamily="49" charset="0"/>
                <a:ea typeface="微软雅黑" panose="020B0503020204020204" pitchFamily="34" charset="-122"/>
              </a:rPr>
              <a:t>int</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795E26"/>
                </a:solidFill>
                <a:effectLst/>
                <a:latin typeface="Consolas" panose="020B0609020204030204" pitchFamily="49" charset="0"/>
                <a:ea typeface="微软雅黑" panose="020B0503020204020204" pitchFamily="34" charset="-122"/>
              </a:rPr>
              <a:t>main</a:t>
            </a:r>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795E26"/>
                </a:solidFill>
                <a:effectLst/>
                <a:latin typeface="Consolas" panose="020B0609020204030204" pitchFamily="49" charset="0"/>
                <a:ea typeface="微软雅黑" panose="020B0503020204020204" pitchFamily="34" charset="-122"/>
              </a:rPr>
              <a:t>yylex</a:t>
            </a:r>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err="1">
                <a:solidFill>
                  <a:srgbClr val="795E26"/>
                </a:solidFill>
                <a:effectLst/>
                <a:latin typeface="Consolas" panose="020B0609020204030204" pitchFamily="49" charset="0"/>
                <a:ea typeface="微软雅黑" panose="020B0503020204020204" pitchFamily="34" charset="-122"/>
              </a:rPr>
              <a:t>printf</a:t>
            </a:r>
            <a:r>
              <a:rPr lang="en-US" altLang="zh-CN" sz="1400" b="0" dirty="0">
                <a:solidFill>
                  <a:srgbClr val="3B3B3B"/>
                </a:solidFill>
                <a:effectLst/>
                <a:latin typeface="Consolas" panose="020B0609020204030204" pitchFamily="49" charset="0"/>
                <a:ea typeface="微软雅黑" panose="020B0503020204020204" pitchFamily="34" charset="-122"/>
              </a:rPr>
              <a:t>(</a:t>
            </a:r>
            <a:r>
              <a:rPr lang="en-US" altLang="zh-CN" sz="1400" b="0" dirty="0">
                <a:solidFill>
                  <a:srgbClr val="A31515"/>
                </a:solidFill>
                <a:effectLst/>
                <a:latin typeface="Consolas" panose="020B0609020204030204" pitchFamily="49" charset="0"/>
                <a:ea typeface="微软雅黑" panose="020B0503020204020204" pitchFamily="34" charset="-122"/>
              </a:rPr>
              <a:t>"look, I find </a:t>
            </a:r>
            <a:r>
              <a:rPr lang="en-US" altLang="zh-CN" sz="1400" b="0" dirty="0">
                <a:solidFill>
                  <a:srgbClr val="001080"/>
                </a:solidFill>
                <a:effectLst/>
                <a:latin typeface="Consolas" panose="020B0609020204030204" pitchFamily="49" charset="0"/>
                <a:ea typeface="微软雅黑" panose="020B0503020204020204" pitchFamily="34" charset="-122"/>
              </a:rPr>
              <a:t>%d</a:t>
            </a:r>
            <a:r>
              <a:rPr lang="en-US" altLang="zh-CN" sz="1400" b="0" dirty="0">
                <a:solidFill>
                  <a:srgbClr val="A31515"/>
                </a:solidFill>
                <a:effectLst/>
                <a:latin typeface="Consolas" panose="020B0609020204030204" pitchFamily="49" charset="0"/>
                <a:ea typeface="微软雅黑" panose="020B0503020204020204" pitchFamily="34" charset="-122"/>
              </a:rPr>
              <a:t> words of </a:t>
            </a:r>
            <a:r>
              <a:rPr lang="en-US" altLang="zh-CN" sz="1400" b="0" dirty="0">
                <a:solidFill>
                  <a:srgbClr val="001080"/>
                </a:solidFill>
                <a:effectLst/>
                <a:latin typeface="Consolas" panose="020B0609020204030204" pitchFamily="49" charset="0"/>
                <a:ea typeface="微软雅黑" panose="020B0503020204020204" pitchFamily="34" charset="-122"/>
              </a:rPr>
              <a:t>%d</a:t>
            </a:r>
            <a:r>
              <a:rPr lang="en-US" altLang="zh-CN" sz="1400" b="0" dirty="0">
                <a:solidFill>
                  <a:srgbClr val="A31515"/>
                </a:solidFill>
                <a:effectLst/>
                <a:latin typeface="Consolas" panose="020B0609020204030204" pitchFamily="49" charset="0"/>
                <a:ea typeface="微软雅黑" panose="020B0503020204020204" pitchFamily="34" charset="-122"/>
              </a:rPr>
              <a:t> chars</a:t>
            </a:r>
            <a:r>
              <a:rPr lang="en-US" altLang="zh-CN" sz="1400" b="0" dirty="0">
                <a:solidFill>
                  <a:srgbClr val="EE0000"/>
                </a:solidFill>
                <a:effectLst/>
                <a:latin typeface="Consolas" panose="020B0609020204030204" pitchFamily="49" charset="0"/>
                <a:ea typeface="微软雅黑" panose="020B0503020204020204" pitchFamily="34" charset="-122"/>
              </a:rPr>
              <a:t>\n</a:t>
            </a:r>
            <a:r>
              <a:rPr lang="en-US" altLang="zh-CN" sz="1400" b="0" dirty="0">
                <a:solidFill>
                  <a:srgbClr val="A31515"/>
                </a:solidFill>
                <a:effectLst/>
                <a:latin typeface="Consolas" panose="020B0609020204030204" pitchFamily="49" charset="0"/>
                <a:ea typeface="微软雅黑" panose="020B0503020204020204" pitchFamily="34" charset="-122"/>
              </a:rPr>
              <a:t>"</a:t>
            </a:r>
            <a:r>
              <a:rPr lang="en-US" altLang="zh-CN" sz="1400" b="0" dirty="0">
                <a:solidFill>
                  <a:srgbClr val="3B3B3B"/>
                </a:solidFill>
                <a:effectLst/>
                <a:latin typeface="Consolas" panose="020B0609020204030204" pitchFamily="49" charset="0"/>
                <a:ea typeface="微软雅黑" panose="020B0503020204020204" pitchFamily="34" charset="-122"/>
              </a:rPr>
              <a:t>, </a:t>
            </a:r>
          </a:p>
          <a:p>
            <a:r>
              <a:rPr lang="en-US" altLang="zh-CN" sz="1400" b="0" dirty="0">
                <a:solidFill>
                  <a:srgbClr val="3B3B3B"/>
                </a:solidFill>
                <a:effectLst/>
                <a:latin typeface="Consolas" panose="020B0609020204030204" pitchFamily="49" charset="0"/>
                <a:ea typeface="微软雅黑" panose="020B0503020204020204" pitchFamily="34" charset="-122"/>
              </a:rPr>
              <a:t>            words, chars);</a:t>
            </a:r>
          </a:p>
          <a:p>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F00DB"/>
                </a:solidFill>
                <a:effectLst/>
                <a:latin typeface="Consolas" panose="020B0609020204030204" pitchFamily="49" charset="0"/>
                <a:ea typeface="微软雅黑" panose="020B0503020204020204" pitchFamily="34" charset="-122"/>
              </a:rPr>
              <a:t>return</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098658"/>
                </a:solidFill>
                <a:effectLst/>
                <a:latin typeface="Consolas" panose="020B0609020204030204" pitchFamily="49" charset="0"/>
                <a:ea typeface="微软雅黑" panose="020B0503020204020204" pitchFamily="34" charset="-122"/>
              </a:rPr>
              <a:t>0</a:t>
            </a:r>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3B3B3B"/>
                </a:solidFill>
                <a:effectLst/>
                <a:latin typeface="Consolas" panose="020B0609020204030204" pitchFamily="49" charset="0"/>
                <a:ea typeface="微软雅黑" panose="020B0503020204020204" pitchFamily="34" charset="-122"/>
              </a:rPr>
              <a:t>}</a:t>
            </a:r>
          </a:p>
          <a:p>
            <a:br>
              <a:rPr lang="en-US" altLang="zh-CN" sz="1400" b="0" dirty="0">
                <a:solidFill>
                  <a:srgbClr val="3B3B3B"/>
                </a:solidFill>
                <a:effectLst/>
                <a:latin typeface="Consolas" panose="020B0609020204030204" pitchFamily="49" charset="0"/>
                <a:ea typeface="微软雅黑" panose="020B0503020204020204" pitchFamily="34" charset="-122"/>
              </a:rPr>
            </a:br>
            <a:endParaRPr lang="en-US" altLang="zh-CN" sz="1400" b="0" dirty="0">
              <a:solidFill>
                <a:srgbClr val="3B3B3B"/>
              </a:solidFill>
              <a:effectLst/>
              <a:latin typeface="Consolas" panose="020B0609020204030204" pitchFamily="49" charset="0"/>
              <a:ea typeface="微软雅黑" panose="020B0503020204020204" pitchFamily="34" charset="-122"/>
            </a:endParaRPr>
          </a:p>
        </p:txBody>
      </p:sp>
      <p:pic>
        <p:nvPicPr>
          <p:cNvPr id="11" name="图片 10">
            <a:extLst>
              <a:ext uri="{FF2B5EF4-FFF2-40B4-BE49-F238E27FC236}">
                <a16:creationId xmlns:a16="http://schemas.microsoft.com/office/drawing/2014/main" id="{623718D9-E334-4A5D-B7D0-ACF0693B4FCD}"/>
              </a:ext>
            </a:extLst>
          </p:cNvPr>
          <p:cNvPicPr>
            <a:picLocks noChangeAspect="1"/>
          </p:cNvPicPr>
          <p:nvPr/>
        </p:nvPicPr>
        <p:blipFill>
          <a:blip r:embed="rId3"/>
          <a:stretch>
            <a:fillRect/>
          </a:stretch>
        </p:blipFill>
        <p:spPr>
          <a:xfrm>
            <a:off x="531137" y="4376879"/>
            <a:ext cx="4726388" cy="2049495"/>
          </a:xfrm>
          <a:prstGeom prst="rect">
            <a:avLst/>
          </a:prstGeom>
        </p:spPr>
      </p:pic>
      <p:cxnSp>
        <p:nvCxnSpPr>
          <p:cNvPr id="12" name="直接箭头连接符 11">
            <a:extLst>
              <a:ext uri="{FF2B5EF4-FFF2-40B4-BE49-F238E27FC236}">
                <a16:creationId xmlns:a16="http://schemas.microsoft.com/office/drawing/2014/main" id="{A926289F-9666-418A-8551-6D55F7B49FE3}"/>
              </a:ext>
            </a:extLst>
          </p:cNvPr>
          <p:cNvCxnSpPr>
            <a:cxnSpLocks/>
          </p:cNvCxnSpPr>
          <p:nvPr/>
        </p:nvCxnSpPr>
        <p:spPr>
          <a:xfrm>
            <a:off x="3044821" y="3877458"/>
            <a:ext cx="0" cy="3733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530B811-C1B7-4672-B182-1F27792ADD6D}"/>
              </a:ext>
            </a:extLst>
          </p:cNvPr>
          <p:cNvSpPr txBox="1"/>
          <p:nvPr/>
        </p:nvSpPr>
        <p:spPr>
          <a:xfrm>
            <a:off x="1877871" y="3877458"/>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原样复制</a:t>
            </a:r>
          </a:p>
        </p:txBody>
      </p:sp>
      <p:sp>
        <p:nvSpPr>
          <p:cNvPr id="14" name="文本框 13">
            <a:extLst>
              <a:ext uri="{FF2B5EF4-FFF2-40B4-BE49-F238E27FC236}">
                <a16:creationId xmlns:a16="http://schemas.microsoft.com/office/drawing/2014/main" id="{1967C19D-E3E3-4D88-9419-73A05128900C}"/>
              </a:ext>
            </a:extLst>
          </p:cNvPr>
          <p:cNvSpPr txBox="1"/>
          <p:nvPr/>
        </p:nvSpPr>
        <p:spPr>
          <a:xfrm>
            <a:off x="1563188" y="6387737"/>
            <a:ext cx="2409955" cy="369332"/>
          </a:xfrm>
          <a:prstGeom prst="rect">
            <a:avLst/>
          </a:prstGeom>
          <a:noFill/>
        </p:spPr>
        <p:txBody>
          <a:bodyPr wrap="none" rtlCol="0">
            <a:spAutoFit/>
          </a:bodyPr>
          <a:lstStyle/>
          <a:p>
            <a:r>
              <a:rPr lang="en-US" altLang="zh-CN" b="1" dirty="0" err="1">
                <a:latin typeface="微软雅黑" panose="020B0503020204020204" pitchFamily="34" charset="-122"/>
                <a:ea typeface="微软雅黑" panose="020B0503020204020204" pitchFamily="34" charset="-122"/>
              </a:rPr>
              <a:t>lex.yy.c</a:t>
            </a:r>
            <a:r>
              <a:rPr lang="zh-CN" altLang="en-US" b="1" dirty="0">
                <a:latin typeface="微软雅黑" panose="020B0503020204020204" pitchFamily="34" charset="-122"/>
                <a:ea typeface="微软雅黑" panose="020B0503020204020204" pitchFamily="34" charset="-122"/>
              </a:rPr>
              <a:t>文件中的内容</a:t>
            </a:r>
          </a:p>
        </p:txBody>
      </p:sp>
    </p:spTree>
    <p:extLst>
      <p:ext uri="{BB962C8B-B14F-4D97-AF65-F5344CB8AC3E}">
        <p14:creationId xmlns:p14="http://schemas.microsoft.com/office/powerpoint/2010/main" val="998168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宋体" panose="02010600030101010101" pitchFamily="2" charset="-122"/>
              </a:rPr>
              <a:t>实验体系总览</a:t>
            </a:r>
            <a:endParaRPr lang="en-US" dirty="0"/>
          </a:p>
        </p:txBody>
      </p:sp>
      <p:graphicFrame>
        <p:nvGraphicFramePr>
          <p:cNvPr id="48" name="图示 47">
            <a:extLst>
              <a:ext uri="{FF2B5EF4-FFF2-40B4-BE49-F238E27FC236}">
                <a16:creationId xmlns:a16="http://schemas.microsoft.com/office/drawing/2014/main" id="{9AAAA370-0575-41B2-B34B-E9A12096AFC3}"/>
              </a:ext>
            </a:extLst>
          </p:cNvPr>
          <p:cNvGraphicFramePr/>
          <p:nvPr>
            <p:extLst>
              <p:ext uri="{D42A27DB-BD31-4B8C-83A1-F6EECF244321}">
                <p14:modId xmlns:p14="http://schemas.microsoft.com/office/powerpoint/2010/main" val="1401776731"/>
              </p:ext>
            </p:extLst>
          </p:nvPr>
        </p:nvGraphicFramePr>
        <p:xfrm>
          <a:off x="1850146" y="1826546"/>
          <a:ext cx="3731378" cy="24972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 name="文本框 1">
            <a:extLst>
              <a:ext uri="{FF2B5EF4-FFF2-40B4-BE49-F238E27FC236}">
                <a16:creationId xmlns:a16="http://schemas.microsoft.com/office/drawing/2014/main" id="{1B93AF1D-4A07-484B-9835-9A39CD7A42DB}"/>
              </a:ext>
            </a:extLst>
          </p:cNvPr>
          <p:cNvSpPr txBox="1"/>
          <p:nvPr/>
        </p:nvSpPr>
        <p:spPr>
          <a:xfrm>
            <a:off x="2663296" y="4457564"/>
            <a:ext cx="2153154" cy="55399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dirty="0">
                <a:latin typeface="微软雅黑" panose="020B0503020204020204" pitchFamily="34" charset="-122"/>
                <a:ea typeface="微软雅黑" panose="020B0503020204020204" pitchFamily="34" charset="-122"/>
              </a:rPr>
              <a:t>能力培养目标</a:t>
            </a:r>
            <a:endParaRPr lang="en-US" altLang="zh-CN" sz="1500" dirty="0">
              <a:latin typeface="微软雅黑" panose="020B0503020204020204" pitchFamily="34" charset="-122"/>
              <a:ea typeface="微软雅黑" panose="020B0503020204020204" pitchFamily="34" charset="-122"/>
            </a:endParaRPr>
          </a:p>
          <a:p>
            <a:pPr algn="ctr"/>
            <a:r>
              <a:rPr lang="zh-CN" altLang="en-US" sz="1500"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20</a:t>
            </a:r>
            <a:r>
              <a:rPr lang="zh-CN" altLang="en-US" sz="1500" b="1" dirty="0">
                <a:latin typeface="微软雅黑" panose="020B0503020204020204" pitchFamily="34" charset="-122"/>
                <a:ea typeface="微软雅黑" panose="020B0503020204020204" pitchFamily="34" charset="-122"/>
              </a:rPr>
              <a:t>天造一个编译器</a:t>
            </a:r>
            <a:r>
              <a:rPr lang="zh-CN" altLang="en-US" sz="1500" dirty="0">
                <a:latin typeface="微软雅黑" panose="020B0503020204020204" pitchFamily="34" charset="-122"/>
                <a:ea typeface="微软雅黑" panose="020B0503020204020204" pitchFamily="34" charset="-122"/>
              </a:rPr>
              <a:t>”</a:t>
            </a:r>
            <a:endParaRPr lang="en-US" sz="1500" dirty="0">
              <a:latin typeface="微软雅黑" panose="020B0503020204020204" pitchFamily="34" charset="-122"/>
              <a:ea typeface="微软雅黑" panose="020B0503020204020204" pitchFamily="34" charset="-122"/>
            </a:endParaRPr>
          </a:p>
        </p:txBody>
      </p:sp>
      <p:sp>
        <p:nvSpPr>
          <p:cNvPr id="50" name="左大括号 49">
            <a:extLst>
              <a:ext uri="{FF2B5EF4-FFF2-40B4-BE49-F238E27FC236}">
                <a16:creationId xmlns:a16="http://schemas.microsoft.com/office/drawing/2014/main" id="{A6032BDD-90F7-4547-8A66-F44ABC3BF5F6}"/>
              </a:ext>
            </a:extLst>
          </p:cNvPr>
          <p:cNvSpPr/>
          <p:nvPr/>
        </p:nvSpPr>
        <p:spPr>
          <a:xfrm>
            <a:off x="5462973" y="1963089"/>
            <a:ext cx="265995" cy="2943000"/>
          </a:xfrm>
          <a:prstGeom prst="leftBrace">
            <a:avLst/>
          </a:prstGeom>
          <a:ln/>
        </p:spPr>
        <p:style>
          <a:lnRef idx="3">
            <a:schemeClr val="dk1"/>
          </a:lnRef>
          <a:fillRef idx="0">
            <a:schemeClr val="dk1"/>
          </a:fillRef>
          <a:effectRef idx="2">
            <a:schemeClr val="dk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350">
              <a:latin typeface="微软雅黑" panose="020B0503020204020204" pitchFamily="34" charset="-122"/>
              <a:ea typeface="微软雅黑" panose="020B0503020204020204" pitchFamily="34" charset="-122"/>
            </a:endParaRPr>
          </a:p>
        </p:txBody>
      </p:sp>
      <p:sp>
        <p:nvSpPr>
          <p:cNvPr id="51" name="矩形: 圆角 50">
            <a:extLst>
              <a:ext uri="{FF2B5EF4-FFF2-40B4-BE49-F238E27FC236}">
                <a16:creationId xmlns:a16="http://schemas.microsoft.com/office/drawing/2014/main" id="{93377F02-CECF-4C61-A1A5-1BC80DD84024}"/>
              </a:ext>
            </a:extLst>
          </p:cNvPr>
          <p:cNvSpPr/>
          <p:nvPr/>
        </p:nvSpPr>
        <p:spPr>
          <a:xfrm>
            <a:off x="2061454" y="1251168"/>
            <a:ext cx="8280400" cy="5212712"/>
          </a:xfrm>
          <a:prstGeom prst="roundRect">
            <a:avLst>
              <a:gd name="adj" fmla="val 1909"/>
            </a:avLst>
          </a:prstGeom>
          <a:noFill/>
          <a:ln w="19050">
            <a:solidFill>
              <a:srgbClr val="000186"/>
            </a:solidFill>
            <a:bevel/>
          </a:ln>
        </p:spPr>
        <p:style>
          <a:lnRef idx="1">
            <a:schemeClr val="accent5"/>
          </a:lnRef>
          <a:fillRef idx="2">
            <a:schemeClr val="accent5"/>
          </a:fillRef>
          <a:effectRef idx="1">
            <a:schemeClr val="accent5"/>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52" name="矩形: 圆角 51">
            <a:extLst>
              <a:ext uri="{FF2B5EF4-FFF2-40B4-BE49-F238E27FC236}">
                <a16:creationId xmlns:a16="http://schemas.microsoft.com/office/drawing/2014/main" id="{26ABA49C-818F-4A6E-B096-2AE9023C9E1A}"/>
              </a:ext>
            </a:extLst>
          </p:cNvPr>
          <p:cNvSpPr/>
          <p:nvPr/>
        </p:nvSpPr>
        <p:spPr>
          <a:xfrm>
            <a:off x="3609274" y="1134905"/>
            <a:ext cx="5044384" cy="390692"/>
          </a:xfrm>
          <a:prstGeom prst="roundRect">
            <a:avLst>
              <a:gd name="adj" fmla="val 5363"/>
            </a:avLst>
          </a:prstGeom>
          <a:solidFill>
            <a:srgbClr val="000186"/>
          </a:solidFill>
          <a:ln w="19050">
            <a:solidFill>
              <a:srgbClr val="000186"/>
            </a:solidFill>
            <a:bevel/>
          </a:ln>
        </p:spPr>
        <p:style>
          <a:lnRef idx="1">
            <a:schemeClr val="accent5"/>
          </a:lnRef>
          <a:fillRef idx="2">
            <a:schemeClr val="accent5"/>
          </a:fillRef>
          <a:effectRef idx="1">
            <a:schemeClr val="accent5"/>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rPr>
              <a:t>自研首个支持自主指令集的编译实践体系</a:t>
            </a:r>
          </a:p>
        </p:txBody>
      </p:sp>
      <p:sp>
        <p:nvSpPr>
          <p:cNvPr id="53" name="五边形 52">
            <a:extLst>
              <a:ext uri="{FF2B5EF4-FFF2-40B4-BE49-F238E27FC236}">
                <a16:creationId xmlns:a16="http://schemas.microsoft.com/office/drawing/2014/main" id="{F40E2B27-FFFD-40DA-99F5-857467727F4D}"/>
              </a:ext>
            </a:extLst>
          </p:cNvPr>
          <p:cNvSpPr>
            <a:spLocks noChangeAspect="1"/>
          </p:cNvSpPr>
          <p:nvPr/>
        </p:nvSpPr>
        <p:spPr>
          <a:xfrm>
            <a:off x="7339325" y="2591492"/>
            <a:ext cx="1377000" cy="1311425"/>
          </a:xfrm>
          <a:prstGeom prst="pentagon">
            <a:avLst/>
          </a:prstGeom>
          <a:noFill/>
          <a:ln>
            <a:solidFill>
              <a:srgbClr val="034D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微软雅黑" panose="020B0503020204020204" pitchFamily="34" charset="-122"/>
              <a:ea typeface="微软雅黑" panose="020B0503020204020204" pitchFamily="34" charset="-122"/>
            </a:endParaRPr>
          </a:p>
        </p:txBody>
      </p:sp>
      <p:sp>
        <p:nvSpPr>
          <p:cNvPr id="54" name="五边形 53">
            <a:extLst>
              <a:ext uri="{FF2B5EF4-FFF2-40B4-BE49-F238E27FC236}">
                <a16:creationId xmlns:a16="http://schemas.microsoft.com/office/drawing/2014/main" id="{FEDEA8F8-7B81-484F-A58A-D97D4424D7D9}"/>
              </a:ext>
            </a:extLst>
          </p:cNvPr>
          <p:cNvSpPr>
            <a:spLocks noChangeAspect="1"/>
          </p:cNvSpPr>
          <p:nvPr/>
        </p:nvSpPr>
        <p:spPr>
          <a:xfrm>
            <a:off x="7428013" y="2681491"/>
            <a:ext cx="1188000" cy="1131424"/>
          </a:xfrm>
          <a:prstGeom prst="pentagon">
            <a:avLst/>
          </a:prstGeom>
          <a:noFill/>
          <a:ln>
            <a:solidFill>
              <a:srgbClr val="034D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微软雅黑" panose="020B0503020204020204" pitchFamily="34" charset="-122"/>
              <a:ea typeface="微软雅黑" panose="020B0503020204020204" pitchFamily="34" charset="-122"/>
            </a:endParaRPr>
          </a:p>
        </p:txBody>
      </p:sp>
      <p:sp>
        <p:nvSpPr>
          <p:cNvPr id="55" name="文本框 32">
            <a:extLst>
              <a:ext uri="{FF2B5EF4-FFF2-40B4-BE49-F238E27FC236}">
                <a16:creationId xmlns:a16="http://schemas.microsoft.com/office/drawing/2014/main" id="{FD217C78-C5DF-4DC0-89A3-88FCB631377D}"/>
              </a:ext>
            </a:extLst>
          </p:cNvPr>
          <p:cNvSpPr txBox="1"/>
          <p:nvPr/>
        </p:nvSpPr>
        <p:spPr>
          <a:xfrm>
            <a:off x="7596830" y="3081459"/>
            <a:ext cx="877163" cy="5078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350" b="1" dirty="0">
                <a:latin typeface="微软雅黑" panose="020B0503020204020204" pitchFamily="34" charset="-122"/>
                <a:ea typeface="微软雅黑" panose="020B0503020204020204" pitchFamily="34" charset="-122"/>
              </a:rPr>
              <a:t>实践框架</a:t>
            </a:r>
          </a:p>
          <a:p>
            <a:pPr algn="ctr"/>
            <a:r>
              <a:rPr lang="zh-CN" altLang="en-US" sz="1350" b="1" dirty="0">
                <a:latin typeface="微软雅黑" panose="020B0503020204020204" pitchFamily="34" charset="-122"/>
                <a:ea typeface="微软雅黑" panose="020B0503020204020204" pitchFamily="34" charset="-122"/>
              </a:rPr>
              <a:t>设计理念</a:t>
            </a:r>
            <a:endParaRPr lang="en-US" sz="1350" b="1" dirty="0">
              <a:latin typeface="微软雅黑" panose="020B0503020204020204" pitchFamily="34" charset="-122"/>
              <a:ea typeface="微软雅黑" panose="020B0503020204020204" pitchFamily="34" charset="-122"/>
            </a:endParaRPr>
          </a:p>
        </p:txBody>
      </p:sp>
      <p:cxnSp>
        <p:nvCxnSpPr>
          <p:cNvPr id="56" name="直接连接符 55">
            <a:extLst>
              <a:ext uri="{FF2B5EF4-FFF2-40B4-BE49-F238E27FC236}">
                <a16:creationId xmlns:a16="http://schemas.microsoft.com/office/drawing/2014/main" id="{89490140-FB52-4E9E-85B4-325D2B137EAE}"/>
              </a:ext>
            </a:extLst>
          </p:cNvPr>
          <p:cNvCxnSpPr>
            <a:cxnSpLocks/>
            <a:stCxn id="54" idx="2"/>
          </p:cNvCxnSpPr>
          <p:nvPr/>
        </p:nvCxnSpPr>
        <p:spPr>
          <a:xfrm flipH="1">
            <a:off x="7468392" y="3812912"/>
            <a:ext cx="186510" cy="28814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A419038B-6ABC-4156-B051-CFFD1240BEED}"/>
              </a:ext>
            </a:extLst>
          </p:cNvPr>
          <p:cNvCxnSpPr>
            <a:cxnSpLocks/>
            <a:endCxn id="54" idx="1"/>
          </p:cNvCxnSpPr>
          <p:nvPr/>
        </p:nvCxnSpPr>
        <p:spPr>
          <a:xfrm>
            <a:off x="7122643" y="3035473"/>
            <a:ext cx="305372" cy="7818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5575C02-4409-4043-AE9E-532427768839}"/>
              </a:ext>
            </a:extLst>
          </p:cNvPr>
          <p:cNvCxnSpPr>
            <a:cxnSpLocks/>
            <a:endCxn id="54" idx="0"/>
          </p:cNvCxnSpPr>
          <p:nvPr/>
        </p:nvCxnSpPr>
        <p:spPr>
          <a:xfrm flipH="1">
            <a:off x="8022014" y="2376905"/>
            <a:ext cx="5813" cy="3045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AFC50DC-EA52-41C8-B740-5BDF00358672}"/>
              </a:ext>
            </a:extLst>
          </p:cNvPr>
          <p:cNvCxnSpPr>
            <a:cxnSpLocks/>
            <a:endCxn id="54" idx="5"/>
          </p:cNvCxnSpPr>
          <p:nvPr/>
        </p:nvCxnSpPr>
        <p:spPr>
          <a:xfrm flipH="1">
            <a:off x="8616012" y="3035473"/>
            <a:ext cx="316996" cy="7818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C1C17C38-57E4-43E6-A33C-F77BBDCE6818}"/>
              </a:ext>
            </a:extLst>
          </p:cNvPr>
          <p:cNvCxnSpPr>
            <a:cxnSpLocks/>
            <a:endCxn id="54" idx="4"/>
          </p:cNvCxnSpPr>
          <p:nvPr/>
        </p:nvCxnSpPr>
        <p:spPr>
          <a:xfrm flipH="1" flipV="1">
            <a:off x="8389125" y="3812912"/>
            <a:ext cx="198134" cy="28814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1" name="圆角矩形 15">
            <a:extLst>
              <a:ext uri="{FF2B5EF4-FFF2-40B4-BE49-F238E27FC236}">
                <a16:creationId xmlns:a16="http://schemas.microsoft.com/office/drawing/2014/main" id="{9F375189-8DF4-49C9-9C59-911C59515BCB}"/>
              </a:ext>
            </a:extLst>
          </p:cNvPr>
          <p:cNvSpPr/>
          <p:nvPr/>
        </p:nvSpPr>
        <p:spPr>
          <a:xfrm>
            <a:off x="7604953" y="2030109"/>
            <a:ext cx="845744" cy="383453"/>
          </a:xfrm>
          <a:prstGeom prst="roundRect">
            <a:avLst>
              <a:gd name="adj" fmla="val 0"/>
            </a:avLst>
          </a:prstGeom>
          <a:solidFill>
            <a:srgbClr val="034DA1"/>
          </a:solidFill>
          <a:ln>
            <a:solidFill>
              <a:srgbClr val="004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500" b="1" dirty="0">
                <a:latin typeface="微软雅黑" panose="020B0503020204020204" pitchFamily="34" charset="-122"/>
                <a:ea typeface="微软雅黑" panose="020B0503020204020204" pitchFamily="34" charset="-122"/>
              </a:rPr>
              <a:t>完备性</a:t>
            </a:r>
          </a:p>
        </p:txBody>
      </p:sp>
      <p:sp>
        <p:nvSpPr>
          <p:cNvPr id="62" name="文本框 39">
            <a:extLst>
              <a:ext uri="{FF2B5EF4-FFF2-40B4-BE49-F238E27FC236}">
                <a16:creationId xmlns:a16="http://schemas.microsoft.com/office/drawing/2014/main" id="{A011FB85-6395-4240-9D99-6D98E70A459E}"/>
              </a:ext>
            </a:extLst>
          </p:cNvPr>
          <p:cNvSpPr txBox="1"/>
          <p:nvPr/>
        </p:nvSpPr>
        <p:spPr>
          <a:xfrm>
            <a:off x="7063266" y="1704359"/>
            <a:ext cx="1915909" cy="30008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350" dirty="0">
                <a:latin typeface="微软雅黑" panose="020B0503020204020204" pitchFamily="34" charset="-122"/>
                <a:ea typeface="微软雅黑" panose="020B0503020204020204" pitchFamily="34" charset="-122"/>
              </a:rPr>
              <a:t>编译理论知识点全覆盖</a:t>
            </a:r>
            <a:endParaRPr lang="en-US" sz="1350" dirty="0">
              <a:latin typeface="微软雅黑" panose="020B0503020204020204" pitchFamily="34" charset="-122"/>
              <a:ea typeface="微软雅黑" panose="020B0503020204020204" pitchFamily="34" charset="-122"/>
            </a:endParaRPr>
          </a:p>
        </p:txBody>
      </p:sp>
      <p:sp>
        <p:nvSpPr>
          <p:cNvPr id="63" name="圆角矩形 15">
            <a:extLst>
              <a:ext uri="{FF2B5EF4-FFF2-40B4-BE49-F238E27FC236}">
                <a16:creationId xmlns:a16="http://schemas.microsoft.com/office/drawing/2014/main" id="{9859ED70-FF64-4B80-82D3-C38A394C9BA1}"/>
              </a:ext>
            </a:extLst>
          </p:cNvPr>
          <p:cNvSpPr/>
          <p:nvPr/>
        </p:nvSpPr>
        <p:spPr>
          <a:xfrm>
            <a:off x="6252251" y="2838333"/>
            <a:ext cx="845744" cy="383453"/>
          </a:xfrm>
          <a:prstGeom prst="roundRect">
            <a:avLst>
              <a:gd name="adj" fmla="val 0"/>
            </a:avLst>
          </a:prstGeom>
          <a:solidFill>
            <a:srgbClr val="034DA1"/>
          </a:solidFill>
          <a:ln>
            <a:solidFill>
              <a:srgbClr val="004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500" b="1" dirty="0">
                <a:latin typeface="微软雅黑" panose="020B0503020204020204" pitchFamily="34" charset="-122"/>
                <a:ea typeface="微软雅黑" panose="020B0503020204020204" pitchFamily="34" charset="-122"/>
              </a:rPr>
              <a:t>自主性</a:t>
            </a:r>
          </a:p>
        </p:txBody>
      </p:sp>
      <p:sp>
        <p:nvSpPr>
          <p:cNvPr id="64" name="文本框 41">
            <a:extLst>
              <a:ext uri="{FF2B5EF4-FFF2-40B4-BE49-F238E27FC236}">
                <a16:creationId xmlns:a16="http://schemas.microsoft.com/office/drawing/2014/main" id="{68C7C18D-FFD5-4E75-A698-223B695BBD9B}"/>
              </a:ext>
            </a:extLst>
          </p:cNvPr>
          <p:cNvSpPr txBox="1"/>
          <p:nvPr/>
        </p:nvSpPr>
        <p:spPr>
          <a:xfrm>
            <a:off x="5921594" y="2347084"/>
            <a:ext cx="1485471" cy="5078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350" dirty="0">
                <a:latin typeface="微软雅黑" panose="020B0503020204020204" pitchFamily="34" charset="-122"/>
                <a:ea typeface="微软雅黑" panose="020B0503020204020204" pitchFamily="34" charset="-122"/>
              </a:rPr>
              <a:t>全链条引入</a:t>
            </a:r>
            <a:endParaRPr lang="en-US" altLang="zh-CN" sz="1350" dirty="0">
              <a:latin typeface="微软雅黑" panose="020B0503020204020204" pitchFamily="34" charset="-122"/>
              <a:ea typeface="微软雅黑" panose="020B0503020204020204" pitchFamily="34" charset="-122"/>
            </a:endParaRPr>
          </a:p>
          <a:p>
            <a:pPr algn="ctr"/>
            <a:r>
              <a:rPr lang="en-US" altLang="zh-CN" sz="1350" b="1" dirty="0" err="1">
                <a:latin typeface="微软雅黑" panose="020B0503020204020204" pitchFamily="34" charset="-122"/>
                <a:ea typeface="微软雅黑" panose="020B0503020204020204" pitchFamily="34" charset="-122"/>
              </a:rPr>
              <a:t>LoongArch</a:t>
            </a:r>
            <a:r>
              <a:rPr lang="zh-CN" altLang="en-US" sz="1350" dirty="0">
                <a:latin typeface="微软雅黑" panose="020B0503020204020204" pitchFamily="34" charset="-122"/>
                <a:ea typeface="微软雅黑" panose="020B0503020204020204" pitchFamily="34" charset="-122"/>
              </a:rPr>
              <a:t>元素</a:t>
            </a:r>
            <a:endParaRPr lang="en-US" sz="1350" dirty="0">
              <a:latin typeface="微软雅黑" panose="020B0503020204020204" pitchFamily="34" charset="-122"/>
              <a:ea typeface="微软雅黑" panose="020B0503020204020204" pitchFamily="34" charset="-122"/>
            </a:endParaRPr>
          </a:p>
        </p:txBody>
      </p:sp>
      <p:sp>
        <p:nvSpPr>
          <p:cNvPr id="65" name="圆角矩形 15">
            <a:extLst>
              <a:ext uri="{FF2B5EF4-FFF2-40B4-BE49-F238E27FC236}">
                <a16:creationId xmlns:a16="http://schemas.microsoft.com/office/drawing/2014/main" id="{BD775745-4D0C-4DC0-9627-583B79B1E01E}"/>
              </a:ext>
            </a:extLst>
          </p:cNvPr>
          <p:cNvSpPr/>
          <p:nvPr/>
        </p:nvSpPr>
        <p:spPr>
          <a:xfrm>
            <a:off x="8941974" y="2864410"/>
            <a:ext cx="845744" cy="383453"/>
          </a:xfrm>
          <a:prstGeom prst="roundRect">
            <a:avLst>
              <a:gd name="adj" fmla="val 0"/>
            </a:avLst>
          </a:prstGeom>
          <a:solidFill>
            <a:srgbClr val="034DA1"/>
          </a:solidFill>
          <a:ln>
            <a:solidFill>
              <a:srgbClr val="004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500" b="1" dirty="0">
                <a:latin typeface="微软雅黑" panose="020B0503020204020204" pitchFamily="34" charset="-122"/>
                <a:ea typeface="微软雅黑" panose="020B0503020204020204" pitchFamily="34" charset="-122"/>
              </a:rPr>
              <a:t>先进性</a:t>
            </a:r>
          </a:p>
        </p:txBody>
      </p:sp>
      <p:sp>
        <p:nvSpPr>
          <p:cNvPr id="66" name="文本框 43">
            <a:extLst>
              <a:ext uri="{FF2B5EF4-FFF2-40B4-BE49-F238E27FC236}">
                <a16:creationId xmlns:a16="http://schemas.microsoft.com/office/drawing/2014/main" id="{6E9CD516-2E58-4262-BB5E-8CDA1477C961}"/>
              </a:ext>
            </a:extLst>
          </p:cNvPr>
          <p:cNvSpPr txBox="1"/>
          <p:nvPr/>
        </p:nvSpPr>
        <p:spPr>
          <a:xfrm>
            <a:off x="8839702" y="2379662"/>
            <a:ext cx="1050288" cy="5078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350" dirty="0">
                <a:latin typeface="微软雅黑" panose="020B0503020204020204" pitchFamily="34" charset="-122"/>
                <a:ea typeface="微软雅黑" panose="020B0503020204020204" pitchFamily="34" charset="-122"/>
              </a:rPr>
              <a:t>兼容</a:t>
            </a:r>
            <a:r>
              <a:rPr lang="en-US" altLang="zh-CN" sz="1350" dirty="0">
                <a:latin typeface="微软雅黑" panose="020B0503020204020204" pitchFamily="34" charset="-122"/>
                <a:ea typeface="微软雅黑" panose="020B0503020204020204" pitchFamily="34" charset="-122"/>
              </a:rPr>
              <a:t>LLVM</a:t>
            </a:r>
          </a:p>
          <a:p>
            <a:pPr algn="ctr"/>
            <a:r>
              <a:rPr lang="zh-CN" altLang="en-US" sz="1350" dirty="0">
                <a:latin typeface="微软雅黑" panose="020B0503020204020204" pitchFamily="34" charset="-122"/>
                <a:ea typeface="微软雅黑" panose="020B0503020204020204" pitchFamily="34" charset="-122"/>
              </a:rPr>
              <a:t>工业级软件</a:t>
            </a:r>
            <a:endParaRPr lang="en-US" sz="1350" dirty="0">
              <a:latin typeface="微软雅黑" panose="020B0503020204020204" pitchFamily="34" charset="-122"/>
              <a:ea typeface="微软雅黑" panose="020B0503020204020204" pitchFamily="34" charset="-122"/>
            </a:endParaRPr>
          </a:p>
        </p:txBody>
      </p:sp>
      <p:sp>
        <p:nvSpPr>
          <p:cNvPr id="67" name="圆角矩形 15">
            <a:extLst>
              <a:ext uri="{FF2B5EF4-FFF2-40B4-BE49-F238E27FC236}">
                <a16:creationId xmlns:a16="http://schemas.microsoft.com/office/drawing/2014/main" id="{48729E48-554A-4583-9E76-A9797E8D2239}"/>
              </a:ext>
            </a:extLst>
          </p:cNvPr>
          <p:cNvSpPr/>
          <p:nvPr/>
        </p:nvSpPr>
        <p:spPr>
          <a:xfrm>
            <a:off x="6797598" y="4064924"/>
            <a:ext cx="845744" cy="383453"/>
          </a:xfrm>
          <a:prstGeom prst="roundRect">
            <a:avLst>
              <a:gd name="adj" fmla="val 0"/>
            </a:avLst>
          </a:prstGeom>
          <a:solidFill>
            <a:srgbClr val="034DA1"/>
          </a:solidFill>
          <a:ln>
            <a:solidFill>
              <a:srgbClr val="004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500" b="1" dirty="0">
                <a:latin typeface="微软雅黑" panose="020B0503020204020204" pitchFamily="34" charset="-122"/>
                <a:ea typeface="微软雅黑" panose="020B0503020204020204" pitchFamily="34" charset="-122"/>
              </a:rPr>
              <a:t>层次性</a:t>
            </a:r>
          </a:p>
        </p:txBody>
      </p:sp>
      <p:sp>
        <p:nvSpPr>
          <p:cNvPr id="68" name="文本框 45">
            <a:extLst>
              <a:ext uri="{FF2B5EF4-FFF2-40B4-BE49-F238E27FC236}">
                <a16:creationId xmlns:a16="http://schemas.microsoft.com/office/drawing/2014/main" id="{E06EDBC5-C5D6-4DCD-B9BD-00FDE7FA9994}"/>
              </a:ext>
            </a:extLst>
          </p:cNvPr>
          <p:cNvSpPr txBox="1"/>
          <p:nvPr/>
        </p:nvSpPr>
        <p:spPr>
          <a:xfrm>
            <a:off x="6435077" y="4472677"/>
            <a:ext cx="1396536" cy="5078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350" dirty="0">
                <a:latin typeface="微软雅黑" panose="020B0503020204020204" pitchFamily="34" charset="-122"/>
                <a:ea typeface="微软雅黑" panose="020B0503020204020204" pitchFamily="34" charset="-122"/>
              </a:rPr>
              <a:t>分级实验适应</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多层次培养需要</a:t>
            </a:r>
            <a:endParaRPr lang="en-US" sz="1350" dirty="0">
              <a:latin typeface="微软雅黑" panose="020B0503020204020204" pitchFamily="34" charset="-122"/>
              <a:ea typeface="微软雅黑" panose="020B0503020204020204" pitchFamily="34" charset="-122"/>
            </a:endParaRPr>
          </a:p>
        </p:txBody>
      </p:sp>
      <p:sp>
        <p:nvSpPr>
          <p:cNvPr id="69" name="圆角矩形 15">
            <a:extLst>
              <a:ext uri="{FF2B5EF4-FFF2-40B4-BE49-F238E27FC236}">
                <a16:creationId xmlns:a16="http://schemas.microsoft.com/office/drawing/2014/main" id="{732841DD-5985-441B-AAD9-483BC1B8390B}"/>
              </a:ext>
            </a:extLst>
          </p:cNvPr>
          <p:cNvSpPr/>
          <p:nvPr/>
        </p:nvSpPr>
        <p:spPr>
          <a:xfrm>
            <a:off x="8418046" y="4082153"/>
            <a:ext cx="845744" cy="383453"/>
          </a:xfrm>
          <a:prstGeom prst="roundRect">
            <a:avLst>
              <a:gd name="adj" fmla="val 0"/>
            </a:avLst>
          </a:prstGeom>
          <a:solidFill>
            <a:srgbClr val="034DA1"/>
          </a:solidFill>
          <a:ln>
            <a:solidFill>
              <a:srgbClr val="004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500" b="1" dirty="0">
                <a:latin typeface="微软雅黑" panose="020B0503020204020204" pitchFamily="34" charset="-122"/>
                <a:ea typeface="微软雅黑" panose="020B0503020204020204" pitchFamily="34" charset="-122"/>
              </a:rPr>
              <a:t>模块化</a:t>
            </a:r>
          </a:p>
        </p:txBody>
      </p:sp>
      <p:sp>
        <p:nvSpPr>
          <p:cNvPr id="70" name="文本框 47">
            <a:extLst>
              <a:ext uri="{FF2B5EF4-FFF2-40B4-BE49-F238E27FC236}">
                <a16:creationId xmlns:a16="http://schemas.microsoft.com/office/drawing/2014/main" id="{0F44D765-2F7E-4B99-986E-E7B632134DAE}"/>
              </a:ext>
            </a:extLst>
          </p:cNvPr>
          <p:cNvSpPr txBox="1"/>
          <p:nvPr/>
        </p:nvSpPr>
        <p:spPr>
          <a:xfrm>
            <a:off x="8178397" y="4441307"/>
            <a:ext cx="1396536" cy="5078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350" dirty="0">
                <a:latin typeface="微软雅黑" panose="020B0503020204020204" pitchFamily="34" charset="-122"/>
                <a:ea typeface="微软雅黑" panose="020B0503020204020204" pitchFamily="34" charset="-122"/>
              </a:rPr>
              <a:t>实验可组合</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指令体系可扩展</a:t>
            </a:r>
            <a:endParaRPr lang="en-US" sz="1350" dirty="0">
              <a:latin typeface="微软雅黑" panose="020B0503020204020204" pitchFamily="34" charset="-122"/>
              <a:ea typeface="微软雅黑" panose="020B0503020204020204" pitchFamily="34" charset="-122"/>
            </a:endParaRPr>
          </a:p>
        </p:txBody>
      </p:sp>
      <p:pic>
        <p:nvPicPr>
          <p:cNvPr id="71" name="Picture 2">
            <a:extLst>
              <a:ext uri="{FF2B5EF4-FFF2-40B4-BE49-F238E27FC236}">
                <a16:creationId xmlns:a16="http://schemas.microsoft.com/office/drawing/2014/main" id="{F745CEC5-BC8D-4EA5-8103-3DAD292611CB}"/>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327245" y="3303442"/>
            <a:ext cx="679512" cy="680479"/>
          </a:xfrm>
          <a:prstGeom prst="rect">
            <a:avLst/>
          </a:prstGeom>
          <a:noFill/>
          <a:extLst>
            <a:ext uri="{909E8E84-426E-40DD-AFC4-6F175D3DCCD1}">
              <a14:hiddenFill xmlns:a14="http://schemas.microsoft.com/office/drawing/2010/main">
                <a:solidFill>
                  <a:srgbClr val="FFFFFF"/>
                </a:solidFill>
              </a14:hiddenFill>
            </a:ext>
          </a:extLst>
        </p:spPr>
      </p:pic>
      <p:sp>
        <p:nvSpPr>
          <p:cNvPr id="72" name="矩形: 圆角 71">
            <a:extLst>
              <a:ext uri="{FF2B5EF4-FFF2-40B4-BE49-F238E27FC236}">
                <a16:creationId xmlns:a16="http://schemas.microsoft.com/office/drawing/2014/main" id="{0AE0898C-5FDF-4A2C-BDA2-F48D498ABEDE}"/>
              </a:ext>
            </a:extLst>
          </p:cNvPr>
          <p:cNvSpPr/>
          <p:nvPr/>
        </p:nvSpPr>
        <p:spPr>
          <a:xfrm>
            <a:off x="2061454" y="5193930"/>
            <a:ext cx="8280400" cy="1269951"/>
          </a:xfrm>
          <a:prstGeom prst="roundRect">
            <a:avLst>
              <a:gd name="adj" fmla="val 5363"/>
            </a:avLst>
          </a:prstGeom>
          <a:solidFill>
            <a:schemeClr val="accent5">
              <a:lumMod val="20000"/>
              <a:lumOff val="80000"/>
            </a:schemeClr>
          </a:solidFill>
          <a:ln w="19050">
            <a:solidFill>
              <a:srgbClr val="000186"/>
            </a:solidFill>
            <a:bevel/>
          </a:ln>
        </p:spPr>
        <p:style>
          <a:lnRef idx="1">
            <a:schemeClr val="accent5"/>
          </a:lnRef>
          <a:fillRef idx="2">
            <a:schemeClr val="accent5"/>
          </a:fillRef>
          <a:effectRef idx="1">
            <a:schemeClr val="accent5"/>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50000"/>
              </a:lnSpc>
            </a:pPr>
            <a:r>
              <a:rPr lang="zh-CN" altLang="en-US" b="1" dirty="0">
                <a:latin typeface="微软雅黑" panose="020B0503020204020204" pitchFamily="34" charset="-122"/>
                <a:ea typeface="微软雅黑" panose="020B0503020204020204" pitchFamily="34" charset="-122"/>
              </a:rPr>
              <a:t>大规模：熟练使用</a:t>
            </a:r>
            <a:r>
              <a:rPr lang="en-US" altLang="zh-CN" b="1" dirty="0">
                <a:latin typeface="微软雅黑" panose="020B0503020204020204" pitchFamily="34" charset="-122"/>
                <a:ea typeface="微软雅黑" panose="020B0503020204020204" pitchFamily="34" charset="-122"/>
              </a:rPr>
              <a:t>10</a:t>
            </a:r>
            <a:r>
              <a:rPr lang="zh-CN" altLang="en-US" b="1" dirty="0">
                <a:latin typeface="微软雅黑" panose="020B0503020204020204" pitchFamily="34" charset="-122"/>
                <a:ea typeface="微软雅黑" panose="020B0503020204020204" pitchFamily="34" charset="-122"/>
              </a:rPr>
              <a:t>种开发软件，完成</a:t>
            </a:r>
            <a:r>
              <a:rPr lang="en-US" altLang="zh-CN" b="1"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个大实验，实现</a:t>
            </a:r>
            <a:r>
              <a:rPr lang="en-US" altLang="zh-CN" b="1" dirty="0">
                <a:latin typeface="微软雅黑" panose="020B0503020204020204" pitchFamily="34" charset="-122"/>
                <a:ea typeface="微软雅黑" panose="020B0503020204020204" pitchFamily="34" charset="-122"/>
              </a:rPr>
              <a:t>1500+</a:t>
            </a:r>
            <a:r>
              <a:rPr lang="zh-CN" altLang="en-US" b="1" dirty="0">
                <a:latin typeface="微软雅黑" panose="020B0503020204020204" pitchFamily="34" charset="-122"/>
                <a:ea typeface="微软雅黑" panose="020B0503020204020204" pitchFamily="34" charset="-122"/>
              </a:rPr>
              <a:t>行核心代码</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功能全：基础功能实验（能用）</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高阶挑战实验（好用）</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创新开放实验（用好）</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性能优：在卷积计算等</a:t>
            </a: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个智能计算任务上，性能比</a:t>
            </a:r>
            <a:r>
              <a:rPr lang="en-US" altLang="zh-CN" b="1" dirty="0">
                <a:latin typeface="微软雅黑" panose="020B0503020204020204" pitchFamily="34" charset="-122"/>
                <a:ea typeface="微软雅黑" panose="020B0503020204020204" pitchFamily="34" charset="-122"/>
              </a:rPr>
              <a:t>g++ -O3</a:t>
            </a:r>
            <a:r>
              <a:rPr lang="zh-CN" altLang="en-US" b="1" dirty="0">
                <a:latin typeface="微软雅黑" panose="020B0503020204020204" pitchFamily="34" charset="-122"/>
                <a:ea typeface="微软雅黑" panose="020B0503020204020204" pitchFamily="34" charset="-122"/>
              </a:rPr>
              <a:t>快</a:t>
            </a:r>
            <a:r>
              <a:rPr lang="en-US" altLang="zh-CN" b="1" dirty="0">
                <a:latin typeface="微软雅黑" panose="020B0503020204020204" pitchFamily="34" charset="-122"/>
                <a:ea typeface="微软雅黑" panose="020B0503020204020204" pitchFamily="34" charset="-122"/>
              </a:rPr>
              <a:t>16 – 68%</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5722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 </a:t>
            </a:r>
            <a:r>
              <a:rPr lang="en-US" altLang="zh-CN" dirty="0">
                <a:latin typeface="微软雅黑" panose="020B0503020204020204" pitchFamily="34" charset="-122"/>
              </a:rPr>
              <a:t>C</a:t>
            </a:r>
            <a:r>
              <a:rPr lang="zh-CN" altLang="en-US" dirty="0">
                <a:latin typeface="微软雅黑" panose="020B0503020204020204" pitchFamily="34" charset="-122"/>
              </a:rPr>
              <a:t>代码部分</a:t>
            </a:r>
            <a:endParaRPr lang="en-US" dirty="0">
              <a:latin typeface="微软雅黑" panose="020B0503020204020204" pitchFamily="34" charset="-122"/>
            </a:endParaRPr>
          </a:p>
        </p:txBody>
      </p:sp>
      <p:sp>
        <p:nvSpPr>
          <p:cNvPr id="15" name="内容占位符 2">
            <a:extLst>
              <a:ext uri="{FF2B5EF4-FFF2-40B4-BE49-F238E27FC236}">
                <a16:creationId xmlns:a16="http://schemas.microsoft.com/office/drawing/2014/main" id="{5BFEAF70-6071-4906-9E7A-C20B17F431B9}"/>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a:t>C </a:t>
            </a:r>
            <a:r>
              <a:rPr lang="zh-CN" altLang="en-US"/>
              <a:t>代码部分可包括 </a:t>
            </a:r>
            <a:r>
              <a:rPr lang="en-US" altLang="zh-CN"/>
              <a:t>main() </a:t>
            </a:r>
            <a:r>
              <a:rPr lang="zh-CN" altLang="en-US"/>
              <a:t>函数，用于调用 </a:t>
            </a:r>
            <a:r>
              <a:rPr lang="en-US" altLang="zh-CN"/>
              <a:t>yylex() </a:t>
            </a:r>
            <a:r>
              <a:rPr lang="zh-CN" altLang="en-US"/>
              <a:t>执行词法分析。</a:t>
            </a:r>
            <a:r>
              <a:rPr lang="en-US" altLang="zh-CN"/>
              <a:t>yylex() </a:t>
            </a:r>
            <a:r>
              <a:rPr lang="zh-CN" altLang="en-US"/>
              <a:t>是由 </a:t>
            </a:r>
            <a:r>
              <a:rPr lang="en-US" altLang="zh-CN"/>
              <a:t>Flex </a:t>
            </a:r>
            <a:r>
              <a:rPr lang="zh-CN" altLang="en-US"/>
              <a:t>生成的词法分析例程，默认从 </a:t>
            </a:r>
            <a:r>
              <a:rPr lang="en-US" altLang="zh-CN"/>
              <a:t>stdin </a:t>
            </a:r>
            <a:r>
              <a:rPr lang="zh-CN" altLang="en-US"/>
              <a:t>读取输入文本。</a:t>
            </a:r>
            <a:endParaRPr lang="zh-CN" altLang="en-US" dirty="0"/>
          </a:p>
        </p:txBody>
      </p:sp>
      <p:sp>
        <p:nvSpPr>
          <p:cNvPr id="16" name="文本框 15">
            <a:extLst>
              <a:ext uri="{FF2B5EF4-FFF2-40B4-BE49-F238E27FC236}">
                <a16:creationId xmlns:a16="http://schemas.microsoft.com/office/drawing/2014/main" id="{0620557D-1E45-4537-B1AD-00435258140E}"/>
              </a:ext>
            </a:extLst>
          </p:cNvPr>
          <p:cNvSpPr txBox="1"/>
          <p:nvPr/>
        </p:nvSpPr>
        <p:spPr>
          <a:xfrm>
            <a:off x="531137" y="2026145"/>
            <a:ext cx="5702482" cy="2246769"/>
          </a:xfrm>
          <a:prstGeom prst="rect">
            <a:avLst/>
          </a:prstGeom>
          <a:noFill/>
        </p:spPr>
        <p:txBody>
          <a:bodyPr wrap="square">
            <a:spAutoFit/>
          </a:bodyPr>
          <a:lstStyle/>
          <a:p>
            <a:br>
              <a:rPr lang="en-US" altLang="zh-CN" sz="1400" b="0" dirty="0">
                <a:solidFill>
                  <a:srgbClr val="3B3B3B"/>
                </a:solidFill>
                <a:effectLst/>
                <a:latin typeface="Consolas" panose="020B0609020204030204" pitchFamily="49" charset="0"/>
                <a:ea typeface="微软雅黑" panose="020B0503020204020204" pitchFamily="34" charset="-122"/>
              </a:rPr>
            </a:br>
            <a:r>
              <a:rPr lang="en-US" altLang="zh-CN" sz="1400" b="0" dirty="0">
                <a:solidFill>
                  <a:srgbClr val="0000FF"/>
                </a:solidFill>
                <a:effectLst/>
                <a:latin typeface="Consolas" panose="020B0609020204030204" pitchFamily="49" charset="0"/>
                <a:ea typeface="微软雅黑" panose="020B0503020204020204" pitchFamily="34" charset="-122"/>
              </a:rPr>
              <a:t>int</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795E26"/>
                </a:solidFill>
                <a:effectLst/>
                <a:latin typeface="Consolas" panose="020B0609020204030204" pitchFamily="49" charset="0"/>
                <a:ea typeface="微软雅黑" panose="020B0503020204020204" pitchFamily="34" charset="-122"/>
              </a:rPr>
              <a:t>main</a:t>
            </a:r>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795E26"/>
                </a:solidFill>
                <a:effectLst/>
                <a:latin typeface="Consolas" panose="020B0609020204030204" pitchFamily="49" charset="0"/>
                <a:ea typeface="微软雅黑" panose="020B0503020204020204" pitchFamily="34" charset="-122"/>
              </a:rPr>
              <a:t>yylex</a:t>
            </a:r>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err="1">
                <a:solidFill>
                  <a:srgbClr val="795E26"/>
                </a:solidFill>
                <a:effectLst/>
                <a:latin typeface="Consolas" panose="020B0609020204030204" pitchFamily="49" charset="0"/>
                <a:ea typeface="微软雅黑" panose="020B0503020204020204" pitchFamily="34" charset="-122"/>
              </a:rPr>
              <a:t>printf</a:t>
            </a:r>
            <a:r>
              <a:rPr lang="en-US" altLang="zh-CN" sz="1400" b="0" dirty="0">
                <a:solidFill>
                  <a:srgbClr val="3B3B3B"/>
                </a:solidFill>
                <a:effectLst/>
                <a:latin typeface="Consolas" panose="020B0609020204030204" pitchFamily="49" charset="0"/>
                <a:ea typeface="微软雅黑" panose="020B0503020204020204" pitchFamily="34" charset="-122"/>
              </a:rPr>
              <a:t>(</a:t>
            </a:r>
            <a:r>
              <a:rPr lang="en-US" altLang="zh-CN" sz="1400" b="0" dirty="0">
                <a:solidFill>
                  <a:srgbClr val="A31515"/>
                </a:solidFill>
                <a:effectLst/>
                <a:latin typeface="Consolas" panose="020B0609020204030204" pitchFamily="49" charset="0"/>
                <a:ea typeface="微软雅黑" panose="020B0503020204020204" pitchFamily="34" charset="-122"/>
              </a:rPr>
              <a:t>"look, I find </a:t>
            </a:r>
            <a:r>
              <a:rPr lang="en-US" altLang="zh-CN" sz="1400" b="0" dirty="0">
                <a:solidFill>
                  <a:srgbClr val="001080"/>
                </a:solidFill>
                <a:effectLst/>
                <a:latin typeface="Consolas" panose="020B0609020204030204" pitchFamily="49" charset="0"/>
                <a:ea typeface="微软雅黑" panose="020B0503020204020204" pitchFamily="34" charset="-122"/>
              </a:rPr>
              <a:t>%d</a:t>
            </a:r>
            <a:r>
              <a:rPr lang="en-US" altLang="zh-CN" sz="1400" b="0" dirty="0">
                <a:solidFill>
                  <a:srgbClr val="A31515"/>
                </a:solidFill>
                <a:effectLst/>
                <a:latin typeface="Consolas" panose="020B0609020204030204" pitchFamily="49" charset="0"/>
                <a:ea typeface="微软雅黑" panose="020B0503020204020204" pitchFamily="34" charset="-122"/>
              </a:rPr>
              <a:t> words of </a:t>
            </a:r>
            <a:r>
              <a:rPr lang="en-US" altLang="zh-CN" sz="1400" b="0" dirty="0">
                <a:solidFill>
                  <a:srgbClr val="001080"/>
                </a:solidFill>
                <a:effectLst/>
                <a:latin typeface="Consolas" panose="020B0609020204030204" pitchFamily="49" charset="0"/>
                <a:ea typeface="微软雅黑" panose="020B0503020204020204" pitchFamily="34" charset="-122"/>
              </a:rPr>
              <a:t>%d</a:t>
            </a:r>
            <a:r>
              <a:rPr lang="en-US" altLang="zh-CN" sz="1400" b="0" dirty="0">
                <a:solidFill>
                  <a:srgbClr val="A31515"/>
                </a:solidFill>
                <a:effectLst/>
                <a:latin typeface="Consolas" panose="020B0609020204030204" pitchFamily="49" charset="0"/>
                <a:ea typeface="微软雅黑" panose="020B0503020204020204" pitchFamily="34" charset="-122"/>
              </a:rPr>
              <a:t> chars</a:t>
            </a:r>
            <a:r>
              <a:rPr lang="en-US" altLang="zh-CN" sz="1400" b="0" dirty="0">
                <a:solidFill>
                  <a:srgbClr val="EE0000"/>
                </a:solidFill>
                <a:effectLst/>
                <a:latin typeface="Consolas" panose="020B0609020204030204" pitchFamily="49" charset="0"/>
                <a:ea typeface="微软雅黑" panose="020B0503020204020204" pitchFamily="34" charset="-122"/>
              </a:rPr>
              <a:t>\n</a:t>
            </a:r>
            <a:r>
              <a:rPr lang="en-US" altLang="zh-CN" sz="1400" b="0" dirty="0">
                <a:solidFill>
                  <a:srgbClr val="A31515"/>
                </a:solidFill>
                <a:effectLst/>
                <a:latin typeface="Consolas" panose="020B0609020204030204" pitchFamily="49" charset="0"/>
                <a:ea typeface="微软雅黑" panose="020B0503020204020204" pitchFamily="34" charset="-122"/>
              </a:rPr>
              <a:t>"</a:t>
            </a:r>
            <a:r>
              <a:rPr lang="en-US" altLang="zh-CN" sz="1400" b="0" dirty="0">
                <a:solidFill>
                  <a:srgbClr val="3B3B3B"/>
                </a:solidFill>
                <a:effectLst/>
                <a:latin typeface="Consolas" panose="020B0609020204030204" pitchFamily="49" charset="0"/>
                <a:ea typeface="微软雅黑" panose="020B0503020204020204" pitchFamily="34" charset="-122"/>
              </a:rPr>
              <a:t>, </a:t>
            </a:r>
          </a:p>
          <a:p>
            <a:r>
              <a:rPr lang="en-US" altLang="zh-CN" sz="1400" b="0" dirty="0">
                <a:solidFill>
                  <a:srgbClr val="3B3B3B"/>
                </a:solidFill>
                <a:effectLst/>
                <a:latin typeface="Consolas" panose="020B0609020204030204" pitchFamily="49" charset="0"/>
                <a:ea typeface="微软雅黑" panose="020B0503020204020204" pitchFamily="34" charset="-122"/>
              </a:rPr>
              <a:t>            words, chars);</a:t>
            </a:r>
          </a:p>
          <a:p>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F00DB"/>
                </a:solidFill>
                <a:effectLst/>
                <a:latin typeface="Consolas" panose="020B0609020204030204" pitchFamily="49" charset="0"/>
                <a:ea typeface="微软雅黑" panose="020B0503020204020204" pitchFamily="34" charset="-122"/>
              </a:rPr>
              <a:t>return</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098658"/>
                </a:solidFill>
                <a:effectLst/>
                <a:latin typeface="Consolas" panose="020B0609020204030204" pitchFamily="49" charset="0"/>
                <a:ea typeface="微软雅黑" panose="020B0503020204020204" pitchFamily="34" charset="-122"/>
              </a:rPr>
              <a:t>0</a:t>
            </a:r>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3B3B3B"/>
                </a:solidFill>
                <a:effectLst/>
                <a:latin typeface="Consolas" panose="020B0609020204030204" pitchFamily="49" charset="0"/>
                <a:ea typeface="微软雅黑" panose="020B0503020204020204" pitchFamily="34" charset="-122"/>
              </a:rPr>
              <a:t>}</a:t>
            </a:r>
          </a:p>
          <a:p>
            <a:br>
              <a:rPr lang="en-US" altLang="zh-CN" sz="1400" b="0" dirty="0">
                <a:solidFill>
                  <a:srgbClr val="3B3B3B"/>
                </a:solidFill>
                <a:effectLst/>
                <a:latin typeface="Consolas" panose="020B0609020204030204" pitchFamily="49" charset="0"/>
                <a:ea typeface="微软雅黑" panose="020B0503020204020204" pitchFamily="34" charset="-122"/>
              </a:rPr>
            </a:br>
            <a:endParaRPr lang="en-US" altLang="zh-CN" sz="1400" b="0" dirty="0">
              <a:solidFill>
                <a:srgbClr val="3B3B3B"/>
              </a:solidFill>
              <a:effectLst/>
              <a:latin typeface="Consolas" panose="020B0609020204030204" pitchFamily="49" charset="0"/>
              <a:ea typeface="微软雅黑" panose="020B0503020204020204" pitchFamily="34" charset="-122"/>
            </a:endParaRPr>
          </a:p>
        </p:txBody>
      </p:sp>
      <p:pic>
        <p:nvPicPr>
          <p:cNvPr id="17" name="图片 16">
            <a:extLst>
              <a:ext uri="{FF2B5EF4-FFF2-40B4-BE49-F238E27FC236}">
                <a16:creationId xmlns:a16="http://schemas.microsoft.com/office/drawing/2014/main" id="{8709D190-D47B-410C-B345-222904DF7404}"/>
              </a:ext>
            </a:extLst>
          </p:cNvPr>
          <p:cNvPicPr>
            <a:picLocks noChangeAspect="1"/>
          </p:cNvPicPr>
          <p:nvPr/>
        </p:nvPicPr>
        <p:blipFill>
          <a:blip r:embed="rId3"/>
          <a:stretch>
            <a:fillRect/>
          </a:stretch>
        </p:blipFill>
        <p:spPr>
          <a:xfrm>
            <a:off x="531137" y="4376879"/>
            <a:ext cx="4726388" cy="2049495"/>
          </a:xfrm>
          <a:prstGeom prst="rect">
            <a:avLst/>
          </a:prstGeom>
        </p:spPr>
      </p:pic>
      <p:cxnSp>
        <p:nvCxnSpPr>
          <p:cNvPr id="18" name="直接箭头连接符 17">
            <a:extLst>
              <a:ext uri="{FF2B5EF4-FFF2-40B4-BE49-F238E27FC236}">
                <a16:creationId xmlns:a16="http://schemas.microsoft.com/office/drawing/2014/main" id="{E56AC6B5-9FBE-47F6-B628-005EEAEE705B}"/>
              </a:ext>
            </a:extLst>
          </p:cNvPr>
          <p:cNvCxnSpPr>
            <a:cxnSpLocks/>
          </p:cNvCxnSpPr>
          <p:nvPr/>
        </p:nvCxnSpPr>
        <p:spPr>
          <a:xfrm>
            <a:off x="3044821" y="3877458"/>
            <a:ext cx="0" cy="3733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6214811D-967E-4184-A286-A784C1BBE218}"/>
              </a:ext>
            </a:extLst>
          </p:cNvPr>
          <p:cNvSpPr txBox="1"/>
          <p:nvPr/>
        </p:nvSpPr>
        <p:spPr>
          <a:xfrm>
            <a:off x="1877871" y="3877458"/>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原样复制</a:t>
            </a:r>
          </a:p>
        </p:txBody>
      </p:sp>
      <p:sp>
        <p:nvSpPr>
          <p:cNvPr id="20" name="文本框 19">
            <a:extLst>
              <a:ext uri="{FF2B5EF4-FFF2-40B4-BE49-F238E27FC236}">
                <a16:creationId xmlns:a16="http://schemas.microsoft.com/office/drawing/2014/main" id="{7947406A-B022-4897-B4DB-A5EDA08DB540}"/>
              </a:ext>
            </a:extLst>
          </p:cNvPr>
          <p:cNvSpPr txBox="1"/>
          <p:nvPr/>
        </p:nvSpPr>
        <p:spPr>
          <a:xfrm>
            <a:off x="1563188" y="6387737"/>
            <a:ext cx="2409955" cy="369332"/>
          </a:xfrm>
          <a:prstGeom prst="rect">
            <a:avLst/>
          </a:prstGeom>
          <a:noFill/>
        </p:spPr>
        <p:txBody>
          <a:bodyPr wrap="none" rtlCol="0">
            <a:spAutoFit/>
          </a:bodyPr>
          <a:lstStyle/>
          <a:p>
            <a:r>
              <a:rPr lang="en-US" altLang="zh-CN" b="1" dirty="0" err="1">
                <a:latin typeface="微软雅黑" panose="020B0503020204020204" pitchFamily="34" charset="-122"/>
                <a:ea typeface="微软雅黑" panose="020B0503020204020204" pitchFamily="34" charset="-122"/>
              </a:rPr>
              <a:t>lex.yy.c</a:t>
            </a:r>
            <a:r>
              <a:rPr lang="zh-CN" altLang="en-US" b="1" dirty="0">
                <a:latin typeface="微软雅黑" panose="020B0503020204020204" pitchFamily="34" charset="-122"/>
                <a:ea typeface="微软雅黑" panose="020B0503020204020204" pitchFamily="34" charset="-122"/>
              </a:rPr>
              <a:t>文件中的内容</a:t>
            </a:r>
          </a:p>
        </p:txBody>
      </p:sp>
      <p:sp>
        <p:nvSpPr>
          <p:cNvPr id="21" name="文本框 20">
            <a:extLst>
              <a:ext uri="{FF2B5EF4-FFF2-40B4-BE49-F238E27FC236}">
                <a16:creationId xmlns:a16="http://schemas.microsoft.com/office/drawing/2014/main" id="{142ABE7A-7203-40EB-A189-44D92723E5AE}"/>
              </a:ext>
            </a:extLst>
          </p:cNvPr>
          <p:cNvSpPr txBox="1"/>
          <p:nvPr/>
        </p:nvSpPr>
        <p:spPr>
          <a:xfrm>
            <a:off x="5611862" y="3877458"/>
            <a:ext cx="5095600" cy="646331"/>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rPr>
              <a:t>yylex() </a:t>
            </a:r>
            <a:r>
              <a:rPr lang="zh-CN" altLang="en-US" b="1" dirty="0">
                <a:latin typeface="微软雅黑" panose="020B0503020204020204" pitchFamily="34" charset="-122"/>
                <a:ea typeface="微软雅黑" panose="020B0503020204020204" pitchFamily="34" charset="-122"/>
              </a:rPr>
              <a:t>是由 </a:t>
            </a:r>
            <a:r>
              <a:rPr lang="en-US" altLang="zh-CN" b="1" dirty="0">
                <a:latin typeface="微软雅黑" panose="020B0503020204020204" pitchFamily="34" charset="-122"/>
                <a:ea typeface="微软雅黑" panose="020B0503020204020204" pitchFamily="34" charset="-122"/>
              </a:rPr>
              <a:t>Flex </a:t>
            </a:r>
            <a:r>
              <a:rPr lang="zh-CN" altLang="en-US" b="1" dirty="0">
                <a:latin typeface="微软雅黑" panose="020B0503020204020204" pitchFamily="34" charset="-122"/>
                <a:ea typeface="微软雅黑" panose="020B0503020204020204" pitchFamily="34" charset="-122"/>
              </a:rPr>
              <a:t>根据规则自动生成的，用于开始执行词法分析。其从 </a:t>
            </a:r>
            <a:r>
              <a:rPr lang="en-US" altLang="zh-CN" b="1" dirty="0">
                <a:latin typeface="微软雅黑" panose="020B0503020204020204" pitchFamily="34" charset="-122"/>
                <a:ea typeface="微软雅黑" panose="020B0503020204020204" pitchFamily="34" charset="-122"/>
              </a:rPr>
              <a:t>stdin </a:t>
            </a:r>
            <a:r>
              <a:rPr lang="zh-CN" altLang="en-US" b="1" dirty="0">
                <a:latin typeface="微软雅黑" panose="020B0503020204020204" pitchFamily="34" charset="-122"/>
                <a:ea typeface="微软雅黑" panose="020B0503020204020204" pitchFamily="34" charset="-122"/>
              </a:rPr>
              <a:t>读取输入开始匹配。</a:t>
            </a:r>
          </a:p>
        </p:txBody>
      </p:sp>
      <p:sp>
        <p:nvSpPr>
          <p:cNvPr id="22" name="矩形 21">
            <a:extLst>
              <a:ext uri="{FF2B5EF4-FFF2-40B4-BE49-F238E27FC236}">
                <a16:creationId xmlns:a16="http://schemas.microsoft.com/office/drawing/2014/main" id="{4AC22FEC-7D08-44EA-8E92-A983F7B43E85}"/>
              </a:ext>
            </a:extLst>
          </p:cNvPr>
          <p:cNvSpPr/>
          <p:nvPr/>
        </p:nvSpPr>
        <p:spPr>
          <a:xfrm>
            <a:off x="978712" y="2708066"/>
            <a:ext cx="908078" cy="224239"/>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23" name="直接箭头连接符 22">
            <a:extLst>
              <a:ext uri="{FF2B5EF4-FFF2-40B4-BE49-F238E27FC236}">
                <a16:creationId xmlns:a16="http://schemas.microsoft.com/office/drawing/2014/main" id="{9790B87B-358A-428B-9EEF-A50590BA8F71}"/>
              </a:ext>
            </a:extLst>
          </p:cNvPr>
          <p:cNvCxnSpPr>
            <a:cxnSpLocks/>
          </p:cNvCxnSpPr>
          <p:nvPr/>
        </p:nvCxnSpPr>
        <p:spPr>
          <a:xfrm>
            <a:off x="1886790" y="2848763"/>
            <a:ext cx="3743301" cy="11267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363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中的关键变量</a:t>
            </a:r>
            <a:endParaRPr lang="en-US" dirty="0">
              <a:latin typeface="微软雅黑" panose="020B0503020204020204" pitchFamily="34" charset="-122"/>
            </a:endParaRPr>
          </a:p>
        </p:txBody>
      </p:sp>
      <p:sp>
        <p:nvSpPr>
          <p:cNvPr id="12" name="内容占位符 2">
            <a:extLst>
              <a:ext uri="{FF2B5EF4-FFF2-40B4-BE49-F238E27FC236}">
                <a16:creationId xmlns:a16="http://schemas.microsoft.com/office/drawing/2014/main" id="{6B0479E8-6706-46B6-BD7F-BF12D7444DB3}"/>
              </a:ext>
            </a:extLst>
          </p:cNvPr>
          <p:cNvSpPr txBox="1">
            <a:spLocks/>
          </p:cNvSpPr>
          <p:nvPr/>
        </p:nvSpPr>
        <p:spPr>
          <a:xfrm>
            <a:off x="488887" y="1249378"/>
            <a:ext cx="11171976" cy="49275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a:solidFill>
                  <a:srgbClr val="000000"/>
                </a:solidFill>
              </a:rPr>
              <a:t>在</a:t>
            </a:r>
            <a:r>
              <a:rPr lang="en-US" altLang="zh-CN">
                <a:solidFill>
                  <a:srgbClr val="000000"/>
                </a:solidFill>
              </a:rPr>
              <a:t>Flex</a:t>
            </a:r>
            <a:r>
              <a:rPr lang="zh-CN" altLang="en-US">
                <a:solidFill>
                  <a:srgbClr val="000000"/>
                </a:solidFill>
              </a:rPr>
              <a:t>中，以</a:t>
            </a:r>
            <a:r>
              <a:rPr lang="en-US" altLang="zh-CN">
                <a:solidFill>
                  <a:srgbClr val="000000"/>
                </a:solidFill>
              </a:rPr>
              <a:t>"yy"</a:t>
            </a:r>
            <a:r>
              <a:rPr lang="zh-CN" altLang="en-US">
                <a:solidFill>
                  <a:srgbClr val="000000"/>
                </a:solidFill>
              </a:rPr>
              <a:t>开头的变量和函数是</a:t>
            </a:r>
            <a:r>
              <a:rPr lang="en-US" altLang="zh-CN">
                <a:solidFill>
                  <a:srgbClr val="000000"/>
                </a:solidFill>
              </a:rPr>
              <a:t>Flex</a:t>
            </a:r>
            <a:r>
              <a:rPr lang="zh-CN" altLang="en-US">
                <a:solidFill>
                  <a:srgbClr val="000000"/>
                </a:solidFill>
              </a:rPr>
              <a:t>生成的词法分析器中的一些特定名称，用于处理词法分析过程。</a:t>
            </a:r>
            <a:endParaRPr lang="en-US" altLang="zh-CN">
              <a:solidFill>
                <a:srgbClr val="000000"/>
              </a:solidFill>
            </a:endParaRPr>
          </a:p>
          <a:p>
            <a:pPr lvl="1"/>
            <a:r>
              <a:rPr lang="en-US" altLang="zh-CN" sz="2200">
                <a:latin typeface="微软雅黑" panose="020B0503020204020204" pitchFamily="34" charset="-122"/>
                <a:ea typeface="微软雅黑" panose="020B0503020204020204" pitchFamily="34" charset="-122"/>
              </a:rPr>
              <a:t>yyin</a:t>
            </a:r>
            <a:r>
              <a:rPr lang="zh-CN" altLang="en-US" sz="2200">
                <a:latin typeface="微软雅黑" panose="020B0503020204020204" pitchFamily="34" charset="-122"/>
                <a:ea typeface="微软雅黑" panose="020B0503020204020204" pitchFamily="34" charset="-122"/>
              </a:rPr>
              <a:t>、</a:t>
            </a:r>
            <a:r>
              <a:rPr lang="en-US" altLang="zh-CN" sz="2200">
                <a:latin typeface="微软雅黑" panose="020B0503020204020204" pitchFamily="34" charset="-122"/>
                <a:ea typeface="微软雅黑" panose="020B0503020204020204" pitchFamily="34" charset="-122"/>
              </a:rPr>
              <a:t>yyout</a:t>
            </a:r>
            <a:r>
              <a:rPr lang="zh-CN" altLang="en-US" sz="2200">
                <a:latin typeface="微软雅黑" panose="020B0503020204020204" pitchFamily="34" charset="-122"/>
                <a:ea typeface="微软雅黑" panose="020B0503020204020204" pitchFamily="34" charset="-122"/>
              </a:rPr>
              <a:t>、</a:t>
            </a:r>
            <a:r>
              <a:rPr lang="en-US" altLang="zh-CN" sz="2200" b="1">
                <a:solidFill>
                  <a:srgbClr val="FF0000"/>
                </a:solidFill>
                <a:latin typeface="微软雅黑" panose="020B0503020204020204" pitchFamily="34" charset="-122"/>
                <a:ea typeface="微软雅黑" panose="020B0503020204020204" pitchFamily="34" charset="-122"/>
              </a:rPr>
              <a:t>yytext</a:t>
            </a:r>
            <a:r>
              <a:rPr lang="zh-CN" altLang="en-US" sz="2200">
                <a:latin typeface="微软雅黑" panose="020B0503020204020204" pitchFamily="34" charset="-122"/>
                <a:ea typeface="微软雅黑" panose="020B0503020204020204" pitchFamily="34" charset="-122"/>
              </a:rPr>
              <a:t>、</a:t>
            </a:r>
            <a:r>
              <a:rPr lang="en-US" altLang="zh-CN" sz="2200">
                <a:latin typeface="微软雅黑" panose="020B0503020204020204" pitchFamily="34" charset="-122"/>
                <a:ea typeface="微软雅黑" panose="020B0503020204020204" pitchFamily="34" charset="-122"/>
              </a:rPr>
              <a:t>yyleng</a:t>
            </a:r>
            <a:r>
              <a:rPr lang="zh-CN" altLang="en-US" sz="2200">
                <a:latin typeface="微软雅黑" panose="020B0503020204020204" pitchFamily="34" charset="-122"/>
                <a:ea typeface="微软雅黑" panose="020B0503020204020204" pitchFamily="34" charset="-122"/>
              </a:rPr>
              <a:t>、</a:t>
            </a:r>
            <a:r>
              <a:rPr lang="en-US" altLang="zh-CN" sz="2200" b="1">
                <a:solidFill>
                  <a:srgbClr val="FF0000"/>
                </a:solidFill>
                <a:latin typeface="微软雅黑" panose="020B0503020204020204" pitchFamily="34" charset="-122"/>
                <a:ea typeface="微软雅黑" panose="020B0503020204020204" pitchFamily="34" charset="-122"/>
              </a:rPr>
              <a:t>yylex</a:t>
            </a:r>
            <a:r>
              <a:rPr lang="zh-CN" altLang="en-US" sz="2200">
                <a:latin typeface="微软雅黑" panose="020B0503020204020204" pitchFamily="34" charset="-122"/>
                <a:ea typeface="微软雅黑" panose="020B0503020204020204" pitchFamily="34" charset="-122"/>
              </a:rPr>
              <a:t>、</a:t>
            </a:r>
            <a:r>
              <a:rPr lang="en-US" altLang="zh-CN" sz="2200">
                <a:latin typeface="微软雅黑" panose="020B0503020204020204" pitchFamily="34" charset="-122"/>
                <a:ea typeface="微软雅黑" panose="020B0503020204020204" pitchFamily="34" charset="-122"/>
              </a:rPr>
              <a:t>yywrap ……</a:t>
            </a:r>
          </a:p>
          <a:p>
            <a:pPr lvl="1"/>
            <a:r>
              <a:rPr lang="en-US" altLang="zh-CN" sz="2200" b="1">
                <a:solidFill>
                  <a:srgbClr val="FF0000"/>
                </a:solidFill>
                <a:latin typeface="微软雅黑" panose="020B0503020204020204" pitchFamily="34" charset="-122"/>
                <a:ea typeface="微软雅黑" panose="020B0503020204020204" pitchFamily="34" charset="-122"/>
              </a:rPr>
              <a:t>yytext</a:t>
            </a:r>
            <a:r>
              <a:rPr lang="zh-CN" altLang="en-US" sz="2200" b="1">
                <a:solidFill>
                  <a:srgbClr val="FF0000"/>
                </a:solidFill>
                <a:latin typeface="微软雅黑" panose="020B0503020204020204" pitchFamily="34" charset="-122"/>
                <a:ea typeface="微软雅黑" panose="020B0503020204020204" pitchFamily="34" charset="-122"/>
              </a:rPr>
              <a:t>：</a:t>
            </a:r>
            <a:r>
              <a:rPr lang="zh-CN" altLang="en-US" sz="2200">
                <a:latin typeface="微软雅黑" panose="020B0503020204020204" pitchFamily="34" charset="-122"/>
                <a:ea typeface="微软雅黑" panose="020B0503020204020204" pitchFamily="34" charset="-122"/>
              </a:rPr>
              <a:t>这是一个字符串变量，用于存储当前匹配的词法单元的文本。当</a:t>
            </a:r>
            <a:r>
              <a:rPr lang="en-US" altLang="zh-CN" sz="2200">
                <a:latin typeface="微软雅黑" panose="020B0503020204020204" pitchFamily="34" charset="-122"/>
                <a:ea typeface="微软雅黑" panose="020B0503020204020204" pitchFamily="34" charset="-122"/>
              </a:rPr>
              <a:t>Flex</a:t>
            </a:r>
            <a:r>
              <a:rPr lang="zh-CN" altLang="en-US" sz="2200">
                <a:latin typeface="微软雅黑" panose="020B0503020204020204" pitchFamily="34" charset="-122"/>
                <a:ea typeface="微软雅黑" panose="020B0503020204020204" pitchFamily="34" charset="-122"/>
              </a:rPr>
              <a:t>匹配成功时，</a:t>
            </a:r>
            <a:r>
              <a:rPr lang="en-US" altLang="zh-CN" sz="2200">
                <a:latin typeface="微软雅黑" panose="020B0503020204020204" pitchFamily="34" charset="-122"/>
                <a:ea typeface="微软雅黑" panose="020B0503020204020204" pitchFamily="34" charset="-122"/>
              </a:rPr>
              <a:t>yytext</a:t>
            </a:r>
            <a:r>
              <a:rPr lang="zh-CN" altLang="en-US" sz="2200">
                <a:latin typeface="微软雅黑" panose="020B0503020204020204" pitchFamily="34" charset="-122"/>
                <a:ea typeface="微软雅黑" panose="020B0503020204020204" pitchFamily="34" charset="-122"/>
              </a:rPr>
              <a:t>将包含匹配的字符串。</a:t>
            </a:r>
          </a:p>
          <a:p>
            <a:pPr lvl="1"/>
            <a:r>
              <a:rPr lang="en-US" altLang="zh-CN" sz="2200" b="1">
                <a:solidFill>
                  <a:srgbClr val="FF0000"/>
                </a:solidFill>
                <a:latin typeface="微软雅黑" panose="020B0503020204020204" pitchFamily="34" charset="-122"/>
                <a:ea typeface="微软雅黑" panose="020B0503020204020204" pitchFamily="34" charset="-122"/>
              </a:rPr>
              <a:t>yylex()</a:t>
            </a:r>
            <a:r>
              <a:rPr lang="zh-CN" altLang="en-US" sz="2200" b="1">
                <a:solidFill>
                  <a:srgbClr val="FF0000"/>
                </a:solidFill>
                <a:latin typeface="微软雅黑" panose="020B0503020204020204" pitchFamily="34" charset="-122"/>
                <a:ea typeface="微软雅黑" panose="020B0503020204020204" pitchFamily="34" charset="-122"/>
              </a:rPr>
              <a:t>：</a:t>
            </a:r>
            <a:r>
              <a:rPr lang="zh-CN" altLang="en-US" sz="2200">
                <a:latin typeface="微软雅黑" panose="020B0503020204020204" pitchFamily="34" charset="-122"/>
                <a:ea typeface="微软雅黑" panose="020B0503020204020204" pitchFamily="34" charset="-122"/>
              </a:rPr>
              <a:t>这是</a:t>
            </a:r>
            <a:r>
              <a:rPr lang="en-US" altLang="zh-CN" sz="2200">
                <a:latin typeface="微软雅黑" panose="020B0503020204020204" pitchFamily="34" charset="-122"/>
                <a:ea typeface="微软雅黑" panose="020B0503020204020204" pitchFamily="34" charset="-122"/>
              </a:rPr>
              <a:t>Flex</a:t>
            </a:r>
            <a:r>
              <a:rPr lang="zh-CN" altLang="en-US" sz="2200">
                <a:latin typeface="微软雅黑" panose="020B0503020204020204" pitchFamily="34" charset="-122"/>
                <a:ea typeface="微软雅黑" panose="020B0503020204020204" pitchFamily="34" charset="-122"/>
              </a:rPr>
              <a:t>生成的词法分析器的主函数。它用于从输入流中读取字符并进行词法分析，返回下一个词法单元的标识符。</a:t>
            </a:r>
            <a:endParaRPr lang="zh-CN" altLang="en-US" sz="2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7581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示例</a:t>
            </a:r>
            <a:r>
              <a:rPr lang="en-US" altLang="zh-CN" dirty="0">
                <a:latin typeface="微软雅黑" panose="020B0503020204020204" pitchFamily="34" charset="-122"/>
              </a:rPr>
              <a:t>-</a:t>
            </a:r>
            <a:r>
              <a:rPr lang="zh-CN" altLang="en-US" dirty="0">
                <a:latin typeface="微软雅黑" panose="020B0503020204020204" pitchFamily="34" charset="-122"/>
              </a:rPr>
              <a:t>统计单词和字母个数</a:t>
            </a:r>
            <a:endParaRPr lang="en-US" dirty="0">
              <a:latin typeface="微软雅黑" panose="020B0503020204020204" pitchFamily="34" charset="-122"/>
            </a:endParaRPr>
          </a:p>
        </p:txBody>
      </p:sp>
      <p:sp>
        <p:nvSpPr>
          <p:cNvPr id="5" name="内容占位符 2">
            <a:extLst>
              <a:ext uri="{FF2B5EF4-FFF2-40B4-BE49-F238E27FC236}">
                <a16:creationId xmlns:a16="http://schemas.microsoft.com/office/drawing/2014/main" id="{482AD1AD-7EDF-4A63-9727-3DF6AA0EA40C}"/>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latin typeface="Arial" panose="020B0604020202020204" pitchFamily="34" charset="0"/>
                <a:cs typeface="Arial" panose="020B0604020202020204" pitchFamily="34" charset="0"/>
              </a:rPr>
              <a:t>Flex</a:t>
            </a:r>
            <a:r>
              <a:rPr lang="zh-CN" altLang="en-US">
                <a:latin typeface="Arial" panose="020B0604020202020204" pitchFamily="34" charset="0"/>
                <a:cs typeface="Arial" panose="020B0604020202020204" pitchFamily="34" charset="0"/>
              </a:rPr>
              <a:t>文件编译</a:t>
            </a:r>
            <a:endParaRPr lang="en-US" altLang="zh-CN">
              <a:latin typeface="Arial" panose="020B0604020202020204" pitchFamily="34" charset="0"/>
              <a:cs typeface="Arial" panose="020B0604020202020204" pitchFamily="34" charset="0"/>
            </a:endParaRPr>
          </a:p>
          <a:p>
            <a:pPr marL="0" indent="0">
              <a:lnSpc>
                <a:spcPct val="120000"/>
              </a:lnSpc>
              <a:buFont typeface="Arial" panose="020B0604020202020204" pitchFamily="34" charset="0"/>
              <a:buNone/>
            </a:pPr>
            <a:r>
              <a:rPr lang="en-US" altLang="zh-CN">
                <a:latin typeface="Arial" panose="020B0604020202020204" pitchFamily="34" charset="0"/>
                <a:cs typeface="Arial" panose="020B0604020202020204" pitchFamily="34" charset="0"/>
              </a:rPr>
              <a:t>         flex  flex</a:t>
            </a:r>
            <a:r>
              <a:rPr lang="zh-CN" altLang="en-US">
                <a:latin typeface="Arial" panose="020B0604020202020204" pitchFamily="34" charset="0"/>
                <a:cs typeface="Arial" panose="020B0604020202020204" pitchFamily="34" charset="0"/>
              </a:rPr>
              <a:t>文件</a:t>
            </a:r>
            <a:endParaRPr lang="en-US" altLang="zh-CN">
              <a:latin typeface="Arial" panose="020B0604020202020204" pitchFamily="34" charset="0"/>
              <a:cs typeface="Arial" panose="020B0604020202020204" pitchFamily="34" charset="0"/>
            </a:endParaRPr>
          </a:p>
          <a:p>
            <a:pPr marL="0" indent="0">
              <a:lnSpc>
                <a:spcPct val="120000"/>
              </a:lnSpc>
              <a:buFont typeface="Arial" panose="020B0604020202020204" pitchFamily="34" charset="0"/>
              <a:buNone/>
            </a:pPr>
            <a:r>
              <a:rPr lang="en-US" altLang="zh-CN">
                <a:latin typeface="Arial" panose="020B0604020202020204" pitchFamily="34" charset="0"/>
                <a:cs typeface="Arial" panose="020B0604020202020204" pitchFamily="34" charset="0"/>
              </a:rPr>
              <a:t>	gcc  xx.yy.c  -lfl</a:t>
            </a:r>
          </a:p>
          <a:p>
            <a:pPr marL="0" indent="0">
              <a:buFont typeface="Arial" panose="020B0604020202020204" pitchFamily="34" charset="0"/>
              <a:buNone/>
            </a:pPr>
            <a:endParaRPr lang="en-US" altLang="zh-CN">
              <a:latin typeface="Arial" panose="020B0604020202020204" pitchFamily="34" charset="0"/>
              <a:cs typeface="Arial" panose="020B0604020202020204" pitchFamily="34" charset="0"/>
            </a:endParaRPr>
          </a:p>
          <a:p>
            <a:endParaRPr lang="zh-CN" altLang="en-US" dirty="0"/>
          </a:p>
        </p:txBody>
      </p:sp>
      <p:pic>
        <p:nvPicPr>
          <p:cNvPr id="6" name="图片 5">
            <a:extLst>
              <a:ext uri="{FF2B5EF4-FFF2-40B4-BE49-F238E27FC236}">
                <a16:creationId xmlns:a16="http://schemas.microsoft.com/office/drawing/2014/main" id="{A84D1668-1F84-42D6-B9EE-C8F83C660504}"/>
              </a:ext>
            </a:extLst>
          </p:cNvPr>
          <p:cNvPicPr>
            <a:picLocks noChangeAspect="1"/>
          </p:cNvPicPr>
          <p:nvPr/>
        </p:nvPicPr>
        <p:blipFill>
          <a:blip r:embed="rId3"/>
          <a:stretch>
            <a:fillRect/>
          </a:stretch>
        </p:blipFill>
        <p:spPr>
          <a:xfrm>
            <a:off x="4776787" y="2252662"/>
            <a:ext cx="4600575" cy="2181225"/>
          </a:xfrm>
          <a:prstGeom prst="rect">
            <a:avLst/>
          </a:prstGeom>
        </p:spPr>
      </p:pic>
      <p:sp>
        <p:nvSpPr>
          <p:cNvPr id="7" name="圆角矩形 5">
            <a:extLst>
              <a:ext uri="{FF2B5EF4-FFF2-40B4-BE49-F238E27FC236}">
                <a16:creationId xmlns:a16="http://schemas.microsoft.com/office/drawing/2014/main" id="{F5C2E592-D893-426B-AC75-A87F0B95A625}"/>
              </a:ext>
            </a:extLst>
          </p:cNvPr>
          <p:cNvSpPr/>
          <p:nvPr/>
        </p:nvSpPr>
        <p:spPr>
          <a:xfrm>
            <a:off x="530699" y="2252661"/>
            <a:ext cx="3861905" cy="715825"/>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对话气泡: 矩形 14">
            <a:extLst>
              <a:ext uri="{FF2B5EF4-FFF2-40B4-BE49-F238E27FC236}">
                <a16:creationId xmlns:a16="http://schemas.microsoft.com/office/drawing/2014/main" id="{35A73114-0EC6-467F-95D5-2DE0DB6EEBB9}"/>
              </a:ext>
            </a:extLst>
          </p:cNvPr>
          <p:cNvSpPr/>
          <p:nvPr/>
        </p:nvSpPr>
        <p:spPr>
          <a:xfrm>
            <a:off x="1361543" y="3462048"/>
            <a:ext cx="1490177" cy="795454"/>
          </a:xfrm>
          <a:prstGeom prst="wedgeRectCallout">
            <a:avLst>
              <a:gd name="adj1" fmla="val 31212"/>
              <a:gd name="adj2" fmla="val -11259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Arial" panose="020B0604020202020204" pitchFamily="34" charset="0"/>
                <a:cs typeface="Arial" panose="020B0604020202020204" pitchFamily="34" charset="0"/>
              </a:rPr>
              <a:t>使用</a:t>
            </a:r>
            <a:r>
              <a:rPr lang="en-US" altLang="zh-CN" b="1" dirty="0" err="1">
                <a:solidFill>
                  <a:srgbClr val="FF0000"/>
                </a:solidFill>
                <a:latin typeface="Arial" panose="020B0604020202020204" pitchFamily="34" charset="0"/>
                <a:cs typeface="Arial" panose="020B0604020202020204" pitchFamily="34" charset="0"/>
              </a:rPr>
              <a:t>fl</a:t>
            </a:r>
            <a:r>
              <a:rPr lang="zh-CN" altLang="en-US" b="1" dirty="0">
                <a:solidFill>
                  <a:srgbClr val="FF0000"/>
                </a:solidFill>
                <a:latin typeface="Arial" panose="020B0604020202020204" pitchFamily="34" charset="0"/>
                <a:cs typeface="Arial" panose="020B0604020202020204" pitchFamily="34" charset="0"/>
              </a:rPr>
              <a:t>库进行编译</a:t>
            </a:r>
          </a:p>
        </p:txBody>
      </p:sp>
    </p:spTree>
    <p:extLst>
      <p:ext uri="{BB962C8B-B14F-4D97-AF65-F5344CB8AC3E}">
        <p14:creationId xmlns:p14="http://schemas.microsoft.com/office/powerpoint/2010/main" val="79894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示例</a:t>
            </a:r>
            <a:r>
              <a:rPr lang="en-US" altLang="zh-CN" dirty="0">
                <a:latin typeface="微软雅黑" panose="020B0503020204020204" pitchFamily="34" charset="-122"/>
              </a:rPr>
              <a:t>-</a:t>
            </a:r>
            <a:r>
              <a:rPr lang="zh-CN" altLang="en-US" dirty="0">
                <a:latin typeface="微软雅黑" panose="020B0503020204020204" pitchFamily="34" charset="-122"/>
              </a:rPr>
              <a:t>统计单词和字母个数</a:t>
            </a:r>
            <a:endParaRPr lang="en-US" dirty="0">
              <a:latin typeface="微软雅黑" panose="020B0503020204020204" pitchFamily="34" charset="-122"/>
            </a:endParaRPr>
          </a:p>
        </p:txBody>
      </p:sp>
      <p:pic>
        <p:nvPicPr>
          <p:cNvPr id="9" name="flex">
            <a:hlinkClick r:id="" action="ppaction://media"/>
            <a:extLst>
              <a:ext uri="{FF2B5EF4-FFF2-40B4-BE49-F238E27FC236}">
                <a16:creationId xmlns:a16="http://schemas.microsoft.com/office/drawing/2014/main" id="{6D92BC9B-3A25-43BB-98DC-EB7CAAF8AC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50378" y="304800"/>
            <a:ext cx="9693275" cy="6553200"/>
          </a:xfrm>
          <a:prstGeom prst="rect">
            <a:avLst/>
          </a:prstGeom>
        </p:spPr>
      </p:pic>
    </p:spTree>
    <p:extLst>
      <p:ext uri="{BB962C8B-B14F-4D97-AF65-F5344CB8AC3E}">
        <p14:creationId xmlns:p14="http://schemas.microsoft.com/office/powerpoint/2010/main" val="356234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6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示例</a:t>
            </a:r>
            <a:r>
              <a:rPr lang="en-US" altLang="zh-CN" dirty="0">
                <a:latin typeface="微软雅黑" panose="020B0503020204020204" pitchFamily="34" charset="-122"/>
              </a:rPr>
              <a:t>-</a:t>
            </a:r>
            <a:r>
              <a:rPr lang="zh-CN" altLang="en-US" dirty="0">
                <a:latin typeface="微软雅黑" panose="020B0503020204020204" pitchFamily="34" charset="-122"/>
              </a:rPr>
              <a:t>稍复杂的词法解析示例</a:t>
            </a:r>
            <a:endParaRPr lang="en-US" dirty="0">
              <a:latin typeface="微软雅黑" panose="020B0503020204020204" pitchFamily="34" charset="-122"/>
            </a:endParaRPr>
          </a:p>
        </p:txBody>
      </p:sp>
      <p:sp>
        <p:nvSpPr>
          <p:cNvPr id="5" name="内容占位符 2">
            <a:extLst>
              <a:ext uri="{FF2B5EF4-FFF2-40B4-BE49-F238E27FC236}">
                <a16:creationId xmlns:a16="http://schemas.microsoft.com/office/drawing/2014/main" id="{482AD1AD-7EDF-4A63-9727-3DF6AA0EA40C}"/>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Arial" panose="020B0604020202020204" pitchFamily="34" charset="0"/>
                <a:cs typeface="Arial" panose="020B0604020202020204" pitchFamily="34" charset="0"/>
              </a:rPr>
              <a:t>定义</a:t>
            </a:r>
            <a:r>
              <a:rPr lang="en-US" altLang="zh-CN" dirty="0">
                <a:latin typeface="Arial" panose="020B0604020202020204" pitchFamily="34" charset="0"/>
                <a:cs typeface="Arial" panose="020B0604020202020204" pitchFamily="34" charset="0"/>
              </a:rPr>
              <a:t>Simple</a:t>
            </a:r>
            <a:r>
              <a:rPr lang="zh-CN" altLang="en-US" dirty="0">
                <a:latin typeface="Arial" panose="020B0604020202020204" pitchFamily="34" charset="0"/>
                <a:cs typeface="Arial" panose="020B0604020202020204" pitchFamily="34" charset="0"/>
              </a:rPr>
              <a:t>语言，该语言仅包含整数变量声明和四则运算</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Simple</a:t>
            </a:r>
            <a:r>
              <a:rPr lang="zh-CN" altLang="en-US" dirty="0">
                <a:latin typeface="Arial" panose="020B0604020202020204" pitchFamily="34" charset="0"/>
                <a:cs typeface="Arial" panose="020B0604020202020204" pitchFamily="34" charset="0"/>
              </a:rPr>
              <a:t>语言关键字</a:t>
            </a:r>
            <a:endParaRPr lang="en-US" altLang="zh-CN" dirty="0">
              <a:latin typeface="Arial" panose="020B0604020202020204" pitchFamily="34" charset="0"/>
              <a:cs typeface="Arial" panose="020B0604020202020204" pitchFamily="34" charset="0"/>
            </a:endParaRPr>
          </a:p>
          <a:p>
            <a:endParaRPr lang="zh-CN" altLang="en-US" dirty="0"/>
          </a:p>
        </p:txBody>
      </p:sp>
      <p:sp>
        <p:nvSpPr>
          <p:cNvPr id="3" name="矩形 2">
            <a:extLst>
              <a:ext uri="{FF2B5EF4-FFF2-40B4-BE49-F238E27FC236}">
                <a16:creationId xmlns:a16="http://schemas.microsoft.com/office/drawing/2014/main" id="{B18DEDC5-9B76-4C4C-B87F-D6E7B6CB6C28}"/>
              </a:ext>
            </a:extLst>
          </p:cNvPr>
          <p:cNvSpPr/>
          <p:nvPr/>
        </p:nvSpPr>
        <p:spPr>
          <a:xfrm>
            <a:off x="4764458" y="2305455"/>
            <a:ext cx="1712068" cy="3151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ctr"/>
            <a:r>
              <a:rPr lang="en-US" altLang="zh-CN" sz="2000" kern="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int</a:t>
            </a:r>
            <a:endParaRPr lang="zh-CN" altLang="zh-CN" sz="2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R="133350" algn="ctr"/>
            <a:r>
              <a:rPr lang="en-US" altLang="zh-CN" sz="2000" kern="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2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R="133350" algn="ctr"/>
            <a:r>
              <a:rPr lang="en-US" altLang="zh-CN" sz="2000" kern="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2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R="133350" algn="ctr"/>
            <a:r>
              <a:rPr lang="en-US" altLang="zh-CN" sz="2000" kern="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2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R="133350" algn="ctr"/>
            <a:r>
              <a:rPr lang="en-US" altLang="zh-CN" sz="2000" kern="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2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R="133350" algn="ctr"/>
            <a:r>
              <a:rPr lang="en-US" altLang="zh-CN" sz="2000" kern="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2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R="133350" algn="ctr"/>
            <a:r>
              <a:rPr lang="en-US" altLang="zh-CN" sz="2000" kern="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2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R="133350" algn="ctr"/>
            <a:r>
              <a:rPr lang="en-US" altLang="zh-CN" sz="2000" kern="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2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algn="ctr"/>
            <a:r>
              <a:rPr lang="en-US" altLang="zh-CN" sz="2000" dirty="0">
                <a:solidFill>
                  <a:schemeClr val="tx1"/>
                </a:solidFill>
                <a:effectLst/>
                <a:latin typeface="等线" panose="02010600030101010101" pitchFamily="2" charset="-122"/>
                <a:cs typeface="Times New Roman" panose="02020603050405020304" pitchFamily="18" charset="0"/>
              </a:rPr>
              <a:t>=</a:t>
            </a:r>
            <a:endParaRPr lang="zh-CN" altLang="en-US" sz="2000" dirty="0">
              <a:solidFill>
                <a:schemeClr val="tx1"/>
              </a:solidFill>
            </a:endParaRPr>
          </a:p>
        </p:txBody>
      </p:sp>
    </p:spTree>
    <p:extLst>
      <p:ext uri="{BB962C8B-B14F-4D97-AF65-F5344CB8AC3E}">
        <p14:creationId xmlns:p14="http://schemas.microsoft.com/office/powerpoint/2010/main" val="11532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示例</a:t>
            </a:r>
            <a:r>
              <a:rPr lang="en-US" altLang="zh-CN" dirty="0">
                <a:latin typeface="微软雅黑" panose="020B0503020204020204" pitchFamily="34" charset="-122"/>
              </a:rPr>
              <a:t>-</a:t>
            </a:r>
            <a:r>
              <a:rPr lang="zh-CN" altLang="en-US" dirty="0">
                <a:latin typeface="微软雅黑" panose="020B0503020204020204" pitchFamily="34" charset="-122"/>
              </a:rPr>
              <a:t>稍复杂的词法解析示例</a:t>
            </a:r>
            <a:endParaRPr lang="en-US" dirty="0">
              <a:latin typeface="微软雅黑" panose="020B0503020204020204" pitchFamily="34" charset="-122"/>
            </a:endParaRPr>
          </a:p>
        </p:txBody>
      </p:sp>
      <p:sp>
        <p:nvSpPr>
          <p:cNvPr id="5" name="内容占位符 2">
            <a:extLst>
              <a:ext uri="{FF2B5EF4-FFF2-40B4-BE49-F238E27FC236}">
                <a16:creationId xmlns:a16="http://schemas.microsoft.com/office/drawing/2014/main" id="{482AD1AD-7EDF-4A63-9727-3DF6AA0EA40C}"/>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Arial" panose="020B0604020202020204" pitchFamily="34" charset="0"/>
                <a:cs typeface="Arial" panose="020B0604020202020204" pitchFamily="34" charset="0"/>
              </a:rPr>
              <a:t>定义</a:t>
            </a:r>
            <a:r>
              <a:rPr lang="en-US" altLang="zh-CN" dirty="0">
                <a:latin typeface="Arial" panose="020B0604020202020204" pitchFamily="34" charset="0"/>
                <a:cs typeface="Arial" panose="020B0604020202020204" pitchFamily="34" charset="0"/>
              </a:rPr>
              <a:t>Simple</a:t>
            </a:r>
            <a:r>
              <a:rPr lang="zh-CN" altLang="en-US" dirty="0">
                <a:latin typeface="Arial" panose="020B0604020202020204" pitchFamily="34" charset="0"/>
                <a:cs typeface="Arial" panose="020B0604020202020204" pitchFamily="34" charset="0"/>
              </a:rPr>
              <a:t>语言，该语言仅包含整数变量声明和四则运算</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Simple</a:t>
            </a:r>
            <a:r>
              <a:rPr lang="zh-CN" altLang="en-US" dirty="0">
                <a:latin typeface="Arial" panose="020B0604020202020204" pitchFamily="34" charset="0"/>
                <a:cs typeface="Arial" panose="020B0604020202020204" pitchFamily="34" charset="0"/>
              </a:rPr>
              <a:t>语言标识符</a:t>
            </a:r>
            <a:r>
              <a:rPr lang="en-US" altLang="zh-CN" dirty="0">
                <a:latin typeface="Arial" panose="020B0604020202020204" pitchFamily="34" charset="0"/>
                <a:cs typeface="Arial" panose="020B0604020202020204" pitchFamily="34" charset="0"/>
              </a:rPr>
              <a:t>ID</a:t>
            </a:r>
            <a:r>
              <a:rPr lang="zh-CN" altLang="en-US" dirty="0">
                <a:latin typeface="Arial" panose="020B0604020202020204" pitchFamily="34" charset="0"/>
                <a:cs typeface="Arial" panose="020B0604020202020204" pitchFamily="34" charset="0"/>
              </a:rPr>
              <a:t>和整数</a:t>
            </a:r>
            <a:r>
              <a:rPr lang="en-US" altLang="zh-CN" dirty="0">
                <a:latin typeface="Arial" panose="020B0604020202020204" pitchFamily="34" charset="0"/>
                <a:cs typeface="Arial" panose="020B0604020202020204" pitchFamily="34" charset="0"/>
              </a:rPr>
              <a:t>NUM</a:t>
            </a:r>
          </a:p>
          <a:p>
            <a:endParaRPr lang="zh-CN" altLang="en-US" dirty="0"/>
          </a:p>
        </p:txBody>
      </p:sp>
      <p:sp>
        <p:nvSpPr>
          <p:cNvPr id="3" name="矩形 2">
            <a:extLst>
              <a:ext uri="{FF2B5EF4-FFF2-40B4-BE49-F238E27FC236}">
                <a16:creationId xmlns:a16="http://schemas.microsoft.com/office/drawing/2014/main" id="{B18DEDC5-9B76-4C4C-B87F-D6E7B6CB6C28}"/>
              </a:ext>
            </a:extLst>
          </p:cNvPr>
          <p:cNvSpPr/>
          <p:nvPr/>
        </p:nvSpPr>
        <p:spPr>
          <a:xfrm>
            <a:off x="4497946" y="2908569"/>
            <a:ext cx="3153857" cy="21595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ctr"/>
            <a:r>
              <a:rPr lang="en-US" altLang="zh-CN" sz="2000" kern="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letter = [a-</a:t>
            </a:r>
            <a:r>
              <a:rPr lang="en-US" altLang="zh-CN" sz="2000" kern="0" dirty="0" err="1">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zA</a:t>
            </a:r>
            <a:r>
              <a:rPr lang="en-US" altLang="zh-CN" sz="2000" kern="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-Z]</a:t>
            </a:r>
            <a:endParaRPr lang="zh-CN" altLang="zh-CN" sz="2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R="133350" algn="ctr"/>
            <a:r>
              <a:rPr lang="en-US" altLang="zh-CN" sz="2000" kern="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digit = [0-9]</a:t>
            </a:r>
            <a:endParaRPr lang="zh-CN" altLang="zh-CN" sz="2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R="133350" algn="ctr"/>
            <a:r>
              <a:rPr lang="en-US" altLang="zh-CN" sz="2000" kern="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ID = letter+</a:t>
            </a:r>
            <a:endParaRPr lang="zh-CN" altLang="zh-CN" sz="2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algn="ctr"/>
            <a:r>
              <a:rPr lang="en-US" altLang="zh-CN" sz="2000" dirty="0">
                <a:solidFill>
                  <a:schemeClr val="tx1"/>
                </a:solidFill>
                <a:effectLst/>
                <a:latin typeface="等线" panose="02010600030101010101" pitchFamily="2" charset="-122"/>
                <a:cs typeface="Times New Roman" panose="02020603050405020304" pitchFamily="18" charset="0"/>
              </a:rPr>
              <a:t>INTEGER = digit+</a:t>
            </a:r>
            <a:endParaRPr lang="zh-CN" altLang="en-US" sz="2000" dirty="0">
              <a:solidFill>
                <a:schemeClr val="tx1"/>
              </a:solidFill>
            </a:endParaRPr>
          </a:p>
        </p:txBody>
      </p:sp>
    </p:spTree>
    <p:extLst>
      <p:ext uri="{BB962C8B-B14F-4D97-AF65-F5344CB8AC3E}">
        <p14:creationId xmlns:p14="http://schemas.microsoft.com/office/powerpoint/2010/main" val="28012462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示例</a:t>
            </a:r>
            <a:r>
              <a:rPr lang="en-US" altLang="zh-CN" dirty="0">
                <a:latin typeface="微软雅黑" panose="020B0503020204020204" pitchFamily="34" charset="-122"/>
              </a:rPr>
              <a:t>-</a:t>
            </a:r>
            <a:r>
              <a:rPr lang="zh-CN" altLang="en-US" dirty="0">
                <a:latin typeface="微软雅黑" panose="020B0503020204020204" pitchFamily="34" charset="-122"/>
              </a:rPr>
              <a:t>稍复杂的词法解析示例</a:t>
            </a:r>
            <a:endParaRPr lang="en-US" dirty="0">
              <a:latin typeface="微软雅黑" panose="020B0503020204020204" pitchFamily="34" charset="-122"/>
            </a:endParaRPr>
          </a:p>
        </p:txBody>
      </p:sp>
      <p:sp>
        <p:nvSpPr>
          <p:cNvPr id="5" name="内容占位符 2">
            <a:extLst>
              <a:ext uri="{FF2B5EF4-FFF2-40B4-BE49-F238E27FC236}">
                <a16:creationId xmlns:a16="http://schemas.microsoft.com/office/drawing/2014/main" id="{482AD1AD-7EDF-4A63-9727-3DF6AA0EA40C}"/>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Arial" panose="020B0604020202020204" pitchFamily="34" charset="0"/>
                <a:cs typeface="Arial" panose="020B0604020202020204" pitchFamily="34" charset="0"/>
              </a:rPr>
              <a:t>定义</a:t>
            </a:r>
            <a:r>
              <a:rPr lang="en-US" altLang="zh-CN" dirty="0">
                <a:latin typeface="Arial" panose="020B0604020202020204" pitchFamily="34" charset="0"/>
                <a:cs typeface="Arial" panose="020B0604020202020204" pitchFamily="34" charset="0"/>
              </a:rPr>
              <a:t>Simple</a:t>
            </a:r>
            <a:r>
              <a:rPr lang="zh-CN" altLang="en-US" dirty="0">
                <a:latin typeface="Arial" panose="020B0604020202020204" pitchFamily="34" charset="0"/>
                <a:cs typeface="Arial" panose="020B0604020202020204" pitchFamily="34" charset="0"/>
              </a:rPr>
              <a:t>语言，该语言仅包含整数变量声明和四则运算</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Simple</a:t>
            </a:r>
            <a:r>
              <a:rPr lang="zh-CN" altLang="en-US" dirty="0">
                <a:latin typeface="Arial" panose="020B0604020202020204" pitchFamily="34" charset="0"/>
                <a:cs typeface="Arial" panose="020B0604020202020204" pitchFamily="34" charset="0"/>
              </a:rPr>
              <a:t>语言词法分析器文件</a:t>
            </a:r>
            <a:endParaRPr lang="en-US" altLang="zh-CN" dirty="0">
              <a:latin typeface="Arial" panose="020B0604020202020204" pitchFamily="34" charset="0"/>
              <a:cs typeface="Arial" panose="020B0604020202020204" pitchFamily="34" charset="0"/>
            </a:endParaRPr>
          </a:p>
          <a:p>
            <a:pPr lvl="1"/>
            <a:r>
              <a:rPr lang="en-US" altLang="zh-CN" dirty="0" err="1">
                <a:latin typeface="Arial" panose="020B0604020202020204" pitchFamily="34" charset="0"/>
                <a:cs typeface="Arial" panose="020B0604020202020204" pitchFamily="34" charset="0"/>
              </a:rPr>
              <a:t>lexer_main.c</a:t>
            </a:r>
            <a:endParaRPr lang="en-US" altLang="zh-CN" dirty="0">
              <a:latin typeface="Arial" panose="020B0604020202020204" pitchFamily="34" charset="0"/>
              <a:cs typeface="Arial" panose="020B0604020202020204" pitchFamily="34" charset="0"/>
            </a:endParaRPr>
          </a:p>
          <a:p>
            <a:pPr lvl="1"/>
            <a:r>
              <a:rPr lang="en-US" altLang="zh-CN" dirty="0" err="1">
                <a:latin typeface="Arial" panose="020B0604020202020204" pitchFamily="34" charset="0"/>
                <a:cs typeface="Arial" panose="020B0604020202020204" pitchFamily="34" charset="0"/>
              </a:rPr>
              <a:t>simple_analyzer.l</a:t>
            </a:r>
            <a:endParaRPr lang="en-US" altLang="zh-CN"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endParaRPr lang="zh-CN" altLang="en-US" dirty="0"/>
          </a:p>
        </p:txBody>
      </p:sp>
    </p:spTree>
    <p:extLst>
      <p:ext uri="{BB962C8B-B14F-4D97-AF65-F5344CB8AC3E}">
        <p14:creationId xmlns:p14="http://schemas.microsoft.com/office/powerpoint/2010/main" val="406997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示例</a:t>
            </a:r>
            <a:r>
              <a:rPr lang="en-US" altLang="zh-CN" dirty="0">
                <a:latin typeface="微软雅黑" panose="020B0503020204020204" pitchFamily="34" charset="-122"/>
              </a:rPr>
              <a:t>-</a:t>
            </a:r>
            <a:r>
              <a:rPr lang="zh-CN" altLang="en-US" dirty="0">
                <a:latin typeface="微软雅黑" panose="020B0503020204020204" pitchFamily="34" charset="-122"/>
              </a:rPr>
              <a:t>稍复杂的词法解析示例</a:t>
            </a:r>
            <a:endParaRPr lang="en-US" dirty="0">
              <a:latin typeface="微软雅黑" panose="020B0503020204020204" pitchFamily="34" charset="-122"/>
            </a:endParaRPr>
          </a:p>
        </p:txBody>
      </p:sp>
      <p:sp>
        <p:nvSpPr>
          <p:cNvPr id="6" name="文本框 5">
            <a:extLst>
              <a:ext uri="{FF2B5EF4-FFF2-40B4-BE49-F238E27FC236}">
                <a16:creationId xmlns:a16="http://schemas.microsoft.com/office/drawing/2014/main" id="{A676B323-137B-4F8C-A264-290CF13487DB}"/>
              </a:ext>
            </a:extLst>
          </p:cNvPr>
          <p:cNvSpPr txBox="1"/>
          <p:nvPr/>
        </p:nvSpPr>
        <p:spPr>
          <a:xfrm>
            <a:off x="4187073" y="990969"/>
            <a:ext cx="8225420" cy="6186309"/>
          </a:xfrm>
          <a:prstGeom prst="rect">
            <a:avLst/>
          </a:prstGeom>
          <a:noFill/>
        </p:spPr>
        <p:txBody>
          <a:bodyPr wrap="square">
            <a:spAutoFit/>
          </a:bodyPr>
          <a:lstStyle/>
          <a:p>
            <a:r>
              <a:rPr lang="en-US" altLang="zh-CN" b="0" dirty="0">
                <a:effectLst/>
                <a:latin typeface="Consolas" panose="020B0609020204030204" pitchFamily="49" charset="0"/>
                <a:ea typeface="微软雅黑" panose="020B0503020204020204" pitchFamily="34" charset="-122"/>
              </a:rPr>
              <a:t>%option </a:t>
            </a:r>
            <a:r>
              <a:rPr lang="en-US" altLang="zh-CN" b="0" dirty="0" err="1">
                <a:effectLst/>
                <a:latin typeface="Consolas" panose="020B0609020204030204" pitchFamily="49" charset="0"/>
                <a:ea typeface="微软雅黑" panose="020B0503020204020204" pitchFamily="34" charset="-122"/>
              </a:rPr>
              <a:t>noyywrap</a:t>
            </a:r>
            <a:endParaRPr lang="en-US" altLang="zh-CN" b="0" dirty="0">
              <a:effectLst/>
              <a:latin typeface="Consolas" panose="020B0609020204030204" pitchFamily="49" charset="0"/>
              <a:ea typeface="微软雅黑" panose="020B0503020204020204" pitchFamily="34" charset="-122"/>
            </a:endParaRPr>
          </a:p>
          <a:p>
            <a:r>
              <a:rPr lang="en-US" altLang="zh-CN" b="0" dirty="0">
                <a:effectLst/>
                <a:latin typeface="Consolas" panose="020B0609020204030204" pitchFamily="49" charset="0"/>
                <a:ea typeface="微软雅黑" panose="020B0503020204020204" pitchFamily="34" charset="-122"/>
              </a:rPr>
              <a:t>%{</a:t>
            </a:r>
          </a:p>
          <a:p>
            <a:r>
              <a:rPr lang="en-US" altLang="zh-CN" b="0" dirty="0">
                <a:effectLst/>
                <a:latin typeface="Consolas" panose="020B0609020204030204" pitchFamily="49" charset="0"/>
                <a:ea typeface="微软雅黑" panose="020B0503020204020204" pitchFamily="34" charset="-122"/>
              </a:rPr>
              <a:t>#include &lt;</a:t>
            </a:r>
            <a:r>
              <a:rPr lang="en-US" altLang="zh-CN" b="0" dirty="0" err="1">
                <a:effectLst/>
                <a:latin typeface="Consolas" panose="020B0609020204030204" pitchFamily="49" charset="0"/>
                <a:ea typeface="微软雅黑" panose="020B0503020204020204" pitchFamily="34" charset="-122"/>
              </a:rPr>
              <a:t>stdio.h</a:t>
            </a:r>
            <a:r>
              <a:rPr lang="en-US" altLang="zh-CN" b="0" dirty="0">
                <a:effectLst/>
                <a:latin typeface="Consolas" panose="020B0609020204030204" pitchFamily="49" charset="0"/>
                <a:ea typeface="微软雅黑" panose="020B0503020204020204" pitchFamily="34" charset="-122"/>
              </a:rPr>
              <a:t>&gt;</a:t>
            </a:r>
          </a:p>
          <a:p>
            <a:r>
              <a:rPr lang="en-US" altLang="zh-CN" b="0" dirty="0">
                <a:effectLst/>
                <a:latin typeface="Consolas" panose="020B0609020204030204" pitchFamily="49" charset="0"/>
                <a:ea typeface="微软雅黑" panose="020B0503020204020204" pitchFamily="34" charset="-122"/>
              </a:rPr>
              <a:t>#include &lt;</a:t>
            </a:r>
            <a:r>
              <a:rPr lang="en-US" altLang="zh-CN" b="0" dirty="0" err="1">
                <a:effectLst/>
                <a:latin typeface="Consolas" panose="020B0609020204030204" pitchFamily="49" charset="0"/>
                <a:ea typeface="微软雅黑" panose="020B0503020204020204" pitchFamily="34" charset="-122"/>
              </a:rPr>
              <a:t>stdlib.h</a:t>
            </a:r>
            <a:r>
              <a:rPr lang="en-US" altLang="zh-CN" b="0" dirty="0">
                <a:effectLst/>
                <a:latin typeface="Consolas" panose="020B0609020204030204" pitchFamily="49" charset="0"/>
                <a:ea typeface="微软雅黑" panose="020B0503020204020204" pitchFamily="34" charset="-122"/>
              </a:rPr>
              <a:t>&gt;</a:t>
            </a:r>
          </a:p>
          <a:p>
            <a:r>
              <a:rPr lang="en-US" altLang="zh-CN" b="0" dirty="0">
                <a:effectLst/>
                <a:latin typeface="Consolas" panose="020B0609020204030204" pitchFamily="49" charset="0"/>
                <a:ea typeface="微软雅黑" panose="020B0503020204020204" pitchFamily="34" charset="-122"/>
              </a:rPr>
              <a:t>int lines;</a:t>
            </a:r>
          </a:p>
          <a:p>
            <a:r>
              <a:rPr lang="en-US" altLang="zh-CN" b="0" dirty="0">
                <a:effectLst/>
                <a:latin typeface="Consolas" panose="020B0609020204030204" pitchFamily="49" charset="0"/>
                <a:ea typeface="微软雅黑" panose="020B0503020204020204" pitchFamily="34" charset="-122"/>
              </a:rPr>
              <a:t>int </a:t>
            </a:r>
            <a:r>
              <a:rPr lang="en-US" altLang="zh-CN" b="0" dirty="0" err="1">
                <a:effectLst/>
                <a:latin typeface="Consolas" panose="020B0609020204030204" pitchFamily="49" charset="0"/>
                <a:ea typeface="微软雅黑" panose="020B0503020204020204" pitchFamily="34" charset="-122"/>
              </a:rPr>
              <a:t>pos_start</a:t>
            </a:r>
            <a:r>
              <a:rPr lang="en-US" altLang="zh-CN" b="0" dirty="0">
                <a:effectLst/>
                <a:latin typeface="Consolas" panose="020B0609020204030204" pitchFamily="49" charset="0"/>
                <a:ea typeface="微软雅黑" panose="020B0503020204020204" pitchFamily="34" charset="-122"/>
              </a:rPr>
              <a:t>;</a:t>
            </a:r>
          </a:p>
          <a:p>
            <a:r>
              <a:rPr lang="en-US" altLang="zh-CN" b="0" dirty="0">
                <a:effectLst/>
                <a:latin typeface="Consolas" panose="020B0609020204030204" pitchFamily="49" charset="0"/>
                <a:ea typeface="微软雅黑" panose="020B0503020204020204" pitchFamily="34" charset="-122"/>
              </a:rPr>
              <a:t>int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a:t>
            </a:r>
          </a:p>
          <a:p>
            <a:r>
              <a:rPr lang="en-US" altLang="zh-CN" b="0" dirty="0">
                <a:effectLst/>
                <a:latin typeface="Consolas" panose="020B0609020204030204" pitchFamily="49" charset="0"/>
                <a:ea typeface="微软雅黑" panose="020B0503020204020204" pitchFamily="34" charset="-122"/>
              </a:rPr>
              <a:t>#define ADD 1</a:t>
            </a:r>
          </a:p>
          <a:p>
            <a:r>
              <a:rPr lang="en-US" altLang="zh-CN" b="0" dirty="0">
                <a:effectLst/>
                <a:latin typeface="Consolas" panose="020B0609020204030204" pitchFamily="49" charset="0"/>
                <a:ea typeface="微软雅黑" panose="020B0503020204020204" pitchFamily="34" charset="-122"/>
              </a:rPr>
              <a:t>#define MUL 2</a:t>
            </a:r>
          </a:p>
          <a:p>
            <a:r>
              <a:rPr lang="en-US" altLang="zh-CN" b="0" dirty="0">
                <a:effectLst/>
                <a:latin typeface="Consolas" panose="020B0609020204030204" pitchFamily="49" charset="0"/>
                <a:ea typeface="微软雅黑" panose="020B0503020204020204" pitchFamily="34" charset="-122"/>
              </a:rPr>
              <a:t>#define DIV 3</a:t>
            </a:r>
          </a:p>
          <a:p>
            <a:r>
              <a:rPr lang="en-US" altLang="zh-CN" b="0" dirty="0">
                <a:effectLst/>
                <a:latin typeface="Consolas" panose="020B0609020204030204" pitchFamily="49" charset="0"/>
                <a:ea typeface="微软雅黑" panose="020B0503020204020204" pitchFamily="34" charset="-122"/>
              </a:rPr>
              <a:t>#define SUB 4</a:t>
            </a:r>
          </a:p>
          <a:p>
            <a:r>
              <a:rPr lang="en-US" altLang="zh-CN" b="0" dirty="0">
                <a:effectLst/>
                <a:latin typeface="Consolas" panose="020B0609020204030204" pitchFamily="49" charset="0"/>
                <a:ea typeface="微软雅黑" panose="020B0503020204020204" pitchFamily="34" charset="-122"/>
              </a:rPr>
              <a:t>#define ASSIN 5</a:t>
            </a:r>
          </a:p>
          <a:p>
            <a:r>
              <a:rPr lang="en-US" altLang="zh-CN" b="0" dirty="0">
                <a:effectLst/>
                <a:latin typeface="Consolas" panose="020B0609020204030204" pitchFamily="49" charset="0"/>
                <a:ea typeface="微软雅黑" panose="020B0503020204020204" pitchFamily="34" charset="-122"/>
              </a:rPr>
              <a:t>#define SEMICOLON 6</a:t>
            </a:r>
          </a:p>
          <a:p>
            <a:r>
              <a:rPr lang="en-US" altLang="zh-CN" b="0" dirty="0">
                <a:effectLst/>
                <a:latin typeface="Consolas" panose="020B0609020204030204" pitchFamily="49" charset="0"/>
                <a:ea typeface="微软雅黑" panose="020B0503020204020204" pitchFamily="34" charset="-122"/>
              </a:rPr>
              <a:t>#define COMMA 7</a:t>
            </a:r>
          </a:p>
          <a:p>
            <a:r>
              <a:rPr lang="en-US" altLang="zh-CN" b="0" dirty="0">
                <a:effectLst/>
                <a:latin typeface="Consolas" panose="020B0609020204030204" pitchFamily="49" charset="0"/>
                <a:ea typeface="微软雅黑" panose="020B0503020204020204" pitchFamily="34" charset="-122"/>
              </a:rPr>
              <a:t>#define LPARENTHESE 8</a:t>
            </a:r>
          </a:p>
          <a:p>
            <a:r>
              <a:rPr lang="en-US" altLang="zh-CN" b="0" dirty="0">
                <a:effectLst/>
                <a:latin typeface="Consolas" panose="020B0609020204030204" pitchFamily="49" charset="0"/>
                <a:ea typeface="微软雅黑" panose="020B0503020204020204" pitchFamily="34" charset="-122"/>
              </a:rPr>
              <a:t>#define RPARENTHESE 9</a:t>
            </a:r>
          </a:p>
          <a:p>
            <a:r>
              <a:rPr lang="en-US" altLang="zh-CN" b="0" dirty="0">
                <a:effectLst/>
                <a:latin typeface="Consolas" panose="020B0609020204030204" pitchFamily="49" charset="0"/>
                <a:ea typeface="微软雅黑" panose="020B0503020204020204" pitchFamily="34" charset="-122"/>
              </a:rPr>
              <a:t>#define INT 10</a:t>
            </a:r>
          </a:p>
          <a:p>
            <a:r>
              <a:rPr lang="en-US" altLang="zh-CN" b="0" dirty="0">
                <a:effectLst/>
                <a:latin typeface="Consolas" panose="020B0609020204030204" pitchFamily="49" charset="0"/>
                <a:ea typeface="微软雅黑" panose="020B0503020204020204" pitchFamily="34" charset="-122"/>
              </a:rPr>
              <a:t>#define IDENTIFIER 11</a:t>
            </a:r>
          </a:p>
          <a:p>
            <a:r>
              <a:rPr lang="en-US" altLang="zh-CN" b="0" dirty="0">
                <a:effectLst/>
                <a:latin typeface="Consolas" panose="020B0609020204030204" pitchFamily="49" charset="0"/>
                <a:ea typeface="微软雅黑" panose="020B0503020204020204" pitchFamily="34" charset="-122"/>
              </a:rPr>
              <a:t>#define INTEGER 12</a:t>
            </a:r>
          </a:p>
          <a:p>
            <a:r>
              <a:rPr lang="en-US" altLang="zh-CN" b="0" dirty="0">
                <a:effectLst/>
                <a:latin typeface="Consolas" panose="020B0609020204030204" pitchFamily="49" charset="0"/>
                <a:ea typeface="微软雅黑" panose="020B0503020204020204" pitchFamily="34" charset="-122"/>
              </a:rPr>
              <a:t>#define ERROR 0</a:t>
            </a:r>
          </a:p>
          <a:p>
            <a:r>
              <a:rPr lang="en-US" altLang="zh-CN" b="0" dirty="0">
                <a:effectLst/>
                <a:latin typeface="Consolas" panose="020B0609020204030204" pitchFamily="49" charset="0"/>
                <a:ea typeface="微软雅黑" panose="020B0503020204020204" pitchFamily="34" charset="-122"/>
              </a:rPr>
              <a:t>%}</a:t>
            </a:r>
          </a:p>
          <a:p>
            <a:endParaRPr lang="en-US" altLang="zh-CN" b="0" dirty="0">
              <a:effectLst/>
              <a:latin typeface="Consolas" panose="020B0609020204030204" pitchFamily="49" charset="0"/>
              <a:ea typeface="微软雅黑" panose="020B0503020204020204" pitchFamily="34" charset="-122"/>
            </a:endParaRPr>
          </a:p>
        </p:txBody>
      </p:sp>
      <p:sp>
        <p:nvSpPr>
          <p:cNvPr id="7" name="内容占位符 2">
            <a:extLst>
              <a:ext uri="{FF2B5EF4-FFF2-40B4-BE49-F238E27FC236}">
                <a16:creationId xmlns:a16="http://schemas.microsoft.com/office/drawing/2014/main" id="{27054B46-D55E-4552-986F-7765AE26B156}"/>
              </a:ext>
            </a:extLst>
          </p:cNvPr>
          <p:cNvSpPr txBox="1">
            <a:spLocks/>
          </p:cNvSpPr>
          <p:nvPr/>
        </p:nvSpPr>
        <p:spPr>
          <a:xfrm>
            <a:off x="214007" y="1136595"/>
            <a:ext cx="1673159"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err="1">
                <a:latin typeface="Arial" panose="020B0604020202020204" pitchFamily="34" charset="0"/>
                <a:cs typeface="Arial" panose="020B0604020202020204" pitchFamily="34" charset="0"/>
              </a:rPr>
              <a:t>simple_analyzer.l</a:t>
            </a:r>
            <a:endParaRPr lang="en-US" altLang="zh-CN"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endParaRPr lang="zh-CN" altLang="en-US" dirty="0"/>
          </a:p>
        </p:txBody>
      </p:sp>
    </p:spTree>
    <p:extLst>
      <p:ext uri="{BB962C8B-B14F-4D97-AF65-F5344CB8AC3E}">
        <p14:creationId xmlns:p14="http://schemas.microsoft.com/office/powerpoint/2010/main" val="3094788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示例</a:t>
            </a:r>
            <a:r>
              <a:rPr lang="en-US" altLang="zh-CN" dirty="0">
                <a:latin typeface="微软雅黑" panose="020B0503020204020204" pitchFamily="34" charset="-122"/>
              </a:rPr>
              <a:t>-</a:t>
            </a:r>
            <a:r>
              <a:rPr lang="zh-CN" altLang="en-US" dirty="0">
                <a:latin typeface="微软雅黑" panose="020B0503020204020204" pitchFamily="34" charset="-122"/>
              </a:rPr>
              <a:t>稍复杂的词法解析示例</a:t>
            </a:r>
            <a:endParaRPr lang="en-US" dirty="0">
              <a:latin typeface="微软雅黑" panose="020B0503020204020204" pitchFamily="34" charset="-122"/>
            </a:endParaRPr>
          </a:p>
        </p:txBody>
      </p:sp>
      <p:sp>
        <p:nvSpPr>
          <p:cNvPr id="5" name="内容占位符 2">
            <a:extLst>
              <a:ext uri="{FF2B5EF4-FFF2-40B4-BE49-F238E27FC236}">
                <a16:creationId xmlns:a16="http://schemas.microsoft.com/office/drawing/2014/main" id="{482AD1AD-7EDF-4A63-9727-3DF6AA0EA40C}"/>
              </a:ext>
            </a:extLst>
          </p:cNvPr>
          <p:cNvSpPr txBox="1">
            <a:spLocks/>
          </p:cNvSpPr>
          <p:nvPr/>
        </p:nvSpPr>
        <p:spPr>
          <a:xfrm>
            <a:off x="214007" y="1136595"/>
            <a:ext cx="1673159"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err="1">
                <a:latin typeface="Arial" panose="020B0604020202020204" pitchFamily="34" charset="0"/>
                <a:cs typeface="Arial" panose="020B0604020202020204" pitchFamily="34" charset="0"/>
              </a:rPr>
              <a:t>simple_analyzer.l</a:t>
            </a:r>
            <a:endParaRPr lang="en-US" altLang="zh-CN"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endParaRPr lang="zh-CN" altLang="en-US" dirty="0"/>
          </a:p>
        </p:txBody>
      </p:sp>
      <p:sp>
        <p:nvSpPr>
          <p:cNvPr id="6" name="文本框 5">
            <a:extLst>
              <a:ext uri="{FF2B5EF4-FFF2-40B4-BE49-F238E27FC236}">
                <a16:creationId xmlns:a16="http://schemas.microsoft.com/office/drawing/2014/main" id="{A676B323-137B-4F8C-A264-290CF13487DB}"/>
              </a:ext>
            </a:extLst>
          </p:cNvPr>
          <p:cNvSpPr txBox="1"/>
          <p:nvPr/>
        </p:nvSpPr>
        <p:spPr>
          <a:xfrm>
            <a:off x="1887166" y="1046740"/>
            <a:ext cx="10304834" cy="5632311"/>
          </a:xfrm>
          <a:prstGeom prst="rect">
            <a:avLst/>
          </a:prstGeom>
          <a:noFill/>
        </p:spPr>
        <p:txBody>
          <a:bodyPr wrap="square">
            <a:spAutoFit/>
          </a:bodyPr>
          <a:lstStyle/>
          <a:p>
            <a:r>
              <a:rPr lang="en-US" altLang="zh-CN" b="0" dirty="0">
                <a:effectLst/>
                <a:latin typeface="Consolas" panose="020B0609020204030204" pitchFamily="49" charset="0"/>
                <a:ea typeface="微软雅黑" panose="020B0503020204020204" pitchFamily="34" charset="-122"/>
              </a:rPr>
              <a:t>%%</a:t>
            </a:r>
          </a:p>
          <a:p>
            <a:endParaRPr lang="en-US" altLang="zh-CN" b="0" dirty="0">
              <a:effectLst/>
              <a:latin typeface="Consolas" panose="020B0609020204030204" pitchFamily="49" charset="0"/>
              <a:ea typeface="微软雅黑" panose="020B0503020204020204" pitchFamily="34" charset="-122"/>
            </a:endParaRPr>
          </a:p>
          <a:p>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pos_start</a:t>
            </a:r>
            <a:r>
              <a:rPr lang="en-US" altLang="zh-CN" b="0" dirty="0">
                <a:effectLst/>
                <a:latin typeface="Consolas" panose="020B0609020204030204" pitchFamily="49" charset="0"/>
                <a:ea typeface="微软雅黑" panose="020B0503020204020204" pitchFamily="34" charset="-122"/>
              </a:rPr>
              <a:t> =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 1;   return ADD;}</a:t>
            </a:r>
          </a:p>
          <a:p>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pos_start</a:t>
            </a:r>
            <a:r>
              <a:rPr lang="en-US" altLang="zh-CN" b="0" dirty="0">
                <a:effectLst/>
                <a:latin typeface="Consolas" panose="020B0609020204030204" pitchFamily="49" charset="0"/>
                <a:ea typeface="微软雅黑" panose="020B0503020204020204" pitchFamily="34" charset="-122"/>
              </a:rPr>
              <a:t> =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 1;   return SUB;}</a:t>
            </a:r>
          </a:p>
          <a:p>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pos_start</a:t>
            </a:r>
            <a:r>
              <a:rPr lang="en-US" altLang="zh-CN" b="0" dirty="0">
                <a:effectLst/>
                <a:latin typeface="Consolas" panose="020B0609020204030204" pitchFamily="49" charset="0"/>
                <a:ea typeface="微软雅黑" panose="020B0503020204020204" pitchFamily="34" charset="-122"/>
              </a:rPr>
              <a:t> =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 1;   return MUL;}</a:t>
            </a:r>
          </a:p>
          <a:p>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pos_start</a:t>
            </a:r>
            <a:r>
              <a:rPr lang="en-US" altLang="zh-CN" b="0" dirty="0">
                <a:effectLst/>
                <a:latin typeface="Consolas" panose="020B0609020204030204" pitchFamily="49" charset="0"/>
                <a:ea typeface="微软雅黑" panose="020B0503020204020204" pitchFamily="34" charset="-122"/>
              </a:rPr>
              <a:t> =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 1;   return DIV;}</a:t>
            </a:r>
          </a:p>
          <a:p>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pos_start</a:t>
            </a:r>
            <a:r>
              <a:rPr lang="en-US" altLang="zh-CN" b="0" dirty="0">
                <a:effectLst/>
                <a:latin typeface="Consolas" panose="020B0609020204030204" pitchFamily="49" charset="0"/>
                <a:ea typeface="微软雅黑" panose="020B0503020204020204" pitchFamily="34" charset="-122"/>
              </a:rPr>
              <a:t> =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 1;   return ASSIN;}</a:t>
            </a:r>
          </a:p>
          <a:p>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pos_start</a:t>
            </a:r>
            <a:r>
              <a:rPr lang="en-US" altLang="zh-CN" b="0" dirty="0">
                <a:effectLst/>
                <a:latin typeface="Consolas" panose="020B0609020204030204" pitchFamily="49" charset="0"/>
                <a:ea typeface="微软雅黑" panose="020B0503020204020204" pitchFamily="34" charset="-122"/>
              </a:rPr>
              <a:t> =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 1;   return SEMICOLON;}</a:t>
            </a:r>
          </a:p>
          <a:p>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pos_start</a:t>
            </a:r>
            <a:r>
              <a:rPr lang="en-US" altLang="zh-CN" b="0" dirty="0">
                <a:effectLst/>
                <a:latin typeface="Consolas" panose="020B0609020204030204" pitchFamily="49" charset="0"/>
                <a:ea typeface="微软雅黑" panose="020B0503020204020204" pitchFamily="34" charset="-122"/>
              </a:rPr>
              <a:t> =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 1;   return COMMA;}</a:t>
            </a:r>
          </a:p>
          <a:p>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pos_start</a:t>
            </a:r>
            <a:r>
              <a:rPr lang="en-US" altLang="zh-CN" b="0" dirty="0">
                <a:effectLst/>
                <a:latin typeface="Consolas" panose="020B0609020204030204" pitchFamily="49" charset="0"/>
                <a:ea typeface="微软雅黑" panose="020B0503020204020204" pitchFamily="34" charset="-122"/>
              </a:rPr>
              <a:t> =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 1;   return LPARENTHESE;}</a:t>
            </a:r>
          </a:p>
          <a:p>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pos_start</a:t>
            </a:r>
            <a:r>
              <a:rPr lang="en-US" altLang="zh-CN" b="0" dirty="0">
                <a:effectLst/>
                <a:latin typeface="Consolas" panose="020B0609020204030204" pitchFamily="49" charset="0"/>
                <a:ea typeface="微软雅黑" panose="020B0503020204020204" pitchFamily="34" charset="-122"/>
              </a:rPr>
              <a:t> =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 1;   return RPARENTHESE;}</a:t>
            </a:r>
          </a:p>
          <a:p>
            <a:r>
              <a:rPr lang="en-US" altLang="zh-CN" b="0" dirty="0">
                <a:effectLst/>
                <a:latin typeface="Consolas" panose="020B0609020204030204" pitchFamily="49" charset="0"/>
                <a:ea typeface="微软雅黑" panose="020B0503020204020204" pitchFamily="34" charset="-122"/>
              </a:rPr>
              <a:t>int	{</a:t>
            </a:r>
            <a:r>
              <a:rPr lang="en-US" altLang="zh-CN" b="0" dirty="0" err="1">
                <a:effectLst/>
                <a:latin typeface="Consolas" panose="020B0609020204030204" pitchFamily="49" charset="0"/>
                <a:ea typeface="微软雅黑" panose="020B0503020204020204" pitchFamily="34" charset="-122"/>
              </a:rPr>
              <a:t>pos_start</a:t>
            </a:r>
            <a:r>
              <a:rPr lang="en-US" altLang="zh-CN" b="0" dirty="0">
                <a:effectLst/>
                <a:latin typeface="Consolas" panose="020B0609020204030204" pitchFamily="49" charset="0"/>
                <a:ea typeface="微软雅黑" panose="020B0503020204020204" pitchFamily="34" charset="-122"/>
              </a:rPr>
              <a:t> =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 3;   return INT;}</a:t>
            </a:r>
          </a:p>
          <a:p>
            <a:r>
              <a:rPr lang="en-US" altLang="zh-CN" b="0" dirty="0">
                <a:effectLst/>
                <a:latin typeface="Consolas" panose="020B0609020204030204" pitchFamily="49" charset="0"/>
                <a:ea typeface="微软雅黑" panose="020B0503020204020204" pitchFamily="34" charset="-122"/>
              </a:rPr>
              <a:t>[a-</a:t>
            </a:r>
            <a:r>
              <a:rPr lang="en-US" altLang="zh-CN" b="0" dirty="0" err="1">
                <a:effectLst/>
                <a:latin typeface="Consolas" panose="020B0609020204030204" pitchFamily="49" charset="0"/>
                <a:ea typeface="微软雅黑" panose="020B0503020204020204" pitchFamily="34" charset="-122"/>
              </a:rPr>
              <a:t>zA</a:t>
            </a:r>
            <a:r>
              <a:rPr lang="en-US" altLang="zh-CN" b="0" dirty="0">
                <a:effectLst/>
                <a:latin typeface="Consolas" panose="020B0609020204030204" pitchFamily="49" charset="0"/>
                <a:ea typeface="微软雅黑" panose="020B0503020204020204" pitchFamily="34" charset="-122"/>
              </a:rPr>
              <a:t>-Z]+   {</a:t>
            </a:r>
            <a:r>
              <a:rPr lang="en-US" altLang="zh-CN" b="0" dirty="0" err="1">
                <a:effectLst/>
                <a:latin typeface="Consolas" panose="020B0609020204030204" pitchFamily="49" charset="0"/>
                <a:ea typeface="微软雅黑" panose="020B0503020204020204" pitchFamily="34" charset="-122"/>
              </a:rPr>
              <a:t>pos_start</a:t>
            </a:r>
            <a:r>
              <a:rPr lang="en-US" altLang="zh-CN" b="0" dirty="0">
                <a:effectLst/>
                <a:latin typeface="Consolas" panose="020B0609020204030204" pitchFamily="49" charset="0"/>
                <a:ea typeface="微软雅黑" panose="020B0503020204020204" pitchFamily="34" charset="-122"/>
              </a:rPr>
              <a:t> =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 </a:t>
            </a:r>
            <a:r>
              <a:rPr lang="en-US" altLang="zh-CN" b="0" dirty="0" err="1">
                <a:effectLst/>
                <a:latin typeface="Consolas" panose="020B0609020204030204" pitchFamily="49" charset="0"/>
                <a:ea typeface="微软雅黑" panose="020B0503020204020204" pitchFamily="34" charset="-122"/>
              </a:rPr>
              <a:t>strlen</a:t>
            </a:r>
            <a:r>
              <a:rPr lang="en-US" altLang="zh-CN" b="0" dirty="0">
                <a:effectLst/>
                <a:latin typeface="Consolas" panose="020B0609020204030204" pitchFamily="49" charset="0"/>
                <a:ea typeface="微软雅黑" panose="020B0503020204020204" pitchFamily="34" charset="-122"/>
              </a:rPr>
              <a:t>(</a:t>
            </a:r>
            <a:r>
              <a:rPr lang="en-US" altLang="zh-CN" b="0" dirty="0" err="1">
                <a:effectLst/>
                <a:latin typeface="Consolas" panose="020B0609020204030204" pitchFamily="49" charset="0"/>
                <a:ea typeface="微软雅黑" panose="020B0503020204020204" pitchFamily="34" charset="-122"/>
              </a:rPr>
              <a:t>yytext</a:t>
            </a:r>
            <a:r>
              <a:rPr lang="en-US" altLang="zh-CN" b="0" dirty="0">
                <a:effectLst/>
                <a:latin typeface="Consolas" panose="020B0609020204030204" pitchFamily="49" charset="0"/>
                <a:ea typeface="微软雅黑" panose="020B0503020204020204" pitchFamily="34" charset="-122"/>
              </a:rPr>
              <a:t>);  return IDENTIFIER;}</a:t>
            </a:r>
          </a:p>
          <a:p>
            <a:r>
              <a:rPr lang="en-US" altLang="zh-CN" b="0" dirty="0">
                <a:effectLst/>
                <a:latin typeface="Consolas" panose="020B0609020204030204" pitchFamily="49" charset="0"/>
                <a:ea typeface="微软雅黑" panose="020B0503020204020204" pitchFamily="34" charset="-122"/>
              </a:rPr>
              <a:t>[0-9]+	{</a:t>
            </a:r>
            <a:r>
              <a:rPr lang="en-US" altLang="zh-CN" b="0" dirty="0" err="1">
                <a:effectLst/>
                <a:latin typeface="Consolas" panose="020B0609020204030204" pitchFamily="49" charset="0"/>
                <a:ea typeface="微软雅黑" panose="020B0503020204020204" pitchFamily="34" charset="-122"/>
              </a:rPr>
              <a:t>pos_start</a:t>
            </a:r>
            <a:r>
              <a:rPr lang="en-US" altLang="zh-CN" b="0" dirty="0">
                <a:effectLst/>
                <a:latin typeface="Consolas" panose="020B0609020204030204" pitchFamily="49" charset="0"/>
                <a:ea typeface="微软雅黑" panose="020B0503020204020204" pitchFamily="34" charset="-122"/>
              </a:rPr>
              <a:t> =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 </a:t>
            </a:r>
            <a:r>
              <a:rPr lang="en-US" altLang="zh-CN" b="0" dirty="0" err="1">
                <a:effectLst/>
                <a:latin typeface="Consolas" panose="020B0609020204030204" pitchFamily="49" charset="0"/>
                <a:ea typeface="微软雅黑" panose="020B0503020204020204" pitchFamily="34" charset="-122"/>
              </a:rPr>
              <a:t>strlen</a:t>
            </a:r>
            <a:r>
              <a:rPr lang="en-US" altLang="zh-CN" b="0" dirty="0">
                <a:effectLst/>
                <a:latin typeface="Consolas" panose="020B0609020204030204" pitchFamily="49" charset="0"/>
                <a:ea typeface="微软雅黑" panose="020B0503020204020204" pitchFamily="34" charset="-122"/>
              </a:rPr>
              <a:t>(</a:t>
            </a:r>
            <a:r>
              <a:rPr lang="en-US" altLang="zh-CN" b="0" dirty="0" err="1">
                <a:effectLst/>
                <a:latin typeface="Consolas" panose="020B0609020204030204" pitchFamily="49" charset="0"/>
                <a:ea typeface="微软雅黑" panose="020B0503020204020204" pitchFamily="34" charset="-122"/>
              </a:rPr>
              <a:t>yytext</a:t>
            </a:r>
            <a:r>
              <a:rPr lang="en-US" altLang="zh-CN" b="0" dirty="0">
                <a:effectLst/>
                <a:latin typeface="Consolas" panose="020B0609020204030204" pitchFamily="49" charset="0"/>
                <a:ea typeface="微软雅黑" panose="020B0503020204020204" pitchFamily="34" charset="-122"/>
              </a:rPr>
              <a:t>);   return INTEGER;}</a:t>
            </a:r>
          </a:p>
          <a:p>
            <a:r>
              <a:rPr lang="en-US" altLang="zh-CN" b="0" dirty="0">
                <a:effectLst/>
                <a:latin typeface="Consolas" panose="020B0609020204030204" pitchFamily="49" charset="0"/>
                <a:ea typeface="微软雅黑" panose="020B0503020204020204" pitchFamily="34" charset="-122"/>
              </a:rPr>
              <a:t>\n 	{lines++; </a:t>
            </a:r>
            <a:r>
              <a:rPr lang="en-US" altLang="zh-CN" b="0" dirty="0" err="1">
                <a:effectLst/>
                <a:latin typeface="Consolas" panose="020B0609020204030204" pitchFamily="49" charset="0"/>
                <a:ea typeface="微软雅黑" panose="020B0503020204020204" pitchFamily="34" charset="-122"/>
              </a:rPr>
              <a:t>pos_start</a:t>
            </a:r>
            <a:r>
              <a:rPr lang="en-US" altLang="zh-CN" b="0" dirty="0">
                <a:effectLst/>
                <a:latin typeface="Consolas" panose="020B0609020204030204" pitchFamily="49" charset="0"/>
                <a:ea typeface="微软雅黑" panose="020B0503020204020204" pitchFamily="34" charset="-122"/>
              </a:rPr>
              <a:t> = 1;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 1;}</a:t>
            </a:r>
          </a:p>
          <a:p>
            <a:r>
              <a:rPr lang="en-US" altLang="zh-CN" b="0" dirty="0">
                <a:effectLst/>
                <a:latin typeface="Consolas" panose="020B0609020204030204" pitchFamily="49" charset="0"/>
                <a:ea typeface="微软雅黑" panose="020B0503020204020204" pitchFamily="34" charset="-122"/>
              </a:rPr>
              <a:t>[ \t] 	{</a:t>
            </a:r>
            <a:r>
              <a:rPr lang="en-US" altLang="zh-CN" b="0" dirty="0" err="1">
                <a:effectLst/>
                <a:latin typeface="Consolas" panose="020B0609020204030204" pitchFamily="49" charset="0"/>
                <a:ea typeface="微软雅黑" panose="020B0503020204020204" pitchFamily="34" charset="-122"/>
              </a:rPr>
              <a:t>pos_start</a:t>
            </a:r>
            <a:r>
              <a:rPr lang="en-US" altLang="zh-CN" b="0" dirty="0">
                <a:effectLst/>
                <a:latin typeface="Consolas" panose="020B0609020204030204" pitchFamily="49" charset="0"/>
                <a:ea typeface="微软雅黑" panose="020B0503020204020204" pitchFamily="34" charset="-122"/>
              </a:rPr>
              <a:t> =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 1;}</a:t>
            </a:r>
          </a:p>
          <a:p>
            <a:endParaRPr lang="en-US" altLang="zh-CN" b="0" dirty="0">
              <a:effectLst/>
              <a:latin typeface="Consolas" panose="020B0609020204030204" pitchFamily="49" charset="0"/>
              <a:ea typeface="微软雅黑" panose="020B0503020204020204" pitchFamily="34" charset="-122"/>
            </a:endParaRPr>
          </a:p>
          <a:p>
            <a:r>
              <a:rPr lang="en-US" altLang="zh-CN" b="0" dirty="0">
                <a:effectLst/>
                <a:latin typeface="Consolas" panose="020B0609020204030204" pitchFamily="49" charset="0"/>
                <a:ea typeface="微软雅黑" panose="020B0503020204020204" pitchFamily="34" charset="-122"/>
              </a:rPr>
              <a:t>/* </a:t>
            </a:r>
            <a:r>
              <a:rPr lang="zh-CN" altLang="en-US" b="0" dirty="0">
                <a:effectLst/>
                <a:latin typeface="Consolas" panose="020B0609020204030204" pitchFamily="49" charset="0"/>
                <a:ea typeface="微软雅黑" panose="020B0503020204020204" pitchFamily="34" charset="-122"/>
              </a:rPr>
              <a:t>其他所有字符 *</a:t>
            </a:r>
            <a:r>
              <a:rPr lang="en-US" altLang="zh-CN" b="0" dirty="0">
                <a:effectLst/>
                <a:latin typeface="Consolas" panose="020B0609020204030204" pitchFamily="49" charset="0"/>
                <a:ea typeface="微软雅黑" panose="020B0503020204020204" pitchFamily="34" charset="-122"/>
              </a:rPr>
              <a:t>/</a:t>
            </a:r>
          </a:p>
          <a:p>
            <a:r>
              <a:rPr lang="en-US" altLang="zh-CN" b="0" dirty="0">
                <a:effectLst/>
                <a:latin typeface="Consolas" panose="020B0609020204030204" pitchFamily="49" charset="0"/>
                <a:ea typeface="微软雅黑" panose="020B0503020204020204" pitchFamily="34" charset="-122"/>
              </a:rPr>
              <a:t>. { </a:t>
            </a:r>
            <a:r>
              <a:rPr lang="en-US" altLang="zh-CN" b="0" dirty="0" err="1">
                <a:effectLst/>
                <a:latin typeface="Consolas" panose="020B0609020204030204" pitchFamily="49" charset="0"/>
                <a:ea typeface="微软雅黑" panose="020B0503020204020204" pitchFamily="34" charset="-122"/>
              </a:rPr>
              <a:t>pos_start</a:t>
            </a:r>
            <a:r>
              <a:rPr lang="en-US" altLang="zh-CN" b="0" dirty="0">
                <a:effectLst/>
                <a:latin typeface="Consolas" panose="020B0609020204030204" pitchFamily="49" charset="0"/>
                <a:ea typeface="微软雅黑" panose="020B0503020204020204" pitchFamily="34" charset="-122"/>
              </a:rPr>
              <a:t> =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 return ERROR; }</a:t>
            </a:r>
          </a:p>
          <a:p>
            <a:r>
              <a:rPr lang="en-US" altLang="zh-CN" b="0" dirty="0">
                <a:effectLst/>
                <a:latin typeface="Consolas" panose="020B0609020204030204" pitchFamily="49" charset="0"/>
                <a:ea typeface="微软雅黑" panose="020B0503020204020204" pitchFamily="34" charset="-122"/>
              </a:rPr>
              <a:t>%%</a:t>
            </a:r>
          </a:p>
        </p:txBody>
      </p:sp>
    </p:spTree>
    <p:extLst>
      <p:ext uri="{BB962C8B-B14F-4D97-AF65-F5344CB8AC3E}">
        <p14:creationId xmlns:p14="http://schemas.microsoft.com/office/powerpoint/2010/main" val="674031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示例</a:t>
            </a:r>
            <a:r>
              <a:rPr lang="en-US" altLang="zh-CN" dirty="0">
                <a:latin typeface="微软雅黑" panose="020B0503020204020204" pitchFamily="34" charset="-122"/>
              </a:rPr>
              <a:t>-</a:t>
            </a:r>
            <a:r>
              <a:rPr lang="zh-CN" altLang="en-US" dirty="0">
                <a:latin typeface="微软雅黑" panose="020B0503020204020204" pitchFamily="34" charset="-122"/>
              </a:rPr>
              <a:t>稍复杂的词法解析示例</a:t>
            </a:r>
            <a:endParaRPr lang="en-US" dirty="0">
              <a:latin typeface="微软雅黑" panose="020B0503020204020204" pitchFamily="34" charset="-122"/>
            </a:endParaRPr>
          </a:p>
        </p:txBody>
      </p:sp>
      <p:sp>
        <p:nvSpPr>
          <p:cNvPr id="6" name="文本框 5">
            <a:extLst>
              <a:ext uri="{FF2B5EF4-FFF2-40B4-BE49-F238E27FC236}">
                <a16:creationId xmlns:a16="http://schemas.microsoft.com/office/drawing/2014/main" id="{A676B323-137B-4F8C-A264-290CF13487DB}"/>
              </a:ext>
            </a:extLst>
          </p:cNvPr>
          <p:cNvSpPr txBox="1"/>
          <p:nvPr/>
        </p:nvSpPr>
        <p:spPr>
          <a:xfrm>
            <a:off x="4187073" y="990969"/>
            <a:ext cx="6756544" cy="3416320"/>
          </a:xfrm>
          <a:prstGeom prst="rect">
            <a:avLst/>
          </a:prstGeom>
          <a:noFill/>
        </p:spPr>
        <p:txBody>
          <a:bodyPr wrap="square">
            <a:spAutoFit/>
          </a:bodyPr>
          <a:lstStyle/>
          <a:p>
            <a:r>
              <a:rPr lang="en-US" altLang="zh-CN" b="0" dirty="0">
                <a:effectLst/>
                <a:latin typeface="Consolas" panose="020B0609020204030204" pitchFamily="49" charset="0"/>
                <a:ea typeface="微软雅黑" panose="020B0503020204020204" pitchFamily="34" charset="-122"/>
              </a:rPr>
              <a:t>#include&lt;stdio.h&gt;</a:t>
            </a:r>
          </a:p>
          <a:p>
            <a:r>
              <a:rPr lang="en-US" altLang="zh-CN" b="0" dirty="0">
                <a:effectLst/>
                <a:latin typeface="Consolas" panose="020B0609020204030204" pitchFamily="49" charset="0"/>
                <a:ea typeface="微软雅黑" panose="020B0503020204020204" pitchFamily="34" charset="-122"/>
              </a:rPr>
              <a:t>#include&lt;stdlib.h&gt;</a:t>
            </a:r>
          </a:p>
          <a:p>
            <a:r>
              <a:rPr lang="en-US" altLang="zh-CN" b="0" dirty="0">
                <a:effectLst/>
                <a:latin typeface="Consolas" panose="020B0609020204030204" pitchFamily="49" charset="0"/>
                <a:ea typeface="微软雅黑" panose="020B0503020204020204" pitchFamily="34" charset="-122"/>
              </a:rPr>
              <a:t>#include&lt;string.h&gt;</a:t>
            </a:r>
          </a:p>
          <a:p>
            <a:endParaRPr lang="en-US" altLang="zh-CN" b="0" dirty="0">
              <a:effectLst/>
              <a:latin typeface="Consolas" panose="020B0609020204030204" pitchFamily="49" charset="0"/>
              <a:ea typeface="微软雅黑" panose="020B0503020204020204" pitchFamily="34" charset="-122"/>
            </a:endParaRPr>
          </a:p>
          <a:p>
            <a:r>
              <a:rPr lang="en-US" altLang="zh-CN" b="0" dirty="0">
                <a:effectLst/>
                <a:latin typeface="Consolas" panose="020B0609020204030204" pitchFamily="49" charset="0"/>
                <a:ea typeface="微软雅黑" panose="020B0503020204020204" pitchFamily="34" charset="-122"/>
              </a:rPr>
              <a:t>extern int lines;</a:t>
            </a:r>
          </a:p>
          <a:p>
            <a:r>
              <a:rPr lang="en-US" altLang="zh-CN" b="0" dirty="0">
                <a:effectLst/>
                <a:latin typeface="Consolas" panose="020B0609020204030204" pitchFamily="49" charset="0"/>
                <a:ea typeface="微软雅黑" panose="020B0503020204020204" pitchFamily="34" charset="-122"/>
              </a:rPr>
              <a:t>extern int </a:t>
            </a:r>
            <a:r>
              <a:rPr lang="en-US" altLang="zh-CN" b="0" dirty="0" err="1">
                <a:effectLst/>
                <a:latin typeface="Consolas" panose="020B0609020204030204" pitchFamily="49" charset="0"/>
                <a:ea typeface="微软雅黑" panose="020B0503020204020204" pitchFamily="34" charset="-122"/>
              </a:rPr>
              <a:t>pos_start</a:t>
            </a:r>
            <a:r>
              <a:rPr lang="en-US" altLang="zh-CN" b="0" dirty="0">
                <a:effectLst/>
                <a:latin typeface="Consolas" panose="020B0609020204030204" pitchFamily="49" charset="0"/>
                <a:ea typeface="微软雅黑" panose="020B0503020204020204" pitchFamily="34" charset="-122"/>
              </a:rPr>
              <a:t>;</a:t>
            </a:r>
          </a:p>
          <a:p>
            <a:r>
              <a:rPr lang="en-US" altLang="zh-CN" b="0" dirty="0">
                <a:effectLst/>
                <a:latin typeface="Consolas" panose="020B0609020204030204" pitchFamily="49" charset="0"/>
                <a:ea typeface="微软雅黑" panose="020B0503020204020204" pitchFamily="34" charset="-122"/>
              </a:rPr>
              <a:t>extern int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a:t>
            </a:r>
          </a:p>
          <a:p>
            <a:endParaRPr lang="en-US" altLang="zh-CN" b="0" dirty="0">
              <a:effectLst/>
              <a:latin typeface="Consolas" panose="020B0609020204030204" pitchFamily="49" charset="0"/>
              <a:ea typeface="微软雅黑" panose="020B0503020204020204" pitchFamily="34" charset="-122"/>
            </a:endParaRPr>
          </a:p>
          <a:p>
            <a:r>
              <a:rPr lang="en-US" altLang="zh-CN" b="0" dirty="0">
                <a:effectLst/>
                <a:latin typeface="Consolas" panose="020B0609020204030204" pitchFamily="49" charset="0"/>
                <a:ea typeface="微软雅黑" panose="020B0503020204020204" pitchFamily="34" charset="-122"/>
              </a:rPr>
              <a:t>extern FILE *</a:t>
            </a:r>
            <a:r>
              <a:rPr lang="en-US" altLang="zh-CN" b="0" dirty="0" err="1">
                <a:effectLst/>
                <a:latin typeface="Consolas" panose="020B0609020204030204" pitchFamily="49" charset="0"/>
                <a:ea typeface="微软雅黑" panose="020B0503020204020204" pitchFamily="34" charset="-122"/>
              </a:rPr>
              <a:t>yyin</a:t>
            </a:r>
            <a:r>
              <a:rPr lang="en-US" altLang="zh-CN" b="0" dirty="0">
                <a:effectLst/>
                <a:latin typeface="Consolas" panose="020B0609020204030204" pitchFamily="49" charset="0"/>
                <a:ea typeface="微软雅黑" panose="020B0503020204020204" pitchFamily="34" charset="-122"/>
              </a:rPr>
              <a:t>;</a:t>
            </a:r>
          </a:p>
          <a:p>
            <a:r>
              <a:rPr lang="en-US" altLang="zh-CN" b="0" dirty="0">
                <a:effectLst/>
                <a:latin typeface="Consolas" panose="020B0609020204030204" pitchFamily="49" charset="0"/>
                <a:ea typeface="微软雅黑" panose="020B0503020204020204" pitchFamily="34" charset="-122"/>
              </a:rPr>
              <a:t>extern char *</a:t>
            </a:r>
            <a:r>
              <a:rPr lang="en-US" altLang="zh-CN" b="0" dirty="0" err="1">
                <a:effectLst/>
                <a:latin typeface="Consolas" panose="020B0609020204030204" pitchFamily="49" charset="0"/>
                <a:ea typeface="微软雅黑" panose="020B0503020204020204" pitchFamily="34" charset="-122"/>
              </a:rPr>
              <a:t>yytext</a:t>
            </a:r>
            <a:r>
              <a:rPr lang="en-US" altLang="zh-CN" b="0" dirty="0">
                <a:effectLst/>
                <a:latin typeface="Consolas" panose="020B0609020204030204" pitchFamily="49" charset="0"/>
                <a:ea typeface="微软雅黑" panose="020B0503020204020204" pitchFamily="34" charset="-122"/>
              </a:rPr>
              <a:t>;</a:t>
            </a:r>
          </a:p>
          <a:p>
            <a:r>
              <a:rPr lang="en-US" altLang="zh-CN" b="0" dirty="0">
                <a:effectLst/>
                <a:latin typeface="Consolas" panose="020B0609020204030204" pitchFamily="49" charset="0"/>
                <a:ea typeface="微软雅黑" panose="020B0503020204020204" pitchFamily="34" charset="-122"/>
              </a:rPr>
              <a:t>extern int </a:t>
            </a:r>
            <a:r>
              <a:rPr lang="en-US" altLang="zh-CN" b="0" dirty="0" err="1">
                <a:effectLst/>
                <a:latin typeface="Consolas" panose="020B0609020204030204" pitchFamily="49" charset="0"/>
                <a:ea typeface="微软雅黑" panose="020B0503020204020204" pitchFamily="34" charset="-122"/>
              </a:rPr>
              <a:t>yylex</a:t>
            </a:r>
            <a:r>
              <a:rPr lang="en-US" altLang="zh-CN" b="0" dirty="0">
                <a:effectLst/>
                <a:latin typeface="Consolas" panose="020B0609020204030204" pitchFamily="49" charset="0"/>
                <a:ea typeface="微软雅黑" panose="020B0503020204020204" pitchFamily="34" charset="-122"/>
              </a:rPr>
              <a:t>();</a:t>
            </a:r>
          </a:p>
          <a:p>
            <a:endParaRPr lang="en-US" altLang="zh-CN" b="0" dirty="0">
              <a:effectLst/>
              <a:latin typeface="Consolas" panose="020B0609020204030204" pitchFamily="49" charset="0"/>
              <a:ea typeface="微软雅黑" panose="020B0503020204020204" pitchFamily="34" charset="-122"/>
            </a:endParaRPr>
          </a:p>
        </p:txBody>
      </p:sp>
      <p:sp>
        <p:nvSpPr>
          <p:cNvPr id="7" name="内容占位符 2">
            <a:extLst>
              <a:ext uri="{FF2B5EF4-FFF2-40B4-BE49-F238E27FC236}">
                <a16:creationId xmlns:a16="http://schemas.microsoft.com/office/drawing/2014/main" id="{27054B46-D55E-4552-986F-7765AE26B156}"/>
              </a:ext>
            </a:extLst>
          </p:cNvPr>
          <p:cNvSpPr txBox="1">
            <a:spLocks/>
          </p:cNvSpPr>
          <p:nvPr/>
        </p:nvSpPr>
        <p:spPr>
          <a:xfrm>
            <a:off x="214007" y="1136595"/>
            <a:ext cx="1994172"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altLang="zh-CN" dirty="0" err="1">
                <a:latin typeface="Arial" panose="020B0604020202020204" pitchFamily="34" charset="0"/>
                <a:cs typeface="Arial" panose="020B0604020202020204" pitchFamily="34" charset="0"/>
              </a:rPr>
              <a:t>lexer_main.c</a:t>
            </a:r>
            <a:endParaRPr lang="en-US" altLang="zh-CN"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endParaRPr lang="zh-CN" altLang="en-US" dirty="0"/>
          </a:p>
        </p:txBody>
      </p:sp>
    </p:spTree>
    <p:extLst>
      <p:ext uri="{BB962C8B-B14F-4D97-AF65-F5344CB8AC3E}">
        <p14:creationId xmlns:p14="http://schemas.microsoft.com/office/powerpoint/2010/main" val="2990731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r>
              <a:rPr lang="zh-CN" altLang="en-US" sz="3200" dirty="0">
                <a:solidFill>
                  <a:srgbClr val="004CA0"/>
                </a:solidFill>
              </a:rPr>
              <a:t>基础</a:t>
            </a:r>
            <a:r>
              <a:rPr lang="zh-CN" altLang="en-US" sz="3200" dirty="0"/>
              <a:t>实验</a:t>
            </a:r>
            <a:r>
              <a:rPr lang="en-US" altLang="zh-CN" sz="3200" dirty="0"/>
              <a:t>+</a:t>
            </a:r>
            <a:r>
              <a:rPr lang="zh-CN" altLang="en-US" sz="3200" dirty="0">
                <a:solidFill>
                  <a:srgbClr val="C00000"/>
                </a:solidFill>
              </a:rPr>
              <a:t>龙芯后端</a:t>
            </a:r>
            <a:r>
              <a:rPr lang="zh-CN" altLang="en-US" sz="3200" dirty="0"/>
              <a:t>实验</a:t>
            </a:r>
            <a:r>
              <a:rPr lang="en-US" altLang="zh-CN" sz="3200" dirty="0"/>
              <a:t>+</a:t>
            </a:r>
            <a:r>
              <a:rPr lang="zh-CN" altLang="en-US" sz="3200" dirty="0">
                <a:solidFill>
                  <a:srgbClr val="00B050"/>
                </a:solidFill>
              </a:rPr>
              <a:t>高阶创新</a:t>
            </a:r>
            <a:r>
              <a:rPr lang="zh-CN" altLang="en-US" sz="3200" dirty="0"/>
              <a:t>实验有机结合</a:t>
            </a:r>
            <a:endParaRPr lang="en-US" altLang="zh-CN" sz="3200" dirty="0"/>
          </a:p>
          <a:p>
            <a:endParaRPr lang="en-US" dirty="0"/>
          </a:p>
        </p:txBody>
      </p:sp>
      <p:sp>
        <p:nvSpPr>
          <p:cNvPr id="4" name="标题 3"/>
          <p:cNvSpPr>
            <a:spLocks noGrp="1"/>
          </p:cNvSpPr>
          <p:nvPr>
            <p:ph type="title"/>
          </p:nvPr>
        </p:nvSpPr>
        <p:spPr/>
        <p:txBody>
          <a:bodyPr/>
          <a:lstStyle/>
          <a:p>
            <a:r>
              <a:rPr lang="zh-CN" altLang="en-US" dirty="0">
                <a:latin typeface="宋体" panose="02010600030101010101" pitchFamily="2" charset="-122"/>
              </a:rPr>
              <a:t>实验框架图</a:t>
            </a:r>
            <a:endParaRPr lang="en-US" dirty="0"/>
          </a:p>
        </p:txBody>
      </p:sp>
      <p:grpSp>
        <p:nvGrpSpPr>
          <p:cNvPr id="23" name="组合 22">
            <a:extLst>
              <a:ext uri="{FF2B5EF4-FFF2-40B4-BE49-F238E27FC236}">
                <a16:creationId xmlns:a16="http://schemas.microsoft.com/office/drawing/2014/main" id="{09200695-E5F9-419C-96AD-206718F47638}"/>
              </a:ext>
            </a:extLst>
          </p:cNvPr>
          <p:cNvGrpSpPr/>
          <p:nvPr/>
        </p:nvGrpSpPr>
        <p:grpSpPr>
          <a:xfrm>
            <a:off x="1169361" y="1732772"/>
            <a:ext cx="9703309" cy="4426245"/>
            <a:chOff x="1348326" y="1645468"/>
            <a:chExt cx="9703309" cy="4426245"/>
          </a:xfrm>
        </p:grpSpPr>
        <p:grpSp>
          <p:nvGrpSpPr>
            <p:cNvPr id="24" name="组合 23">
              <a:extLst>
                <a:ext uri="{FF2B5EF4-FFF2-40B4-BE49-F238E27FC236}">
                  <a16:creationId xmlns:a16="http://schemas.microsoft.com/office/drawing/2014/main" id="{49D4018A-3636-4499-9FA9-14024CE6503D}"/>
                </a:ext>
              </a:extLst>
            </p:cNvPr>
            <p:cNvGrpSpPr/>
            <p:nvPr/>
          </p:nvGrpSpPr>
          <p:grpSpPr>
            <a:xfrm>
              <a:off x="1348326" y="3048316"/>
              <a:ext cx="1103244" cy="854766"/>
              <a:chOff x="993913" y="3011556"/>
              <a:chExt cx="1103244" cy="854766"/>
            </a:xfrm>
          </p:grpSpPr>
          <p:sp>
            <p:nvSpPr>
              <p:cNvPr id="62" name="矩形 61">
                <a:extLst>
                  <a:ext uri="{FF2B5EF4-FFF2-40B4-BE49-F238E27FC236}">
                    <a16:creationId xmlns:a16="http://schemas.microsoft.com/office/drawing/2014/main" id="{AE60E9EE-D132-4689-ABB7-DC2A25395341}"/>
                  </a:ext>
                </a:extLst>
              </p:cNvPr>
              <p:cNvSpPr/>
              <p:nvPr/>
            </p:nvSpPr>
            <p:spPr>
              <a:xfrm>
                <a:off x="993913" y="3359426"/>
                <a:ext cx="1103244" cy="506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t>环境搭建</a:t>
                </a:r>
                <a:endParaRPr lang="en-US" b="1" dirty="0"/>
              </a:p>
            </p:txBody>
          </p:sp>
          <p:sp>
            <p:nvSpPr>
              <p:cNvPr id="63" name="矩形 62">
                <a:extLst>
                  <a:ext uri="{FF2B5EF4-FFF2-40B4-BE49-F238E27FC236}">
                    <a16:creationId xmlns:a16="http://schemas.microsoft.com/office/drawing/2014/main" id="{6F099B19-49C8-40E9-82F3-9D9E290DC7AE}"/>
                  </a:ext>
                </a:extLst>
              </p:cNvPr>
              <p:cNvSpPr/>
              <p:nvPr/>
            </p:nvSpPr>
            <p:spPr>
              <a:xfrm>
                <a:off x="993913" y="3011556"/>
                <a:ext cx="1103244" cy="34786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Lab 0</a:t>
                </a:r>
                <a:endParaRPr lang="en-US" dirty="0"/>
              </a:p>
            </p:txBody>
          </p:sp>
        </p:grpSp>
        <p:grpSp>
          <p:nvGrpSpPr>
            <p:cNvPr id="25" name="组合 24">
              <a:extLst>
                <a:ext uri="{FF2B5EF4-FFF2-40B4-BE49-F238E27FC236}">
                  <a16:creationId xmlns:a16="http://schemas.microsoft.com/office/drawing/2014/main" id="{F1A414F7-F8D9-4AEC-975E-FE83E356F5DF}"/>
                </a:ext>
              </a:extLst>
            </p:cNvPr>
            <p:cNvGrpSpPr/>
            <p:nvPr/>
          </p:nvGrpSpPr>
          <p:grpSpPr>
            <a:xfrm>
              <a:off x="2891100" y="3048316"/>
              <a:ext cx="1103244" cy="854766"/>
              <a:chOff x="2627243" y="3011556"/>
              <a:chExt cx="1103244" cy="854766"/>
            </a:xfrm>
          </p:grpSpPr>
          <p:sp>
            <p:nvSpPr>
              <p:cNvPr id="60" name="矩形 59">
                <a:extLst>
                  <a:ext uri="{FF2B5EF4-FFF2-40B4-BE49-F238E27FC236}">
                    <a16:creationId xmlns:a16="http://schemas.microsoft.com/office/drawing/2014/main" id="{B3598F29-E9C5-4260-8139-497702629492}"/>
                  </a:ext>
                </a:extLst>
              </p:cNvPr>
              <p:cNvSpPr/>
              <p:nvPr/>
            </p:nvSpPr>
            <p:spPr>
              <a:xfrm>
                <a:off x="2627243" y="3359426"/>
                <a:ext cx="1103244" cy="506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t>语言</a:t>
                </a:r>
                <a:endParaRPr lang="en-US" altLang="zh-CN" b="1" dirty="0"/>
              </a:p>
              <a:p>
                <a:pPr algn="ctr"/>
                <a:r>
                  <a:rPr lang="zh-CN" altLang="en-US" b="1" dirty="0"/>
                  <a:t>解析器</a:t>
                </a:r>
                <a:endParaRPr lang="en-US" b="1" dirty="0"/>
              </a:p>
            </p:txBody>
          </p:sp>
          <p:sp>
            <p:nvSpPr>
              <p:cNvPr id="61" name="矩形 60">
                <a:extLst>
                  <a:ext uri="{FF2B5EF4-FFF2-40B4-BE49-F238E27FC236}">
                    <a16:creationId xmlns:a16="http://schemas.microsoft.com/office/drawing/2014/main" id="{4A6EACC0-2BBB-4550-BCD2-FC04F6B4002D}"/>
                  </a:ext>
                </a:extLst>
              </p:cNvPr>
              <p:cNvSpPr/>
              <p:nvPr/>
            </p:nvSpPr>
            <p:spPr>
              <a:xfrm>
                <a:off x="2627243" y="3011556"/>
                <a:ext cx="1103244" cy="34786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Lab 1</a:t>
                </a:r>
                <a:endParaRPr lang="en-US" dirty="0"/>
              </a:p>
            </p:txBody>
          </p:sp>
        </p:grpSp>
        <p:grpSp>
          <p:nvGrpSpPr>
            <p:cNvPr id="26" name="组合 25">
              <a:extLst>
                <a:ext uri="{FF2B5EF4-FFF2-40B4-BE49-F238E27FC236}">
                  <a16:creationId xmlns:a16="http://schemas.microsoft.com/office/drawing/2014/main" id="{097F9DBF-F7BE-425C-8BCD-D2B68A455D2E}"/>
                </a:ext>
              </a:extLst>
            </p:cNvPr>
            <p:cNvGrpSpPr/>
            <p:nvPr/>
          </p:nvGrpSpPr>
          <p:grpSpPr>
            <a:xfrm>
              <a:off x="4433874" y="3048316"/>
              <a:ext cx="1103244" cy="854766"/>
              <a:chOff x="4416286" y="3011556"/>
              <a:chExt cx="1103244" cy="854766"/>
            </a:xfrm>
          </p:grpSpPr>
          <p:sp>
            <p:nvSpPr>
              <p:cNvPr id="58" name="矩形 57">
                <a:extLst>
                  <a:ext uri="{FF2B5EF4-FFF2-40B4-BE49-F238E27FC236}">
                    <a16:creationId xmlns:a16="http://schemas.microsoft.com/office/drawing/2014/main" id="{6A1F0D06-2B37-4C5F-AA4C-A928DCD1C6CD}"/>
                  </a:ext>
                </a:extLst>
              </p:cNvPr>
              <p:cNvSpPr/>
              <p:nvPr/>
            </p:nvSpPr>
            <p:spPr>
              <a:xfrm>
                <a:off x="4416286" y="3359426"/>
                <a:ext cx="1103244" cy="506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t>IR</a:t>
                </a:r>
              </a:p>
              <a:p>
                <a:pPr algn="ctr"/>
                <a:r>
                  <a:rPr lang="zh-CN" altLang="en-US" b="1" dirty="0"/>
                  <a:t>自动生成</a:t>
                </a:r>
                <a:endParaRPr lang="en-US" altLang="zh-CN" b="1" dirty="0"/>
              </a:p>
            </p:txBody>
          </p:sp>
          <p:sp>
            <p:nvSpPr>
              <p:cNvPr id="59" name="矩形 58">
                <a:extLst>
                  <a:ext uri="{FF2B5EF4-FFF2-40B4-BE49-F238E27FC236}">
                    <a16:creationId xmlns:a16="http://schemas.microsoft.com/office/drawing/2014/main" id="{F16242B8-EAE6-4D98-BE46-1D0B26F2081A}"/>
                  </a:ext>
                </a:extLst>
              </p:cNvPr>
              <p:cNvSpPr/>
              <p:nvPr/>
            </p:nvSpPr>
            <p:spPr>
              <a:xfrm>
                <a:off x="4416286" y="3011556"/>
                <a:ext cx="1103244" cy="34786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Lab 2</a:t>
                </a:r>
                <a:endParaRPr lang="en-US" dirty="0"/>
              </a:p>
            </p:txBody>
          </p:sp>
        </p:grpSp>
        <p:grpSp>
          <p:nvGrpSpPr>
            <p:cNvPr id="27" name="组合 26">
              <a:extLst>
                <a:ext uri="{FF2B5EF4-FFF2-40B4-BE49-F238E27FC236}">
                  <a16:creationId xmlns:a16="http://schemas.microsoft.com/office/drawing/2014/main" id="{7DA6C549-F930-4B20-83A6-EE48C1914C25}"/>
                </a:ext>
              </a:extLst>
            </p:cNvPr>
            <p:cNvGrpSpPr/>
            <p:nvPr/>
          </p:nvGrpSpPr>
          <p:grpSpPr>
            <a:xfrm>
              <a:off x="5976648" y="3048316"/>
              <a:ext cx="1103244" cy="854766"/>
              <a:chOff x="5887277" y="3011556"/>
              <a:chExt cx="1103244" cy="854766"/>
            </a:xfrm>
          </p:grpSpPr>
          <p:sp>
            <p:nvSpPr>
              <p:cNvPr id="56" name="矩形 55">
                <a:extLst>
                  <a:ext uri="{FF2B5EF4-FFF2-40B4-BE49-F238E27FC236}">
                    <a16:creationId xmlns:a16="http://schemas.microsoft.com/office/drawing/2014/main" id="{50ABA698-8EAA-47D4-8C84-1D491CD104AC}"/>
                  </a:ext>
                </a:extLst>
              </p:cNvPr>
              <p:cNvSpPr/>
              <p:nvPr/>
            </p:nvSpPr>
            <p:spPr>
              <a:xfrm>
                <a:off x="5887277" y="3359426"/>
                <a:ext cx="1103244" cy="506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t>LA64</a:t>
                </a:r>
              </a:p>
              <a:p>
                <a:pPr algn="ctr"/>
                <a:r>
                  <a:rPr lang="zh-CN" altLang="en-US" b="1" dirty="0"/>
                  <a:t>代码生成</a:t>
                </a:r>
                <a:endParaRPr lang="en-US" altLang="zh-CN" b="1" dirty="0"/>
              </a:p>
            </p:txBody>
          </p:sp>
          <p:sp>
            <p:nvSpPr>
              <p:cNvPr id="57" name="矩形 56">
                <a:extLst>
                  <a:ext uri="{FF2B5EF4-FFF2-40B4-BE49-F238E27FC236}">
                    <a16:creationId xmlns:a16="http://schemas.microsoft.com/office/drawing/2014/main" id="{C8BE92B5-9956-4460-9B6C-A3A198777E59}"/>
                  </a:ext>
                </a:extLst>
              </p:cNvPr>
              <p:cNvSpPr/>
              <p:nvPr/>
            </p:nvSpPr>
            <p:spPr>
              <a:xfrm>
                <a:off x="5887277" y="3011556"/>
                <a:ext cx="1103244" cy="347869"/>
              </a:xfrm>
              <a:prstGeom prst="rect">
                <a:avLst/>
              </a:prstGeom>
              <a:solidFill>
                <a:srgbClr val="C0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Lab 3</a:t>
                </a:r>
                <a:endParaRPr lang="en-US" dirty="0"/>
              </a:p>
            </p:txBody>
          </p:sp>
        </p:grpSp>
        <p:grpSp>
          <p:nvGrpSpPr>
            <p:cNvPr id="28" name="组合 27">
              <a:extLst>
                <a:ext uri="{FF2B5EF4-FFF2-40B4-BE49-F238E27FC236}">
                  <a16:creationId xmlns:a16="http://schemas.microsoft.com/office/drawing/2014/main" id="{A04025F7-BF67-43AE-9519-7E8CFFB46FF0}"/>
                </a:ext>
              </a:extLst>
            </p:cNvPr>
            <p:cNvGrpSpPr/>
            <p:nvPr/>
          </p:nvGrpSpPr>
          <p:grpSpPr>
            <a:xfrm>
              <a:off x="7519422" y="3048316"/>
              <a:ext cx="1103244" cy="854766"/>
              <a:chOff x="7282068" y="3011556"/>
              <a:chExt cx="1103244" cy="854766"/>
            </a:xfrm>
          </p:grpSpPr>
          <p:sp>
            <p:nvSpPr>
              <p:cNvPr id="54" name="矩形 53">
                <a:extLst>
                  <a:ext uri="{FF2B5EF4-FFF2-40B4-BE49-F238E27FC236}">
                    <a16:creationId xmlns:a16="http://schemas.microsoft.com/office/drawing/2014/main" id="{9E3D4A87-98AE-444F-BA1C-2288B5CCC38A}"/>
                  </a:ext>
                </a:extLst>
              </p:cNvPr>
              <p:cNvSpPr/>
              <p:nvPr/>
            </p:nvSpPr>
            <p:spPr>
              <a:xfrm>
                <a:off x="7282068" y="3359426"/>
                <a:ext cx="1103244" cy="506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t>转化为</a:t>
                </a:r>
                <a:r>
                  <a:rPr lang="en-US" altLang="zh-CN" b="1" dirty="0"/>
                  <a:t>SSA IR</a:t>
                </a:r>
              </a:p>
            </p:txBody>
          </p:sp>
          <p:sp>
            <p:nvSpPr>
              <p:cNvPr id="55" name="矩形 54">
                <a:extLst>
                  <a:ext uri="{FF2B5EF4-FFF2-40B4-BE49-F238E27FC236}">
                    <a16:creationId xmlns:a16="http://schemas.microsoft.com/office/drawing/2014/main" id="{81E61A57-35E5-4B42-B3D8-A6943FAA37E3}"/>
                  </a:ext>
                </a:extLst>
              </p:cNvPr>
              <p:cNvSpPr/>
              <p:nvPr/>
            </p:nvSpPr>
            <p:spPr>
              <a:xfrm>
                <a:off x="7282068" y="3011556"/>
                <a:ext cx="1103244" cy="347869"/>
              </a:xfrm>
              <a:prstGeom prst="rect">
                <a:avLst/>
              </a:prstGeom>
              <a:solidFill>
                <a:srgbClr val="70AD47"/>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Lab 4</a:t>
                </a:r>
                <a:endParaRPr lang="en-US" dirty="0"/>
              </a:p>
            </p:txBody>
          </p:sp>
        </p:grpSp>
        <p:grpSp>
          <p:nvGrpSpPr>
            <p:cNvPr id="29" name="组合 28">
              <a:extLst>
                <a:ext uri="{FF2B5EF4-FFF2-40B4-BE49-F238E27FC236}">
                  <a16:creationId xmlns:a16="http://schemas.microsoft.com/office/drawing/2014/main" id="{B4111B57-1DD3-4DAB-BB55-D9FFD2B19BD7}"/>
                </a:ext>
              </a:extLst>
            </p:cNvPr>
            <p:cNvGrpSpPr/>
            <p:nvPr/>
          </p:nvGrpSpPr>
          <p:grpSpPr>
            <a:xfrm>
              <a:off x="9404996" y="1809688"/>
              <a:ext cx="1103244" cy="4262025"/>
              <a:chOff x="10250556" y="1961322"/>
              <a:chExt cx="1103244" cy="4262025"/>
            </a:xfrm>
          </p:grpSpPr>
          <p:grpSp>
            <p:nvGrpSpPr>
              <p:cNvPr id="44" name="组合 43">
                <a:extLst>
                  <a:ext uri="{FF2B5EF4-FFF2-40B4-BE49-F238E27FC236}">
                    <a16:creationId xmlns:a16="http://schemas.microsoft.com/office/drawing/2014/main" id="{B37284BB-DEA4-4E44-8105-339CE7694B53}"/>
                  </a:ext>
                </a:extLst>
              </p:cNvPr>
              <p:cNvGrpSpPr/>
              <p:nvPr/>
            </p:nvGrpSpPr>
            <p:grpSpPr>
              <a:xfrm>
                <a:off x="10250556" y="1961322"/>
                <a:ext cx="1103244" cy="854766"/>
                <a:chOff x="10250556" y="1961322"/>
                <a:chExt cx="1103244" cy="854766"/>
              </a:xfrm>
            </p:grpSpPr>
            <p:sp>
              <p:nvSpPr>
                <p:cNvPr id="52" name="矩形 51">
                  <a:extLst>
                    <a:ext uri="{FF2B5EF4-FFF2-40B4-BE49-F238E27FC236}">
                      <a16:creationId xmlns:a16="http://schemas.microsoft.com/office/drawing/2014/main" id="{4F7DF764-1060-4E7D-AEE5-E336FDADEAB5}"/>
                    </a:ext>
                  </a:extLst>
                </p:cNvPr>
                <p:cNvSpPr/>
                <p:nvPr/>
              </p:nvSpPr>
              <p:spPr>
                <a:xfrm>
                  <a:off x="10250556" y="2309192"/>
                  <a:ext cx="1103244" cy="506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t>常量传播</a:t>
                  </a:r>
                  <a:endParaRPr lang="en-US" altLang="zh-CN" b="1" dirty="0"/>
                </a:p>
              </p:txBody>
            </p:sp>
            <p:sp>
              <p:nvSpPr>
                <p:cNvPr id="53" name="矩形 52">
                  <a:extLst>
                    <a:ext uri="{FF2B5EF4-FFF2-40B4-BE49-F238E27FC236}">
                      <a16:creationId xmlns:a16="http://schemas.microsoft.com/office/drawing/2014/main" id="{B8A0F35E-C2C0-42FF-9E55-CB25F4390C95}"/>
                    </a:ext>
                  </a:extLst>
                </p:cNvPr>
                <p:cNvSpPr/>
                <p:nvPr/>
              </p:nvSpPr>
              <p:spPr>
                <a:xfrm>
                  <a:off x="10250556" y="1961322"/>
                  <a:ext cx="1103244" cy="347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Lab 5.1</a:t>
                  </a:r>
                  <a:endParaRPr lang="en-US" dirty="0"/>
                </a:p>
              </p:txBody>
            </p:sp>
          </p:grpSp>
          <p:grpSp>
            <p:nvGrpSpPr>
              <p:cNvPr id="45" name="组合 44">
                <a:extLst>
                  <a:ext uri="{FF2B5EF4-FFF2-40B4-BE49-F238E27FC236}">
                    <a16:creationId xmlns:a16="http://schemas.microsoft.com/office/drawing/2014/main" id="{D36E8B6E-E261-415E-8E2D-F5CB54AF7D2A}"/>
                  </a:ext>
                </a:extLst>
              </p:cNvPr>
              <p:cNvGrpSpPr/>
              <p:nvPr/>
            </p:nvGrpSpPr>
            <p:grpSpPr>
              <a:xfrm>
                <a:off x="10250556" y="3097075"/>
                <a:ext cx="1103244" cy="854766"/>
                <a:chOff x="10250556" y="3081131"/>
                <a:chExt cx="1103244" cy="854766"/>
              </a:xfrm>
            </p:grpSpPr>
            <p:sp>
              <p:nvSpPr>
                <p:cNvPr id="50" name="矩形 49">
                  <a:extLst>
                    <a:ext uri="{FF2B5EF4-FFF2-40B4-BE49-F238E27FC236}">
                      <a16:creationId xmlns:a16="http://schemas.microsoft.com/office/drawing/2014/main" id="{6BE530C2-51DD-4B03-B07B-3A8D1C0F6A8E}"/>
                    </a:ext>
                  </a:extLst>
                </p:cNvPr>
                <p:cNvSpPr/>
                <p:nvPr/>
              </p:nvSpPr>
              <p:spPr>
                <a:xfrm>
                  <a:off x="10250556" y="3429001"/>
                  <a:ext cx="1103244" cy="506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t>不变式</a:t>
                  </a:r>
                  <a:endParaRPr lang="en-US" altLang="zh-CN" b="1" dirty="0"/>
                </a:p>
                <a:p>
                  <a:pPr algn="ctr"/>
                  <a:r>
                    <a:rPr lang="zh-CN" altLang="en-US" b="1" dirty="0"/>
                    <a:t>外提</a:t>
                  </a:r>
                  <a:endParaRPr lang="en-US" altLang="zh-CN" b="1" dirty="0"/>
                </a:p>
              </p:txBody>
            </p:sp>
            <p:sp>
              <p:nvSpPr>
                <p:cNvPr id="51" name="矩形 50">
                  <a:extLst>
                    <a:ext uri="{FF2B5EF4-FFF2-40B4-BE49-F238E27FC236}">
                      <a16:creationId xmlns:a16="http://schemas.microsoft.com/office/drawing/2014/main" id="{62B1DA58-0F8B-410F-A60D-B79020842F69}"/>
                    </a:ext>
                  </a:extLst>
                </p:cNvPr>
                <p:cNvSpPr/>
                <p:nvPr/>
              </p:nvSpPr>
              <p:spPr>
                <a:xfrm>
                  <a:off x="10250556" y="3081131"/>
                  <a:ext cx="1103244" cy="347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Lab 5.2</a:t>
                  </a:r>
                  <a:endParaRPr lang="en-US" dirty="0"/>
                </a:p>
              </p:txBody>
            </p:sp>
          </p:grpSp>
          <p:sp>
            <p:nvSpPr>
              <p:cNvPr id="46" name="矩形 45">
                <a:extLst>
                  <a:ext uri="{FF2B5EF4-FFF2-40B4-BE49-F238E27FC236}">
                    <a16:creationId xmlns:a16="http://schemas.microsoft.com/office/drawing/2014/main" id="{8C6AED37-0174-4E86-B65C-629A15318542}"/>
                  </a:ext>
                </a:extLst>
              </p:cNvPr>
              <p:cNvSpPr/>
              <p:nvPr/>
            </p:nvSpPr>
            <p:spPr>
              <a:xfrm>
                <a:off x="10250556" y="4626648"/>
                <a:ext cx="1103244" cy="506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t>寄存器</a:t>
                </a:r>
                <a:endParaRPr lang="en-US" altLang="zh-CN" b="1" dirty="0"/>
              </a:p>
              <a:p>
                <a:pPr algn="ctr"/>
                <a:r>
                  <a:rPr lang="zh-CN" altLang="en-US" b="1" dirty="0"/>
                  <a:t>分配</a:t>
                </a:r>
                <a:endParaRPr lang="en-US" altLang="zh-CN" b="1" dirty="0"/>
              </a:p>
            </p:txBody>
          </p:sp>
          <p:grpSp>
            <p:nvGrpSpPr>
              <p:cNvPr id="47" name="组合 46">
                <a:extLst>
                  <a:ext uri="{FF2B5EF4-FFF2-40B4-BE49-F238E27FC236}">
                    <a16:creationId xmlns:a16="http://schemas.microsoft.com/office/drawing/2014/main" id="{25756AAB-FF52-4FFC-BF93-2901D14D5F6E}"/>
                  </a:ext>
                </a:extLst>
              </p:cNvPr>
              <p:cNvGrpSpPr/>
              <p:nvPr/>
            </p:nvGrpSpPr>
            <p:grpSpPr>
              <a:xfrm>
                <a:off x="10250556" y="5368581"/>
                <a:ext cx="1103244" cy="854766"/>
                <a:chOff x="10250556" y="5368581"/>
                <a:chExt cx="1103244" cy="854766"/>
              </a:xfrm>
            </p:grpSpPr>
            <p:sp>
              <p:nvSpPr>
                <p:cNvPr id="48" name="矩形 47">
                  <a:extLst>
                    <a:ext uri="{FF2B5EF4-FFF2-40B4-BE49-F238E27FC236}">
                      <a16:creationId xmlns:a16="http://schemas.microsoft.com/office/drawing/2014/main" id="{96637BB6-1C3D-4CED-933F-FFC3313E5C54}"/>
                    </a:ext>
                  </a:extLst>
                </p:cNvPr>
                <p:cNvSpPr/>
                <p:nvPr/>
              </p:nvSpPr>
              <p:spPr>
                <a:xfrm>
                  <a:off x="10250556" y="5716451"/>
                  <a:ext cx="1103244" cy="506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t>…</a:t>
                  </a:r>
                </a:p>
              </p:txBody>
            </p:sp>
            <p:sp>
              <p:nvSpPr>
                <p:cNvPr id="49" name="矩形 48">
                  <a:extLst>
                    <a:ext uri="{FF2B5EF4-FFF2-40B4-BE49-F238E27FC236}">
                      <a16:creationId xmlns:a16="http://schemas.microsoft.com/office/drawing/2014/main" id="{7E9A75D8-32C1-48BC-B640-C94A4D831B0E}"/>
                    </a:ext>
                  </a:extLst>
                </p:cNvPr>
                <p:cNvSpPr/>
                <p:nvPr/>
              </p:nvSpPr>
              <p:spPr>
                <a:xfrm>
                  <a:off x="10250556" y="5368581"/>
                  <a:ext cx="1103244" cy="347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Others</a:t>
                  </a:r>
                  <a:endParaRPr lang="en-US" dirty="0"/>
                </a:p>
              </p:txBody>
            </p:sp>
          </p:grpSp>
        </p:grpSp>
        <p:cxnSp>
          <p:nvCxnSpPr>
            <p:cNvPr id="30" name="直接箭头连接符 29">
              <a:extLst>
                <a:ext uri="{FF2B5EF4-FFF2-40B4-BE49-F238E27FC236}">
                  <a16:creationId xmlns:a16="http://schemas.microsoft.com/office/drawing/2014/main" id="{931C0B24-63BA-44C1-940C-341C1214CB78}"/>
                </a:ext>
              </a:extLst>
            </p:cNvPr>
            <p:cNvCxnSpPr>
              <a:cxnSpLocks/>
              <a:stCxn id="63" idx="3"/>
              <a:endCxn id="61" idx="1"/>
            </p:cNvCxnSpPr>
            <p:nvPr/>
          </p:nvCxnSpPr>
          <p:spPr>
            <a:xfrm>
              <a:off x="2451570" y="3222251"/>
              <a:ext cx="4395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5FBF94EE-9729-49B2-ADF5-AEE02E3D2584}"/>
                </a:ext>
              </a:extLst>
            </p:cNvPr>
            <p:cNvCxnSpPr>
              <a:cxnSpLocks/>
              <a:stCxn id="61" idx="3"/>
              <a:endCxn id="59" idx="1"/>
            </p:cNvCxnSpPr>
            <p:nvPr/>
          </p:nvCxnSpPr>
          <p:spPr>
            <a:xfrm>
              <a:off x="3994344" y="3222251"/>
              <a:ext cx="4395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直接箭头连接符 31">
              <a:extLst>
                <a:ext uri="{FF2B5EF4-FFF2-40B4-BE49-F238E27FC236}">
                  <a16:creationId xmlns:a16="http://schemas.microsoft.com/office/drawing/2014/main" id="{203289CC-68D4-48A7-99D9-F8E167D38567}"/>
                </a:ext>
              </a:extLst>
            </p:cNvPr>
            <p:cNvCxnSpPr>
              <a:cxnSpLocks/>
              <a:stCxn id="59" idx="3"/>
              <a:endCxn id="57" idx="1"/>
            </p:cNvCxnSpPr>
            <p:nvPr/>
          </p:nvCxnSpPr>
          <p:spPr>
            <a:xfrm>
              <a:off x="5537118" y="3222251"/>
              <a:ext cx="4395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直接箭头连接符 32">
              <a:extLst>
                <a:ext uri="{FF2B5EF4-FFF2-40B4-BE49-F238E27FC236}">
                  <a16:creationId xmlns:a16="http://schemas.microsoft.com/office/drawing/2014/main" id="{D0AFD43C-F0FE-48A3-B61B-E8AAF1FD9C28}"/>
                </a:ext>
              </a:extLst>
            </p:cNvPr>
            <p:cNvCxnSpPr>
              <a:cxnSpLocks/>
              <a:stCxn id="57" idx="3"/>
              <a:endCxn id="55" idx="1"/>
            </p:cNvCxnSpPr>
            <p:nvPr/>
          </p:nvCxnSpPr>
          <p:spPr>
            <a:xfrm>
              <a:off x="7079892" y="3222251"/>
              <a:ext cx="4395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直接箭头连接符 33">
              <a:extLst>
                <a:ext uri="{FF2B5EF4-FFF2-40B4-BE49-F238E27FC236}">
                  <a16:creationId xmlns:a16="http://schemas.microsoft.com/office/drawing/2014/main" id="{B4EFD82E-CF20-4EC9-A459-A6CE52D09478}"/>
                </a:ext>
              </a:extLst>
            </p:cNvPr>
            <p:cNvCxnSpPr>
              <a:cxnSpLocks/>
              <a:stCxn id="55" idx="3"/>
              <a:endCxn id="53" idx="1"/>
            </p:cNvCxnSpPr>
            <p:nvPr/>
          </p:nvCxnSpPr>
          <p:spPr>
            <a:xfrm flipV="1">
              <a:off x="8622666" y="1983623"/>
              <a:ext cx="782330" cy="12386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a:extLst>
                <a:ext uri="{FF2B5EF4-FFF2-40B4-BE49-F238E27FC236}">
                  <a16:creationId xmlns:a16="http://schemas.microsoft.com/office/drawing/2014/main" id="{6B792BB2-8FC0-413A-AD29-E3FA1AE83840}"/>
                </a:ext>
              </a:extLst>
            </p:cNvPr>
            <p:cNvCxnSpPr>
              <a:cxnSpLocks/>
              <a:stCxn id="55" idx="3"/>
              <a:endCxn id="51" idx="1"/>
            </p:cNvCxnSpPr>
            <p:nvPr/>
          </p:nvCxnSpPr>
          <p:spPr>
            <a:xfrm flipV="1">
              <a:off x="8622666" y="3119376"/>
              <a:ext cx="782330" cy="1028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直接箭头连接符 35">
              <a:extLst>
                <a:ext uri="{FF2B5EF4-FFF2-40B4-BE49-F238E27FC236}">
                  <a16:creationId xmlns:a16="http://schemas.microsoft.com/office/drawing/2014/main" id="{3412F145-A9AF-40C5-ABA5-75695DAAA8EE}"/>
                </a:ext>
              </a:extLst>
            </p:cNvPr>
            <p:cNvCxnSpPr>
              <a:cxnSpLocks/>
              <a:stCxn id="55" idx="3"/>
            </p:cNvCxnSpPr>
            <p:nvPr/>
          </p:nvCxnSpPr>
          <p:spPr>
            <a:xfrm>
              <a:off x="8622666" y="3222251"/>
              <a:ext cx="782330" cy="10788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直接箭头连接符 36">
              <a:extLst>
                <a:ext uri="{FF2B5EF4-FFF2-40B4-BE49-F238E27FC236}">
                  <a16:creationId xmlns:a16="http://schemas.microsoft.com/office/drawing/2014/main" id="{53E08C9C-350B-4CBA-B55D-AFAF2DBFD7D7}"/>
                </a:ext>
              </a:extLst>
            </p:cNvPr>
            <p:cNvCxnSpPr>
              <a:cxnSpLocks/>
              <a:stCxn id="55" idx="3"/>
              <a:endCxn id="49" idx="1"/>
            </p:cNvCxnSpPr>
            <p:nvPr/>
          </p:nvCxnSpPr>
          <p:spPr>
            <a:xfrm>
              <a:off x="8622666" y="3222251"/>
              <a:ext cx="782330" cy="21686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8" name="组合 37">
              <a:extLst>
                <a:ext uri="{FF2B5EF4-FFF2-40B4-BE49-F238E27FC236}">
                  <a16:creationId xmlns:a16="http://schemas.microsoft.com/office/drawing/2014/main" id="{19BCEBE2-74E0-4224-AAA1-CED5DD93ADCE}"/>
                </a:ext>
              </a:extLst>
            </p:cNvPr>
            <p:cNvGrpSpPr/>
            <p:nvPr/>
          </p:nvGrpSpPr>
          <p:grpSpPr>
            <a:xfrm>
              <a:off x="9253829" y="1645468"/>
              <a:ext cx="1790671" cy="2262676"/>
              <a:chOff x="9253829" y="1645468"/>
              <a:chExt cx="1790671" cy="2262676"/>
            </a:xfrm>
          </p:grpSpPr>
          <p:sp>
            <p:nvSpPr>
              <p:cNvPr id="42" name="矩形 41">
                <a:extLst>
                  <a:ext uri="{FF2B5EF4-FFF2-40B4-BE49-F238E27FC236}">
                    <a16:creationId xmlns:a16="http://schemas.microsoft.com/office/drawing/2014/main" id="{EACD0BE3-EFB0-470E-8365-083F1BE04010}"/>
                  </a:ext>
                </a:extLst>
              </p:cNvPr>
              <p:cNvSpPr/>
              <p:nvPr/>
            </p:nvSpPr>
            <p:spPr>
              <a:xfrm>
                <a:off x="9253829" y="1645468"/>
                <a:ext cx="1790671" cy="2262676"/>
              </a:xfrm>
              <a:prstGeom prst="rect">
                <a:avLst/>
              </a:prstGeom>
              <a:noFill/>
              <a:ln w="127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C3943C19-F754-4F42-9091-7FD0D2831A5B}"/>
                  </a:ext>
                </a:extLst>
              </p:cNvPr>
              <p:cNvSpPr txBox="1"/>
              <p:nvPr/>
            </p:nvSpPr>
            <p:spPr>
              <a:xfrm>
                <a:off x="10545537" y="2038142"/>
                <a:ext cx="461665" cy="1477328"/>
              </a:xfrm>
              <a:prstGeom prst="rect">
                <a:avLst/>
              </a:prstGeom>
              <a:noFill/>
            </p:spPr>
            <p:txBody>
              <a:bodyPr vert="eaVert" wrap="none" rtlCol="0">
                <a:spAutoFit/>
              </a:bodyPr>
              <a:lstStyle/>
              <a:p>
                <a:r>
                  <a:rPr lang="zh-CN" altLang="en-US" b="1" dirty="0">
                    <a:solidFill>
                      <a:srgbClr val="FF0000"/>
                    </a:solidFill>
                  </a:rPr>
                  <a:t>机器无关优化</a:t>
                </a:r>
              </a:p>
            </p:txBody>
          </p:sp>
        </p:grpSp>
        <p:grpSp>
          <p:nvGrpSpPr>
            <p:cNvPr id="39" name="组合 38">
              <a:extLst>
                <a:ext uri="{FF2B5EF4-FFF2-40B4-BE49-F238E27FC236}">
                  <a16:creationId xmlns:a16="http://schemas.microsoft.com/office/drawing/2014/main" id="{CBD644B6-941D-42D3-921C-3F64E949F7D8}"/>
                </a:ext>
              </a:extLst>
            </p:cNvPr>
            <p:cNvGrpSpPr/>
            <p:nvPr/>
          </p:nvGrpSpPr>
          <p:grpSpPr>
            <a:xfrm>
              <a:off x="9260964" y="4011019"/>
              <a:ext cx="1790671" cy="1089403"/>
              <a:chOff x="9253829" y="1645468"/>
              <a:chExt cx="1790671" cy="2262676"/>
            </a:xfrm>
          </p:grpSpPr>
          <p:sp>
            <p:nvSpPr>
              <p:cNvPr id="40" name="矩形 39">
                <a:extLst>
                  <a:ext uri="{FF2B5EF4-FFF2-40B4-BE49-F238E27FC236}">
                    <a16:creationId xmlns:a16="http://schemas.microsoft.com/office/drawing/2014/main" id="{62E54B68-E680-4490-A7C1-19C61466E93A}"/>
                  </a:ext>
                </a:extLst>
              </p:cNvPr>
              <p:cNvSpPr/>
              <p:nvPr/>
            </p:nvSpPr>
            <p:spPr>
              <a:xfrm>
                <a:off x="9253829" y="1645468"/>
                <a:ext cx="1790671" cy="2262676"/>
              </a:xfrm>
              <a:prstGeom prst="rect">
                <a:avLst/>
              </a:prstGeom>
              <a:noFill/>
              <a:ln w="127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92A63D27-6DEE-4EAC-8638-762E9D51E49E}"/>
                  </a:ext>
                </a:extLst>
              </p:cNvPr>
              <p:cNvSpPr txBox="1"/>
              <p:nvPr/>
            </p:nvSpPr>
            <p:spPr>
              <a:xfrm>
                <a:off x="10538402" y="1715643"/>
                <a:ext cx="461665" cy="1015663"/>
              </a:xfrm>
              <a:prstGeom prst="rect">
                <a:avLst/>
              </a:prstGeom>
              <a:noFill/>
            </p:spPr>
            <p:txBody>
              <a:bodyPr vert="eaVert" wrap="none" rtlCol="0">
                <a:spAutoFit/>
              </a:bodyPr>
              <a:lstStyle/>
              <a:p>
                <a:r>
                  <a:rPr lang="zh-CN" altLang="en-US" b="1" dirty="0">
                    <a:solidFill>
                      <a:srgbClr val="FF0000"/>
                    </a:solidFill>
                  </a:rPr>
                  <a:t>后端优化</a:t>
                </a:r>
              </a:p>
            </p:txBody>
          </p:sp>
        </p:grpSp>
      </p:grpSp>
      <p:sp>
        <p:nvSpPr>
          <p:cNvPr id="64" name="矩形 63">
            <a:extLst>
              <a:ext uri="{FF2B5EF4-FFF2-40B4-BE49-F238E27FC236}">
                <a16:creationId xmlns:a16="http://schemas.microsoft.com/office/drawing/2014/main" id="{20A8761C-0095-4834-B009-A2FEDCDCBCE1}"/>
              </a:ext>
            </a:extLst>
          </p:cNvPr>
          <p:cNvSpPr/>
          <p:nvPr/>
        </p:nvSpPr>
        <p:spPr>
          <a:xfrm>
            <a:off x="9223975" y="4214448"/>
            <a:ext cx="1103244" cy="347869"/>
          </a:xfrm>
          <a:prstGeom prst="rect">
            <a:avLst/>
          </a:prstGeom>
          <a:solidFill>
            <a:srgbClr val="C0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Lab 6</a:t>
            </a:r>
            <a:endParaRPr lang="en-US" dirty="0"/>
          </a:p>
        </p:txBody>
      </p:sp>
    </p:spTree>
    <p:extLst>
      <p:ext uri="{BB962C8B-B14F-4D97-AF65-F5344CB8AC3E}">
        <p14:creationId xmlns:p14="http://schemas.microsoft.com/office/powerpoint/2010/main" val="1594829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示例</a:t>
            </a:r>
            <a:r>
              <a:rPr lang="en-US" altLang="zh-CN" dirty="0">
                <a:latin typeface="微软雅黑" panose="020B0503020204020204" pitchFamily="34" charset="-122"/>
              </a:rPr>
              <a:t>-</a:t>
            </a:r>
            <a:r>
              <a:rPr lang="zh-CN" altLang="en-US" dirty="0">
                <a:latin typeface="微软雅黑" panose="020B0503020204020204" pitchFamily="34" charset="-122"/>
              </a:rPr>
              <a:t>稍复杂的词法解析示例</a:t>
            </a:r>
            <a:endParaRPr lang="en-US" dirty="0">
              <a:latin typeface="微软雅黑" panose="020B0503020204020204" pitchFamily="34" charset="-122"/>
            </a:endParaRPr>
          </a:p>
        </p:txBody>
      </p:sp>
      <p:sp>
        <p:nvSpPr>
          <p:cNvPr id="6" name="文本框 5">
            <a:extLst>
              <a:ext uri="{FF2B5EF4-FFF2-40B4-BE49-F238E27FC236}">
                <a16:creationId xmlns:a16="http://schemas.microsoft.com/office/drawing/2014/main" id="{A676B323-137B-4F8C-A264-290CF13487DB}"/>
              </a:ext>
            </a:extLst>
          </p:cNvPr>
          <p:cNvSpPr txBox="1"/>
          <p:nvPr/>
        </p:nvSpPr>
        <p:spPr>
          <a:xfrm>
            <a:off x="2843719" y="1321420"/>
            <a:ext cx="9348281" cy="5355312"/>
          </a:xfrm>
          <a:prstGeom prst="rect">
            <a:avLst/>
          </a:prstGeom>
          <a:noFill/>
        </p:spPr>
        <p:txBody>
          <a:bodyPr wrap="square">
            <a:spAutoFit/>
          </a:bodyPr>
          <a:lstStyle/>
          <a:p>
            <a:r>
              <a:rPr lang="en-US" altLang="zh-CN" b="0" dirty="0">
                <a:effectLst/>
                <a:latin typeface="Consolas" panose="020B0609020204030204" pitchFamily="49" charset="0"/>
                <a:ea typeface="微软雅黑" panose="020B0503020204020204" pitchFamily="34" charset="-122"/>
              </a:rPr>
              <a:t>int main(int </a:t>
            </a:r>
            <a:r>
              <a:rPr lang="en-US" altLang="zh-CN" b="0" dirty="0" err="1">
                <a:effectLst/>
                <a:latin typeface="Consolas" panose="020B0609020204030204" pitchFamily="49" charset="0"/>
                <a:ea typeface="微软雅黑" panose="020B0503020204020204" pitchFamily="34" charset="-122"/>
              </a:rPr>
              <a:t>argc</a:t>
            </a:r>
            <a:r>
              <a:rPr lang="en-US" altLang="zh-CN" b="0" dirty="0">
                <a:effectLst/>
                <a:latin typeface="Consolas" panose="020B0609020204030204" pitchFamily="49" charset="0"/>
                <a:ea typeface="微软雅黑" panose="020B0503020204020204" pitchFamily="34" charset="-122"/>
              </a:rPr>
              <a:t>, const char **</a:t>
            </a:r>
            <a:r>
              <a:rPr lang="en-US" altLang="zh-CN" b="0" dirty="0" err="1">
                <a:effectLst/>
                <a:latin typeface="Consolas" panose="020B0609020204030204" pitchFamily="49" charset="0"/>
                <a:ea typeface="微软雅黑" panose="020B0503020204020204" pitchFamily="34" charset="-122"/>
              </a:rPr>
              <a:t>argv</a:t>
            </a:r>
            <a:r>
              <a:rPr lang="en-US" altLang="zh-CN" b="0" dirty="0">
                <a:effectLst/>
                <a:latin typeface="Consolas" panose="020B0609020204030204" pitchFamily="49" charset="0"/>
                <a:ea typeface="微软雅黑" panose="020B0503020204020204" pitchFamily="34" charset="-122"/>
              </a:rPr>
              <a:t>) {</a:t>
            </a:r>
          </a:p>
          <a:p>
            <a:endParaRPr lang="en-US" altLang="zh-CN" b="0" dirty="0">
              <a:effectLst/>
              <a:latin typeface="Consolas" panose="020B0609020204030204" pitchFamily="49" charset="0"/>
              <a:ea typeface="微软雅黑" panose="020B0503020204020204" pitchFamily="34" charset="-122"/>
            </a:endParaRPr>
          </a:p>
          <a:p>
            <a:r>
              <a:rPr lang="en-US" altLang="zh-CN" b="0" dirty="0">
                <a:effectLst/>
                <a:latin typeface="Consolas" panose="020B0609020204030204" pitchFamily="49" charset="0"/>
                <a:ea typeface="微软雅黑" panose="020B0503020204020204" pitchFamily="34" charset="-122"/>
              </a:rPr>
              <a:t>	const char *</a:t>
            </a:r>
            <a:r>
              <a:rPr lang="en-US" altLang="zh-CN" b="0" dirty="0" err="1">
                <a:effectLst/>
                <a:latin typeface="Consolas" panose="020B0609020204030204" pitchFamily="49" charset="0"/>
                <a:ea typeface="微软雅黑" panose="020B0503020204020204" pitchFamily="34" charset="-122"/>
              </a:rPr>
              <a:t>input_file</a:t>
            </a:r>
            <a:r>
              <a:rPr lang="en-US" altLang="zh-CN" b="0" dirty="0">
                <a:effectLst/>
                <a:latin typeface="Consolas" panose="020B0609020204030204" pitchFamily="49" charset="0"/>
                <a:ea typeface="微软雅黑" panose="020B0503020204020204" pitchFamily="34" charset="-122"/>
              </a:rPr>
              <a:t> = </a:t>
            </a:r>
            <a:r>
              <a:rPr lang="en-US" altLang="zh-CN" b="0" dirty="0" err="1">
                <a:effectLst/>
                <a:latin typeface="Consolas" panose="020B0609020204030204" pitchFamily="49" charset="0"/>
                <a:ea typeface="微软雅黑" panose="020B0503020204020204" pitchFamily="34" charset="-122"/>
              </a:rPr>
              <a:t>argv</a:t>
            </a:r>
            <a:r>
              <a:rPr lang="en-US" altLang="zh-CN" b="0" dirty="0">
                <a:effectLst/>
                <a:latin typeface="Consolas" panose="020B0609020204030204" pitchFamily="49" charset="0"/>
                <a:ea typeface="微软雅黑" panose="020B0503020204020204" pitchFamily="34" charset="-122"/>
              </a:rPr>
              <a:t>[1];</a:t>
            </a:r>
          </a:p>
          <a:p>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yyin</a:t>
            </a:r>
            <a:r>
              <a:rPr lang="en-US" altLang="zh-CN" b="0" dirty="0">
                <a:effectLst/>
                <a:latin typeface="Consolas" panose="020B0609020204030204" pitchFamily="49" charset="0"/>
                <a:ea typeface="微软雅黑" panose="020B0503020204020204" pitchFamily="34" charset="-122"/>
              </a:rPr>
              <a:t> = </a:t>
            </a:r>
            <a:r>
              <a:rPr lang="en-US" altLang="zh-CN" b="0" dirty="0" err="1">
                <a:effectLst/>
                <a:latin typeface="Consolas" panose="020B0609020204030204" pitchFamily="49" charset="0"/>
                <a:ea typeface="微软雅黑" panose="020B0503020204020204" pitchFamily="34" charset="-122"/>
              </a:rPr>
              <a:t>fopen</a:t>
            </a:r>
            <a:r>
              <a:rPr lang="en-US" altLang="zh-CN" b="0" dirty="0">
                <a:effectLst/>
                <a:latin typeface="Consolas" panose="020B0609020204030204" pitchFamily="49" charset="0"/>
                <a:ea typeface="微软雅黑" panose="020B0503020204020204" pitchFamily="34" charset="-122"/>
              </a:rPr>
              <a:t>(</a:t>
            </a:r>
            <a:r>
              <a:rPr lang="en-US" altLang="zh-CN" b="0" dirty="0" err="1">
                <a:effectLst/>
                <a:latin typeface="Consolas" panose="020B0609020204030204" pitchFamily="49" charset="0"/>
                <a:ea typeface="微软雅黑" panose="020B0503020204020204" pitchFamily="34" charset="-122"/>
              </a:rPr>
              <a:t>input_file</a:t>
            </a:r>
            <a:r>
              <a:rPr lang="en-US" altLang="zh-CN" b="0" dirty="0">
                <a:effectLst/>
                <a:latin typeface="Consolas" panose="020B0609020204030204" pitchFamily="49" charset="0"/>
                <a:ea typeface="微软雅黑" panose="020B0503020204020204" pitchFamily="34" charset="-122"/>
              </a:rPr>
              <a:t>, "r");</a:t>
            </a:r>
          </a:p>
          <a:p>
            <a:r>
              <a:rPr lang="en-US" altLang="zh-CN" b="0" dirty="0">
                <a:effectLst/>
                <a:latin typeface="Consolas" panose="020B0609020204030204" pitchFamily="49" charset="0"/>
                <a:ea typeface="微软雅黑" panose="020B0503020204020204" pitchFamily="34" charset="-122"/>
              </a:rPr>
              <a:t>	if (!</a:t>
            </a:r>
            <a:r>
              <a:rPr lang="en-US" altLang="zh-CN" b="0" dirty="0" err="1">
                <a:effectLst/>
                <a:latin typeface="Consolas" panose="020B0609020204030204" pitchFamily="49" charset="0"/>
                <a:ea typeface="微软雅黑" panose="020B0503020204020204" pitchFamily="34" charset="-122"/>
              </a:rPr>
              <a:t>yyin</a:t>
            </a:r>
            <a:r>
              <a:rPr lang="en-US" altLang="zh-CN" b="0" dirty="0">
                <a:effectLst/>
                <a:latin typeface="Consolas" panose="020B0609020204030204" pitchFamily="49" charset="0"/>
                <a:ea typeface="微软雅黑" panose="020B0503020204020204" pitchFamily="34" charset="-122"/>
              </a:rPr>
              <a:t>) {</a:t>
            </a:r>
          </a:p>
          <a:p>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fprintf</a:t>
            </a:r>
            <a:r>
              <a:rPr lang="en-US" altLang="zh-CN" b="0" dirty="0">
                <a:effectLst/>
                <a:latin typeface="Consolas" panose="020B0609020204030204" pitchFamily="49" charset="0"/>
                <a:ea typeface="微软雅黑" panose="020B0503020204020204" pitchFamily="34" charset="-122"/>
              </a:rPr>
              <a:t>(stderr, "cannot open file: %s\n", </a:t>
            </a:r>
            <a:r>
              <a:rPr lang="en-US" altLang="zh-CN" b="0" dirty="0" err="1">
                <a:effectLst/>
                <a:latin typeface="Consolas" panose="020B0609020204030204" pitchFamily="49" charset="0"/>
                <a:ea typeface="微软雅黑" panose="020B0503020204020204" pitchFamily="34" charset="-122"/>
              </a:rPr>
              <a:t>input_file</a:t>
            </a:r>
            <a:r>
              <a:rPr lang="en-US" altLang="zh-CN" b="0" dirty="0">
                <a:effectLst/>
                <a:latin typeface="Consolas" panose="020B0609020204030204" pitchFamily="49" charset="0"/>
                <a:ea typeface="微软雅黑" panose="020B0503020204020204" pitchFamily="34" charset="-122"/>
              </a:rPr>
              <a:t>);</a:t>
            </a:r>
          </a:p>
          <a:p>
            <a:r>
              <a:rPr lang="en-US" altLang="zh-CN" b="0" dirty="0">
                <a:effectLst/>
                <a:latin typeface="Consolas" panose="020B0609020204030204" pitchFamily="49" charset="0"/>
                <a:ea typeface="微软雅黑" panose="020B0503020204020204" pitchFamily="34" charset="-122"/>
              </a:rPr>
              <a:t>		return 1;</a:t>
            </a:r>
          </a:p>
          <a:p>
            <a:r>
              <a:rPr lang="en-US" altLang="zh-CN" b="0" dirty="0">
                <a:effectLst/>
                <a:latin typeface="Consolas" panose="020B0609020204030204" pitchFamily="49" charset="0"/>
                <a:ea typeface="微软雅黑" panose="020B0503020204020204" pitchFamily="34" charset="-122"/>
              </a:rPr>
              <a:t>	}</a:t>
            </a:r>
          </a:p>
          <a:p>
            <a:endParaRPr lang="en-US" altLang="zh-CN" b="0" dirty="0">
              <a:effectLst/>
              <a:latin typeface="Consolas" panose="020B0609020204030204" pitchFamily="49" charset="0"/>
              <a:ea typeface="微软雅黑" panose="020B0503020204020204" pitchFamily="34" charset="-122"/>
            </a:endParaRPr>
          </a:p>
          <a:p>
            <a:r>
              <a:rPr lang="en-US" altLang="zh-CN" b="0" dirty="0">
                <a:effectLst/>
                <a:latin typeface="Consolas" panose="020B0609020204030204" pitchFamily="49" charset="0"/>
                <a:ea typeface="微软雅黑" panose="020B0503020204020204" pitchFamily="34" charset="-122"/>
              </a:rPr>
              <a:t>	int token;</a:t>
            </a:r>
          </a:p>
          <a:p>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printf</a:t>
            </a:r>
            <a:r>
              <a:rPr lang="en-US" altLang="zh-CN" b="0" dirty="0">
                <a:effectLst/>
                <a:latin typeface="Consolas" panose="020B0609020204030204" pitchFamily="49" charset="0"/>
                <a:ea typeface="微软雅黑" panose="020B0503020204020204" pitchFamily="34" charset="-122"/>
              </a:rPr>
              <a:t>("%5s\t%10s\</a:t>
            </a:r>
            <a:r>
              <a:rPr lang="en-US" altLang="zh-CN" b="0" dirty="0" err="1">
                <a:effectLst/>
                <a:latin typeface="Consolas" panose="020B0609020204030204" pitchFamily="49" charset="0"/>
                <a:ea typeface="微软雅黑" panose="020B0503020204020204" pitchFamily="34" charset="-122"/>
              </a:rPr>
              <a:t>t%s</a:t>
            </a:r>
            <a:r>
              <a:rPr lang="en-US" altLang="zh-CN" b="0" dirty="0">
                <a:effectLst/>
                <a:latin typeface="Consolas" panose="020B0609020204030204" pitchFamily="49" charset="0"/>
                <a:ea typeface="微软雅黑" panose="020B0503020204020204" pitchFamily="34" charset="-122"/>
              </a:rPr>
              <a:t>\</a:t>
            </a:r>
            <a:r>
              <a:rPr lang="en-US" altLang="zh-CN" b="0" dirty="0" err="1">
                <a:effectLst/>
                <a:latin typeface="Consolas" panose="020B0609020204030204" pitchFamily="49" charset="0"/>
                <a:ea typeface="微软雅黑" panose="020B0503020204020204" pitchFamily="34" charset="-122"/>
              </a:rPr>
              <a:t>t%s</a:t>
            </a:r>
            <a:r>
              <a:rPr lang="en-US" altLang="zh-CN" b="0" dirty="0">
                <a:effectLst/>
                <a:latin typeface="Consolas" panose="020B0609020204030204" pitchFamily="49" charset="0"/>
                <a:ea typeface="微软雅黑" panose="020B0503020204020204" pitchFamily="34" charset="-122"/>
              </a:rPr>
              <a:t>\n", "Token", "Text", "Line", "Column (</a:t>
            </a:r>
            <a:r>
              <a:rPr lang="en-US" altLang="zh-CN" b="0" dirty="0" err="1">
                <a:effectLst/>
                <a:latin typeface="Consolas" panose="020B0609020204030204" pitchFamily="49" charset="0"/>
                <a:ea typeface="微软雅黑" panose="020B0503020204020204" pitchFamily="34" charset="-122"/>
              </a:rPr>
              <a:t>Start,End</a:t>
            </a:r>
            <a:r>
              <a:rPr lang="en-US" altLang="zh-CN" b="0" dirty="0">
                <a:effectLst/>
                <a:latin typeface="Consolas" panose="020B0609020204030204" pitchFamily="49" charset="0"/>
                <a:ea typeface="微软雅黑" panose="020B0503020204020204" pitchFamily="34" charset="-122"/>
              </a:rPr>
              <a:t>)");</a:t>
            </a:r>
          </a:p>
          <a:p>
            <a:r>
              <a:rPr lang="en-US" altLang="zh-CN" b="0" dirty="0">
                <a:effectLst/>
                <a:latin typeface="Consolas" panose="020B0609020204030204" pitchFamily="49" charset="0"/>
                <a:ea typeface="微软雅黑" panose="020B0503020204020204" pitchFamily="34" charset="-122"/>
              </a:rPr>
              <a:t>	while ((token = </a:t>
            </a:r>
            <a:r>
              <a:rPr lang="en-US" altLang="zh-CN" b="0" dirty="0" err="1">
                <a:effectLst/>
                <a:latin typeface="Consolas" panose="020B0609020204030204" pitchFamily="49" charset="0"/>
                <a:ea typeface="微软雅黑" panose="020B0503020204020204" pitchFamily="34" charset="-122"/>
              </a:rPr>
              <a:t>yylex</a:t>
            </a:r>
            <a:r>
              <a:rPr lang="en-US" altLang="zh-CN" b="0" dirty="0">
                <a:effectLst/>
                <a:latin typeface="Consolas" panose="020B0609020204030204" pitchFamily="49" charset="0"/>
                <a:ea typeface="微软雅黑" panose="020B0503020204020204" pitchFamily="34" charset="-122"/>
              </a:rPr>
              <a:t>())) {</a:t>
            </a:r>
          </a:p>
          <a:p>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printf</a:t>
            </a:r>
            <a:r>
              <a:rPr lang="en-US" altLang="zh-CN" b="0" dirty="0">
                <a:effectLst/>
                <a:latin typeface="Consolas" panose="020B0609020204030204" pitchFamily="49" charset="0"/>
                <a:ea typeface="微软雅黑" panose="020B0503020204020204" pitchFamily="34" charset="-122"/>
              </a:rPr>
              <a:t>("%-5d\t%10s\</a:t>
            </a:r>
            <a:r>
              <a:rPr lang="en-US" altLang="zh-CN" b="0" dirty="0" err="1">
                <a:effectLst/>
                <a:latin typeface="Consolas" panose="020B0609020204030204" pitchFamily="49" charset="0"/>
                <a:ea typeface="微软雅黑" panose="020B0503020204020204" pitchFamily="34" charset="-122"/>
              </a:rPr>
              <a:t>t%d</a:t>
            </a:r>
            <a:r>
              <a:rPr lang="en-US" altLang="zh-CN" b="0" dirty="0">
                <a:effectLst/>
                <a:latin typeface="Consolas" panose="020B0609020204030204" pitchFamily="49" charset="0"/>
                <a:ea typeface="微软雅黑" panose="020B0503020204020204" pitchFamily="34" charset="-122"/>
              </a:rPr>
              <a:t>\t(%</a:t>
            </a:r>
            <a:r>
              <a:rPr lang="en-US" altLang="zh-CN" b="0" dirty="0" err="1">
                <a:effectLst/>
                <a:latin typeface="Consolas" panose="020B0609020204030204" pitchFamily="49" charset="0"/>
                <a:ea typeface="微软雅黑" panose="020B0503020204020204" pitchFamily="34" charset="-122"/>
              </a:rPr>
              <a:t>d,%d</a:t>
            </a:r>
            <a:r>
              <a:rPr lang="en-US" altLang="zh-CN" b="0" dirty="0">
                <a:effectLst/>
                <a:latin typeface="Consolas" panose="020B0609020204030204" pitchFamily="49" charset="0"/>
                <a:ea typeface="微软雅黑" panose="020B0503020204020204" pitchFamily="34" charset="-122"/>
              </a:rPr>
              <a:t>)\n",</a:t>
            </a:r>
          </a:p>
          <a:p>
            <a:r>
              <a:rPr lang="en-US" altLang="zh-CN" b="0" dirty="0">
                <a:effectLst/>
                <a:latin typeface="Consolas" panose="020B0609020204030204" pitchFamily="49" charset="0"/>
                <a:ea typeface="微软雅黑" panose="020B0503020204020204" pitchFamily="34" charset="-122"/>
              </a:rPr>
              <a:t>			token, </a:t>
            </a:r>
            <a:r>
              <a:rPr lang="en-US" altLang="zh-CN" b="0" dirty="0" err="1">
                <a:effectLst/>
                <a:latin typeface="Consolas" panose="020B0609020204030204" pitchFamily="49" charset="0"/>
                <a:ea typeface="微软雅黑" panose="020B0503020204020204" pitchFamily="34" charset="-122"/>
              </a:rPr>
              <a:t>yytext</a:t>
            </a:r>
            <a:r>
              <a:rPr lang="en-US" altLang="zh-CN" b="0" dirty="0">
                <a:effectLst/>
                <a:latin typeface="Consolas" panose="020B0609020204030204" pitchFamily="49" charset="0"/>
                <a:ea typeface="微软雅黑" panose="020B0503020204020204" pitchFamily="34" charset="-122"/>
              </a:rPr>
              <a:t>,</a:t>
            </a:r>
          </a:p>
          <a:p>
            <a:r>
              <a:rPr lang="en-US" altLang="zh-CN" b="0" dirty="0">
                <a:effectLst/>
                <a:latin typeface="Consolas" panose="020B0609020204030204" pitchFamily="49" charset="0"/>
                <a:ea typeface="微软雅黑" panose="020B0503020204020204" pitchFamily="34" charset="-122"/>
              </a:rPr>
              <a:t>			lines, </a:t>
            </a:r>
            <a:r>
              <a:rPr lang="en-US" altLang="zh-CN" b="0" dirty="0" err="1">
                <a:effectLst/>
                <a:latin typeface="Consolas" panose="020B0609020204030204" pitchFamily="49" charset="0"/>
                <a:ea typeface="微软雅黑" panose="020B0503020204020204" pitchFamily="34" charset="-122"/>
              </a:rPr>
              <a:t>pos_start</a:t>
            </a:r>
            <a:r>
              <a:rPr lang="en-US" altLang="zh-CN" b="0" dirty="0">
                <a:effectLst/>
                <a:latin typeface="Consolas" panose="020B0609020204030204" pitchFamily="49" charset="0"/>
                <a:ea typeface="微软雅黑" panose="020B0503020204020204" pitchFamily="34" charset="-122"/>
              </a:rPr>
              <a:t>, </a:t>
            </a:r>
            <a:r>
              <a:rPr lang="en-US" altLang="zh-CN" b="0" dirty="0" err="1">
                <a:effectLst/>
                <a:latin typeface="Consolas" panose="020B0609020204030204" pitchFamily="49" charset="0"/>
                <a:ea typeface="微软雅黑" panose="020B0503020204020204" pitchFamily="34" charset="-122"/>
              </a:rPr>
              <a:t>pos_end</a:t>
            </a:r>
            <a:r>
              <a:rPr lang="en-US" altLang="zh-CN" b="0" dirty="0">
                <a:effectLst/>
                <a:latin typeface="Consolas" panose="020B0609020204030204" pitchFamily="49" charset="0"/>
                <a:ea typeface="微软雅黑" panose="020B0503020204020204" pitchFamily="34" charset="-122"/>
              </a:rPr>
              <a:t>);</a:t>
            </a:r>
          </a:p>
          <a:p>
            <a:r>
              <a:rPr lang="en-US" altLang="zh-CN" b="0" dirty="0">
                <a:effectLst/>
                <a:latin typeface="Consolas" panose="020B0609020204030204" pitchFamily="49" charset="0"/>
                <a:ea typeface="微软雅黑" panose="020B0503020204020204" pitchFamily="34" charset="-122"/>
              </a:rPr>
              <a:t>	}</a:t>
            </a:r>
          </a:p>
          <a:p>
            <a:r>
              <a:rPr lang="en-US" altLang="zh-CN" b="0" dirty="0">
                <a:effectLst/>
                <a:latin typeface="Consolas" panose="020B0609020204030204" pitchFamily="49" charset="0"/>
                <a:ea typeface="微软雅黑" panose="020B0503020204020204" pitchFamily="34" charset="-122"/>
              </a:rPr>
              <a:t>	return 0;</a:t>
            </a:r>
          </a:p>
          <a:p>
            <a:r>
              <a:rPr lang="en-US" altLang="zh-CN" b="0" dirty="0">
                <a:effectLst/>
                <a:latin typeface="Consolas" panose="020B0609020204030204" pitchFamily="49" charset="0"/>
                <a:ea typeface="微软雅黑" panose="020B0503020204020204" pitchFamily="34" charset="-122"/>
              </a:rPr>
              <a:t>}</a:t>
            </a:r>
          </a:p>
        </p:txBody>
      </p:sp>
      <p:sp>
        <p:nvSpPr>
          <p:cNvPr id="7" name="内容占位符 2">
            <a:extLst>
              <a:ext uri="{FF2B5EF4-FFF2-40B4-BE49-F238E27FC236}">
                <a16:creationId xmlns:a16="http://schemas.microsoft.com/office/drawing/2014/main" id="{27054B46-D55E-4552-986F-7765AE26B156}"/>
              </a:ext>
            </a:extLst>
          </p:cNvPr>
          <p:cNvSpPr txBox="1">
            <a:spLocks/>
          </p:cNvSpPr>
          <p:nvPr/>
        </p:nvSpPr>
        <p:spPr>
          <a:xfrm>
            <a:off x="214007" y="1136595"/>
            <a:ext cx="1994172"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altLang="zh-CN" dirty="0" err="1">
                <a:latin typeface="Arial" panose="020B0604020202020204" pitchFamily="34" charset="0"/>
                <a:cs typeface="Arial" panose="020B0604020202020204" pitchFamily="34" charset="0"/>
              </a:rPr>
              <a:t>lexer_main.c</a:t>
            </a:r>
            <a:endParaRPr lang="en-US" altLang="zh-CN"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endParaRPr lang="zh-CN" altLang="en-US" dirty="0"/>
          </a:p>
        </p:txBody>
      </p:sp>
    </p:spTree>
    <p:extLst>
      <p:ext uri="{BB962C8B-B14F-4D97-AF65-F5344CB8AC3E}">
        <p14:creationId xmlns:p14="http://schemas.microsoft.com/office/powerpoint/2010/main" val="30302670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示例</a:t>
            </a:r>
            <a:r>
              <a:rPr lang="en-US" altLang="zh-CN" dirty="0">
                <a:latin typeface="微软雅黑" panose="020B0503020204020204" pitchFamily="34" charset="-122"/>
              </a:rPr>
              <a:t>-</a:t>
            </a:r>
            <a:r>
              <a:rPr lang="zh-CN" altLang="en-US" dirty="0">
                <a:latin typeface="微软雅黑" panose="020B0503020204020204" pitchFamily="34" charset="-122"/>
              </a:rPr>
              <a:t>稍复杂的词法解析示例</a:t>
            </a:r>
            <a:endParaRPr lang="en-US" dirty="0">
              <a:latin typeface="微软雅黑" panose="020B0503020204020204" pitchFamily="34" charset="-122"/>
            </a:endParaRPr>
          </a:p>
        </p:txBody>
      </p:sp>
      <p:sp>
        <p:nvSpPr>
          <p:cNvPr id="5" name="内容占位符 2">
            <a:extLst>
              <a:ext uri="{FF2B5EF4-FFF2-40B4-BE49-F238E27FC236}">
                <a16:creationId xmlns:a16="http://schemas.microsoft.com/office/drawing/2014/main" id="{482AD1AD-7EDF-4A63-9727-3DF6AA0EA40C}"/>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Simple</a:t>
            </a:r>
            <a:r>
              <a:rPr lang="zh-CN" altLang="en-US" dirty="0">
                <a:latin typeface="Arial" panose="020B0604020202020204" pitchFamily="34" charset="0"/>
                <a:cs typeface="Arial" panose="020B0604020202020204" pitchFamily="34" charset="0"/>
              </a:rPr>
              <a:t>语言词法分析器编译命令</a:t>
            </a:r>
            <a:endParaRPr lang="en-US" altLang="zh-CN" dirty="0">
              <a:latin typeface="Arial" panose="020B0604020202020204" pitchFamily="34" charset="0"/>
              <a:cs typeface="Arial" panose="020B0604020202020204" pitchFamily="34" charset="0"/>
            </a:endParaRPr>
          </a:p>
          <a:p>
            <a:endParaRPr lang="zh-CN" altLang="en-US" dirty="0"/>
          </a:p>
        </p:txBody>
      </p:sp>
      <p:sp>
        <p:nvSpPr>
          <p:cNvPr id="6" name="文本框 5">
            <a:extLst>
              <a:ext uri="{FF2B5EF4-FFF2-40B4-BE49-F238E27FC236}">
                <a16:creationId xmlns:a16="http://schemas.microsoft.com/office/drawing/2014/main" id="{A3A2FC80-B0D9-4818-8FEC-648067F54085}"/>
              </a:ext>
            </a:extLst>
          </p:cNvPr>
          <p:cNvSpPr txBox="1"/>
          <p:nvPr/>
        </p:nvSpPr>
        <p:spPr>
          <a:xfrm>
            <a:off x="3175397" y="2177743"/>
            <a:ext cx="6756544" cy="707886"/>
          </a:xfrm>
          <a:prstGeom prst="rect">
            <a:avLst/>
          </a:prstGeom>
          <a:noFill/>
        </p:spPr>
        <p:txBody>
          <a:bodyPr wrap="square">
            <a:spAutoFit/>
          </a:bodyPr>
          <a:lstStyle/>
          <a:p>
            <a:r>
              <a:rPr lang="en-US" altLang="zh-CN" sz="2000" b="0" dirty="0">
                <a:effectLst/>
                <a:latin typeface="Consolas" panose="020B0609020204030204" pitchFamily="49" charset="0"/>
                <a:ea typeface="微软雅黑" panose="020B0503020204020204" pitchFamily="34" charset="-122"/>
              </a:rPr>
              <a:t>flex  </a:t>
            </a:r>
            <a:r>
              <a:rPr lang="en-US" altLang="zh-CN" sz="2000" b="0" dirty="0" err="1">
                <a:effectLst/>
                <a:latin typeface="Consolas" panose="020B0609020204030204" pitchFamily="49" charset="0"/>
                <a:ea typeface="微软雅黑" panose="020B0503020204020204" pitchFamily="34" charset="-122"/>
              </a:rPr>
              <a:t>simple_analyzer.l</a:t>
            </a:r>
            <a:endParaRPr lang="en-US" altLang="zh-CN" sz="2000" b="0" dirty="0">
              <a:effectLst/>
              <a:latin typeface="Consolas" panose="020B0609020204030204" pitchFamily="49" charset="0"/>
              <a:ea typeface="微软雅黑" panose="020B0503020204020204" pitchFamily="34" charset="-122"/>
            </a:endParaRPr>
          </a:p>
          <a:p>
            <a:r>
              <a:rPr lang="en-US" altLang="zh-CN" sz="2000" b="0" dirty="0" err="1">
                <a:effectLst/>
                <a:latin typeface="Consolas" panose="020B0609020204030204" pitchFamily="49" charset="0"/>
                <a:ea typeface="微软雅黑" panose="020B0503020204020204" pitchFamily="34" charset="-122"/>
              </a:rPr>
              <a:t>gcc</a:t>
            </a:r>
            <a:r>
              <a:rPr lang="en-US" altLang="zh-CN" sz="2000" b="0" dirty="0">
                <a:effectLst/>
                <a:latin typeface="Consolas" panose="020B0609020204030204" pitchFamily="49" charset="0"/>
                <a:ea typeface="微软雅黑" panose="020B0503020204020204" pitchFamily="34" charset="-122"/>
              </a:rPr>
              <a:t>  </a:t>
            </a:r>
            <a:r>
              <a:rPr lang="en-US" altLang="zh-CN" sz="2000" b="0" dirty="0" err="1">
                <a:effectLst/>
                <a:latin typeface="Consolas" panose="020B0609020204030204" pitchFamily="49" charset="0"/>
                <a:ea typeface="微软雅黑" panose="020B0503020204020204" pitchFamily="34" charset="-122"/>
              </a:rPr>
              <a:t>lexer_main.c</a:t>
            </a:r>
            <a:r>
              <a:rPr lang="en-US" altLang="zh-CN" sz="2000" b="0" dirty="0">
                <a:effectLst/>
                <a:latin typeface="Consolas" panose="020B0609020204030204" pitchFamily="49" charset="0"/>
                <a:ea typeface="微软雅黑" panose="020B0503020204020204" pitchFamily="34" charset="-122"/>
              </a:rPr>
              <a:t>  </a:t>
            </a:r>
            <a:r>
              <a:rPr lang="en-US" altLang="zh-CN" sz="2000" b="0" dirty="0" err="1">
                <a:effectLst/>
                <a:latin typeface="Consolas" panose="020B0609020204030204" pitchFamily="49" charset="0"/>
                <a:ea typeface="微软雅黑" panose="020B0503020204020204" pitchFamily="34" charset="-122"/>
              </a:rPr>
              <a:t>lex.yy.c</a:t>
            </a:r>
            <a:r>
              <a:rPr lang="en-US" altLang="zh-CN" sz="2000" b="0" dirty="0">
                <a:effectLst/>
                <a:latin typeface="Consolas" panose="020B0609020204030204" pitchFamily="49" charset="0"/>
                <a:ea typeface="微软雅黑" panose="020B0503020204020204" pitchFamily="34" charset="-122"/>
              </a:rPr>
              <a:t>  -o  </a:t>
            </a:r>
            <a:r>
              <a:rPr lang="en-US" altLang="zh-CN" sz="2000" b="0" dirty="0" err="1">
                <a:effectLst/>
                <a:latin typeface="Consolas" panose="020B0609020204030204" pitchFamily="49" charset="0"/>
                <a:ea typeface="微软雅黑" panose="020B0503020204020204" pitchFamily="34" charset="-122"/>
              </a:rPr>
              <a:t>simpleFlex</a:t>
            </a:r>
            <a:endParaRPr lang="en-US" altLang="zh-CN" sz="2000" b="0" dirty="0">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145665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示例</a:t>
            </a:r>
            <a:r>
              <a:rPr lang="en-US" altLang="zh-CN" dirty="0">
                <a:latin typeface="微软雅黑" panose="020B0503020204020204" pitchFamily="34" charset="-122"/>
              </a:rPr>
              <a:t>-</a:t>
            </a:r>
            <a:r>
              <a:rPr lang="zh-CN" altLang="en-US" dirty="0">
                <a:latin typeface="微软雅黑" panose="020B0503020204020204" pitchFamily="34" charset="-122"/>
              </a:rPr>
              <a:t>稍复杂的词法解析示例</a:t>
            </a:r>
            <a:endParaRPr lang="en-US" dirty="0">
              <a:latin typeface="微软雅黑" panose="020B0503020204020204" pitchFamily="34" charset="-122"/>
            </a:endParaRPr>
          </a:p>
        </p:txBody>
      </p:sp>
      <p:sp>
        <p:nvSpPr>
          <p:cNvPr id="5" name="内容占位符 2">
            <a:extLst>
              <a:ext uri="{FF2B5EF4-FFF2-40B4-BE49-F238E27FC236}">
                <a16:creationId xmlns:a16="http://schemas.microsoft.com/office/drawing/2014/main" id="{482AD1AD-7EDF-4A63-9727-3DF6AA0EA40C}"/>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Simple</a:t>
            </a:r>
            <a:r>
              <a:rPr lang="zh-CN" altLang="en-US" dirty="0">
                <a:latin typeface="Arial" panose="020B0604020202020204" pitchFamily="34" charset="0"/>
                <a:cs typeface="Arial" panose="020B0604020202020204" pitchFamily="34" charset="0"/>
              </a:rPr>
              <a:t>语言词法分析器测试文件</a:t>
            </a:r>
            <a:endParaRPr lang="en-US" altLang="zh-CN"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r>
              <a:rPr lang="zh-CN" altLang="en-US" dirty="0">
                <a:latin typeface="Arial" panose="020B0604020202020204" pitchFamily="34" charset="0"/>
                <a:cs typeface="Arial" panose="020B0604020202020204" pitchFamily="34" charset="0"/>
              </a:rPr>
              <a:t>正确文本编译</a:t>
            </a:r>
            <a:endParaRPr lang="en-US" altLang="zh-CN"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endParaRPr lang="zh-CN" altLang="en-US" dirty="0"/>
          </a:p>
        </p:txBody>
      </p:sp>
      <p:sp>
        <p:nvSpPr>
          <p:cNvPr id="6" name="文本框 5">
            <a:extLst>
              <a:ext uri="{FF2B5EF4-FFF2-40B4-BE49-F238E27FC236}">
                <a16:creationId xmlns:a16="http://schemas.microsoft.com/office/drawing/2014/main" id="{A3A2FC80-B0D9-4818-8FEC-648067F54085}"/>
              </a:ext>
            </a:extLst>
          </p:cNvPr>
          <p:cNvSpPr txBox="1"/>
          <p:nvPr/>
        </p:nvSpPr>
        <p:spPr>
          <a:xfrm>
            <a:off x="3219712" y="3108708"/>
            <a:ext cx="6756544" cy="1015663"/>
          </a:xfrm>
          <a:prstGeom prst="rect">
            <a:avLst/>
          </a:prstGeom>
          <a:noFill/>
        </p:spPr>
        <p:txBody>
          <a:bodyPr wrap="square">
            <a:spAutoFit/>
          </a:bodyPr>
          <a:lstStyle/>
          <a:p>
            <a:r>
              <a:rPr lang="en-US" altLang="zh-CN" sz="2000" b="0" dirty="0">
                <a:effectLst/>
                <a:latin typeface="Consolas" panose="020B0609020204030204" pitchFamily="49" charset="0"/>
                <a:ea typeface="微软雅黑" panose="020B0503020204020204" pitchFamily="34" charset="-122"/>
              </a:rPr>
              <a:t>int a;</a:t>
            </a:r>
          </a:p>
          <a:p>
            <a:r>
              <a:rPr lang="en-US" altLang="zh-CN" sz="2000" b="0" dirty="0">
                <a:effectLst/>
                <a:latin typeface="Consolas" panose="020B0609020204030204" pitchFamily="49" charset="0"/>
                <a:ea typeface="微软雅黑" panose="020B0503020204020204" pitchFamily="34" charset="-122"/>
              </a:rPr>
              <a:t>int B;</a:t>
            </a:r>
          </a:p>
          <a:p>
            <a:r>
              <a:rPr lang="en-US" altLang="zh-CN" sz="2000" b="0" dirty="0">
                <a:effectLst/>
                <a:latin typeface="Consolas" panose="020B0609020204030204" pitchFamily="49" charset="0"/>
                <a:ea typeface="微软雅黑" panose="020B0503020204020204" pitchFamily="34" charset="-122"/>
              </a:rPr>
              <a:t>a= 1+(2-3)*4/2;</a:t>
            </a:r>
          </a:p>
        </p:txBody>
      </p:sp>
    </p:spTree>
    <p:extLst>
      <p:ext uri="{BB962C8B-B14F-4D97-AF65-F5344CB8AC3E}">
        <p14:creationId xmlns:p14="http://schemas.microsoft.com/office/powerpoint/2010/main" val="2638009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示例</a:t>
            </a:r>
            <a:r>
              <a:rPr lang="en-US" altLang="zh-CN" dirty="0">
                <a:latin typeface="微软雅黑" panose="020B0503020204020204" pitchFamily="34" charset="-122"/>
              </a:rPr>
              <a:t>-</a:t>
            </a:r>
            <a:r>
              <a:rPr lang="zh-CN" altLang="en-US" dirty="0">
                <a:latin typeface="微软雅黑" panose="020B0503020204020204" pitchFamily="34" charset="-122"/>
              </a:rPr>
              <a:t>稍复杂的词法解析示例</a:t>
            </a:r>
            <a:endParaRPr lang="en-US" dirty="0">
              <a:latin typeface="微软雅黑" panose="020B0503020204020204" pitchFamily="34" charset="-122"/>
            </a:endParaRPr>
          </a:p>
        </p:txBody>
      </p:sp>
      <p:sp>
        <p:nvSpPr>
          <p:cNvPr id="5" name="内容占位符 2">
            <a:extLst>
              <a:ext uri="{FF2B5EF4-FFF2-40B4-BE49-F238E27FC236}">
                <a16:creationId xmlns:a16="http://schemas.microsoft.com/office/drawing/2014/main" id="{482AD1AD-7EDF-4A63-9727-3DF6AA0EA40C}"/>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Arial" panose="020B0604020202020204" pitchFamily="34" charset="0"/>
                <a:cs typeface="Arial" panose="020B0604020202020204" pitchFamily="34" charset="0"/>
              </a:rPr>
              <a:t>编译运行结果</a:t>
            </a:r>
            <a:endParaRPr lang="en-US" altLang="zh-CN" dirty="0">
              <a:latin typeface="Arial" panose="020B0604020202020204" pitchFamily="34" charset="0"/>
              <a:cs typeface="Arial" panose="020B0604020202020204" pitchFamily="34" charset="0"/>
            </a:endParaRPr>
          </a:p>
          <a:p>
            <a:endParaRPr lang="zh-CN" altLang="en-US" dirty="0"/>
          </a:p>
        </p:txBody>
      </p:sp>
      <p:sp>
        <p:nvSpPr>
          <p:cNvPr id="7" name="文本框 6">
            <a:extLst>
              <a:ext uri="{FF2B5EF4-FFF2-40B4-BE49-F238E27FC236}">
                <a16:creationId xmlns:a16="http://schemas.microsoft.com/office/drawing/2014/main" id="{9487C652-510E-4B66-A2D6-4C0150F7F1BB}"/>
              </a:ext>
            </a:extLst>
          </p:cNvPr>
          <p:cNvSpPr txBox="1"/>
          <p:nvPr/>
        </p:nvSpPr>
        <p:spPr>
          <a:xfrm>
            <a:off x="2248675" y="1779687"/>
            <a:ext cx="10113228" cy="5078313"/>
          </a:xfrm>
          <a:prstGeom prst="rect">
            <a:avLst/>
          </a:prstGeom>
          <a:noFill/>
        </p:spPr>
        <p:txBody>
          <a:bodyPr wrap="square">
            <a:spAutoFit/>
          </a:bodyPr>
          <a:lstStyle/>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 flex  </a:t>
            </a:r>
            <a:r>
              <a:rPr lang="en-US" altLang="zh-CN" sz="1800" kern="0" dirty="0" err="1">
                <a:effectLst/>
                <a:latin typeface="等线" panose="02010600030101010101" pitchFamily="2" charset="-122"/>
                <a:ea typeface="等线" panose="02010600030101010101" pitchFamily="2" charset="-122"/>
                <a:cs typeface="Times New Roman" panose="02020603050405020304" pitchFamily="18" charset="0"/>
              </a:rPr>
              <a:t>simple_analyzer.l</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0" dirty="0" err="1">
                <a:effectLst/>
                <a:latin typeface="等线" panose="02010600030101010101" pitchFamily="2" charset="-122"/>
                <a:ea typeface="等线" panose="02010600030101010101" pitchFamily="2" charset="-122"/>
                <a:cs typeface="Times New Roman" panose="02020603050405020304" pitchFamily="18" charset="0"/>
              </a:rPr>
              <a:t>gcc</a:t>
            </a:r>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0" dirty="0" err="1">
                <a:effectLst/>
                <a:latin typeface="等线" panose="02010600030101010101" pitchFamily="2" charset="-122"/>
                <a:ea typeface="等线" panose="02010600030101010101" pitchFamily="2" charset="-122"/>
                <a:cs typeface="Times New Roman" panose="02020603050405020304" pitchFamily="18" charset="0"/>
              </a:rPr>
              <a:t>lexer_main.c</a:t>
            </a:r>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0" dirty="0" err="1">
                <a:effectLst/>
                <a:latin typeface="等线" panose="02010600030101010101" pitchFamily="2" charset="-122"/>
                <a:ea typeface="等线" panose="02010600030101010101" pitchFamily="2" charset="-122"/>
                <a:cs typeface="Times New Roman" panose="02020603050405020304" pitchFamily="18" charset="0"/>
              </a:rPr>
              <a:t>lex.yy.c</a:t>
            </a:r>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  -o  </a:t>
            </a:r>
            <a:r>
              <a:rPr lang="en-US" altLang="zh-CN" sz="1800" kern="0" dirty="0" err="1">
                <a:effectLst/>
                <a:latin typeface="等线" panose="02010600030101010101" pitchFamily="2" charset="-122"/>
                <a:ea typeface="等线" panose="02010600030101010101" pitchFamily="2" charset="-122"/>
                <a:cs typeface="Times New Roman" panose="02020603050405020304" pitchFamily="18" charset="0"/>
              </a:rPr>
              <a:t>SimpleFlex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0" dirty="0" err="1">
                <a:effectLst/>
                <a:latin typeface="等线" panose="02010600030101010101" pitchFamily="2" charset="-122"/>
                <a:ea typeface="等线" panose="02010600030101010101" pitchFamily="2" charset="-122"/>
                <a:cs typeface="Times New Roman" panose="02020603050405020304" pitchFamily="18" charset="0"/>
              </a:rPr>
              <a:t>SimpleFlex</a:t>
            </a:r>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0" dirty="0" err="1">
                <a:effectLst/>
                <a:latin typeface="等线" panose="02010600030101010101" pitchFamily="2" charset="-122"/>
                <a:ea typeface="等线" panose="02010600030101010101" pitchFamily="2" charset="-122"/>
                <a:cs typeface="Times New Roman" panose="02020603050405020304" pitchFamily="18" charset="0"/>
              </a:rPr>
              <a:t>test.sim</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Token		Text		Line		Column (</a:t>
            </a:r>
            <a:r>
              <a:rPr lang="en-US" altLang="zh-CN" sz="1800" kern="0" dirty="0" err="1">
                <a:effectLst/>
                <a:latin typeface="等线" panose="02010600030101010101" pitchFamily="2" charset="-122"/>
                <a:ea typeface="等线" panose="02010600030101010101" pitchFamily="2" charset="-122"/>
                <a:cs typeface="Times New Roman" panose="02020603050405020304" pitchFamily="18" charset="0"/>
              </a:rPr>
              <a:t>Start,End</a:t>
            </a:r>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10			int		0		(0,3)</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11			a		0		(4,5)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6			;		0		(5,6)</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10			int		1		(1,4)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11			B		1		(5,6)</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6			;		1		(6,7)</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11			a		2		(1,2)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5			=		2		(3,4)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12			1		2		(5,6)</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1			+		2		(6,7)</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8			(		2		(7,8)</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12			2		2		(8,9)</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4			-		2		(9,10)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12			3		2		(10,11)</a:t>
            </a:r>
            <a:endParaRPr lang="en-US" altLang="zh-CN" sz="2000" b="0" dirty="0">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191596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示例</a:t>
            </a:r>
            <a:r>
              <a:rPr lang="en-US" altLang="zh-CN" dirty="0">
                <a:latin typeface="微软雅黑" panose="020B0503020204020204" pitchFamily="34" charset="-122"/>
              </a:rPr>
              <a:t>-</a:t>
            </a:r>
            <a:r>
              <a:rPr lang="zh-CN" altLang="en-US" dirty="0">
                <a:latin typeface="微软雅黑" panose="020B0503020204020204" pitchFamily="34" charset="-122"/>
              </a:rPr>
              <a:t>稍复杂的词法解析示例</a:t>
            </a:r>
            <a:endParaRPr lang="en-US" dirty="0">
              <a:latin typeface="微软雅黑" panose="020B0503020204020204" pitchFamily="34" charset="-122"/>
            </a:endParaRPr>
          </a:p>
        </p:txBody>
      </p:sp>
      <p:sp>
        <p:nvSpPr>
          <p:cNvPr id="5" name="内容占位符 2">
            <a:extLst>
              <a:ext uri="{FF2B5EF4-FFF2-40B4-BE49-F238E27FC236}">
                <a16:creationId xmlns:a16="http://schemas.microsoft.com/office/drawing/2014/main" id="{482AD1AD-7EDF-4A63-9727-3DF6AA0EA40C}"/>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Simple</a:t>
            </a:r>
            <a:r>
              <a:rPr lang="zh-CN" altLang="en-US" dirty="0">
                <a:latin typeface="Arial" panose="020B0604020202020204" pitchFamily="34" charset="0"/>
                <a:cs typeface="Arial" panose="020B0604020202020204" pitchFamily="34" charset="0"/>
              </a:rPr>
              <a:t>语言词法分析器测试文件</a:t>
            </a:r>
            <a:endParaRPr lang="en-US" altLang="zh-CN"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r>
              <a:rPr lang="zh-CN" altLang="en-US" dirty="0">
                <a:latin typeface="Arial" panose="020B0604020202020204" pitchFamily="34" charset="0"/>
                <a:cs typeface="Arial" panose="020B0604020202020204" pitchFamily="34" charset="0"/>
              </a:rPr>
              <a:t>错误文本编译</a:t>
            </a:r>
            <a:endParaRPr lang="en-US" altLang="zh-CN"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endParaRPr lang="zh-CN" altLang="en-US" dirty="0"/>
          </a:p>
        </p:txBody>
      </p:sp>
      <p:sp>
        <p:nvSpPr>
          <p:cNvPr id="6" name="文本框 5">
            <a:extLst>
              <a:ext uri="{FF2B5EF4-FFF2-40B4-BE49-F238E27FC236}">
                <a16:creationId xmlns:a16="http://schemas.microsoft.com/office/drawing/2014/main" id="{A3A2FC80-B0D9-4818-8FEC-648067F54085}"/>
              </a:ext>
            </a:extLst>
          </p:cNvPr>
          <p:cNvSpPr txBox="1"/>
          <p:nvPr/>
        </p:nvSpPr>
        <p:spPr>
          <a:xfrm>
            <a:off x="3179072" y="3108708"/>
            <a:ext cx="6756544" cy="1323439"/>
          </a:xfrm>
          <a:prstGeom prst="rect">
            <a:avLst/>
          </a:prstGeom>
          <a:noFill/>
        </p:spPr>
        <p:txBody>
          <a:bodyPr wrap="square">
            <a:spAutoFit/>
          </a:bodyPr>
          <a:lstStyle/>
          <a:p>
            <a:r>
              <a:rPr lang="en-US" altLang="zh-CN" sz="2000" b="0" dirty="0">
                <a:effectLst/>
                <a:latin typeface="Consolas" panose="020B0609020204030204" pitchFamily="49" charset="0"/>
                <a:ea typeface="微软雅黑" panose="020B0503020204020204" pitchFamily="34" charset="-122"/>
              </a:rPr>
              <a:t>int a;</a:t>
            </a:r>
          </a:p>
          <a:p>
            <a:r>
              <a:rPr lang="en-US" altLang="zh-CN" sz="2000" b="0" dirty="0">
                <a:effectLst/>
                <a:latin typeface="Consolas" panose="020B0609020204030204" pitchFamily="49" charset="0"/>
                <a:ea typeface="微软雅黑" panose="020B0503020204020204" pitchFamily="34" charset="-122"/>
              </a:rPr>
              <a:t>int B;</a:t>
            </a:r>
          </a:p>
          <a:p>
            <a:r>
              <a:rPr lang="en-US" altLang="zh-CN" sz="2000" b="0" dirty="0">
                <a:effectLst/>
                <a:latin typeface="Consolas" panose="020B0609020204030204" pitchFamily="49" charset="0"/>
                <a:ea typeface="微软雅黑" panose="020B0503020204020204" pitchFamily="34" charset="-122"/>
              </a:rPr>
              <a:t>B=5%2</a:t>
            </a:r>
            <a:r>
              <a:rPr lang="zh-CN" altLang="en-US" sz="2000" b="0" dirty="0">
                <a:effectLst/>
                <a:latin typeface="Consolas" panose="020B0609020204030204" pitchFamily="49" charset="0"/>
                <a:ea typeface="微软雅黑" panose="020B0503020204020204" pitchFamily="34" charset="-122"/>
              </a:rPr>
              <a:t>；</a:t>
            </a:r>
          </a:p>
          <a:p>
            <a:r>
              <a:rPr lang="en-US" altLang="zh-CN" sz="2000" b="0" dirty="0">
                <a:effectLst/>
                <a:latin typeface="Consolas" panose="020B0609020204030204" pitchFamily="49" charset="0"/>
                <a:ea typeface="微软雅黑" panose="020B0503020204020204" pitchFamily="34" charset="-122"/>
              </a:rPr>
              <a:t>a= 1+(2-3)*4/2;</a:t>
            </a:r>
          </a:p>
        </p:txBody>
      </p:sp>
    </p:spTree>
    <p:extLst>
      <p:ext uri="{BB962C8B-B14F-4D97-AF65-F5344CB8AC3E}">
        <p14:creationId xmlns:p14="http://schemas.microsoft.com/office/powerpoint/2010/main" val="3421488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a:t>
            </a:r>
            <a:r>
              <a:rPr lang="zh-CN" altLang="en-US" dirty="0">
                <a:latin typeface="微软雅黑" panose="020B0503020204020204" pitchFamily="34" charset="-122"/>
              </a:rPr>
              <a:t>示例</a:t>
            </a:r>
            <a:r>
              <a:rPr lang="en-US" altLang="zh-CN" dirty="0">
                <a:latin typeface="微软雅黑" panose="020B0503020204020204" pitchFamily="34" charset="-122"/>
              </a:rPr>
              <a:t>-</a:t>
            </a:r>
            <a:r>
              <a:rPr lang="zh-CN" altLang="en-US" dirty="0">
                <a:latin typeface="微软雅黑" panose="020B0503020204020204" pitchFamily="34" charset="-122"/>
              </a:rPr>
              <a:t>稍复杂的词法解析示例</a:t>
            </a:r>
            <a:endParaRPr lang="en-US" dirty="0">
              <a:latin typeface="微软雅黑" panose="020B0503020204020204" pitchFamily="34" charset="-122"/>
            </a:endParaRPr>
          </a:p>
        </p:txBody>
      </p:sp>
      <p:sp>
        <p:nvSpPr>
          <p:cNvPr id="5" name="内容占位符 2">
            <a:extLst>
              <a:ext uri="{FF2B5EF4-FFF2-40B4-BE49-F238E27FC236}">
                <a16:creationId xmlns:a16="http://schemas.microsoft.com/office/drawing/2014/main" id="{482AD1AD-7EDF-4A63-9727-3DF6AA0EA40C}"/>
              </a:ext>
            </a:extLst>
          </p:cNvPr>
          <p:cNvSpPr txBox="1">
            <a:spLocks/>
          </p:cNvSpPr>
          <p:nvPr/>
        </p:nvSpPr>
        <p:spPr>
          <a:xfrm>
            <a:off x="488887" y="1249378"/>
            <a:ext cx="11171976" cy="4927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Arial" panose="020B0604020202020204" pitchFamily="34" charset="0"/>
                <a:cs typeface="Arial" panose="020B0604020202020204" pitchFamily="34" charset="0"/>
              </a:rPr>
              <a:t>编译运行结果</a:t>
            </a:r>
            <a:endParaRPr lang="en-US" altLang="zh-CN" dirty="0">
              <a:latin typeface="Arial" panose="020B0604020202020204" pitchFamily="34" charset="0"/>
              <a:cs typeface="Arial" panose="020B0604020202020204" pitchFamily="34" charset="0"/>
            </a:endParaRPr>
          </a:p>
          <a:p>
            <a:endParaRPr lang="zh-CN" altLang="en-US" dirty="0"/>
          </a:p>
        </p:txBody>
      </p:sp>
      <p:sp>
        <p:nvSpPr>
          <p:cNvPr id="7" name="文本框 6">
            <a:extLst>
              <a:ext uri="{FF2B5EF4-FFF2-40B4-BE49-F238E27FC236}">
                <a16:creationId xmlns:a16="http://schemas.microsoft.com/office/drawing/2014/main" id="{9487C652-510E-4B66-A2D6-4C0150F7F1BB}"/>
              </a:ext>
            </a:extLst>
          </p:cNvPr>
          <p:cNvSpPr txBox="1"/>
          <p:nvPr/>
        </p:nvSpPr>
        <p:spPr>
          <a:xfrm>
            <a:off x="2248675" y="1779687"/>
            <a:ext cx="9242285" cy="3447098"/>
          </a:xfrm>
          <a:prstGeom prst="rect">
            <a:avLst/>
          </a:prstGeom>
          <a:noFill/>
        </p:spPr>
        <p:txBody>
          <a:bodyPr wrap="square">
            <a:spAutoFit/>
          </a:bodyPr>
          <a:lstStyle/>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0" dirty="0" err="1">
                <a:effectLst/>
                <a:latin typeface="等线" panose="02010600030101010101" pitchFamily="2" charset="-122"/>
                <a:ea typeface="等线" panose="02010600030101010101" pitchFamily="2" charset="-122"/>
                <a:cs typeface="Times New Roman" panose="02020603050405020304" pitchFamily="18" charset="0"/>
              </a:rPr>
              <a:t>SimpleFlex</a:t>
            </a:r>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0" dirty="0" err="1">
                <a:effectLst/>
                <a:latin typeface="等线" panose="02010600030101010101" pitchFamily="2" charset="-122"/>
                <a:ea typeface="等线" panose="02010600030101010101" pitchFamily="2" charset="-122"/>
                <a:cs typeface="Times New Roman" panose="02020603050405020304" pitchFamily="18" charset="0"/>
              </a:rPr>
              <a:t>test_wrong.sim</a:t>
            </a:r>
            <a:endParaRPr lang="en-US" altLang="zh-CN" sz="1800" kern="0" dirty="0">
              <a:effectLst/>
              <a:latin typeface="等线" panose="02010600030101010101" pitchFamily="2" charset="-122"/>
              <a:ea typeface="等线" panose="02010600030101010101" pitchFamily="2" charset="-122"/>
              <a:cs typeface="Times New Roman" panose="02020603050405020304" pitchFamily="18" charset="0"/>
            </a:endParaRP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Token		Text		Line		Column (</a:t>
            </a:r>
            <a:r>
              <a:rPr lang="en-US" altLang="zh-CN" sz="1800" kern="0" dirty="0" err="1">
                <a:effectLst/>
                <a:latin typeface="等线" panose="02010600030101010101" pitchFamily="2" charset="-122"/>
                <a:ea typeface="等线" panose="02010600030101010101" pitchFamily="2" charset="-122"/>
                <a:cs typeface="Times New Roman" panose="02020603050405020304" pitchFamily="18" charset="0"/>
              </a:rPr>
              <a:t>Start,End</a:t>
            </a:r>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a:t>
            </a: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10			int		0		(0,3)</a:t>
            </a: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11			a		0		(4,5)</a:t>
            </a: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6			;		0		(5,6)</a:t>
            </a: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10			int		1		(1,4)</a:t>
            </a: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11			B		1		(5,6)</a:t>
            </a: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6			;		1		(6,7)</a:t>
            </a: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11			B		2		(1,2)</a:t>
            </a: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5			=		2		(2,3)</a:t>
            </a:r>
          </a:p>
          <a:p>
            <a:pPr marR="133350" algn="just"/>
            <a:r>
              <a:rPr lang="en-US" altLang="zh-CN" sz="1800" kern="0" dirty="0">
                <a:effectLst/>
                <a:latin typeface="等线" panose="02010600030101010101" pitchFamily="2" charset="-122"/>
                <a:ea typeface="等线" panose="02010600030101010101" pitchFamily="2" charset="-122"/>
                <a:cs typeface="Times New Roman" panose="02020603050405020304" pitchFamily="18" charset="0"/>
              </a:rPr>
              <a:t>12			5		2		(3,4)</a:t>
            </a:r>
          </a:p>
          <a:p>
            <a:pPr marR="133350" algn="just"/>
            <a:endParaRPr lang="en-US" altLang="zh-CN" sz="2000" b="0" dirty="0">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455870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gn="l">
              <a:buClrTx/>
              <a:buSzTx/>
            </a:pPr>
            <a:r>
              <a:rPr lang="zh-CN" altLang="en-US" dirty="0">
                <a:solidFill>
                  <a:schemeClr val="accent5">
                    <a:lumMod val="75000"/>
                  </a:schemeClr>
                </a:solidFill>
              </a:rPr>
              <a:t>正则表达式</a:t>
            </a:r>
            <a:endParaRPr lang="en-US" altLang="zh-CN" dirty="0">
              <a:solidFill>
                <a:schemeClr val="accent5">
                  <a:lumMod val="75000"/>
                </a:schemeClr>
              </a:solidFill>
            </a:endParaRPr>
          </a:p>
          <a:p>
            <a:pPr algn="l">
              <a:buClrTx/>
              <a:buSzTx/>
            </a:pPr>
            <a:endParaRPr lang="en-US" altLang="zh-CN" dirty="0">
              <a:solidFill>
                <a:schemeClr val="accent5">
                  <a:lumMod val="75000"/>
                </a:schemeClr>
              </a:solidFill>
            </a:endParaRPr>
          </a:p>
          <a:p>
            <a:r>
              <a:rPr lang="en-US" altLang="zh-CN" dirty="0">
                <a:solidFill>
                  <a:schemeClr val="accent5">
                    <a:lumMod val="75000"/>
                  </a:schemeClr>
                </a:solidFill>
              </a:rPr>
              <a:t>Flex</a:t>
            </a:r>
            <a:r>
              <a:rPr lang="zh-CN" altLang="en-US" dirty="0">
                <a:solidFill>
                  <a:schemeClr val="accent5">
                    <a:lumMod val="75000"/>
                  </a:schemeClr>
                </a:solidFill>
              </a:rPr>
              <a:t>简介</a:t>
            </a:r>
            <a:endParaRPr lang="en-US" altLang="zh-CN" dirty="0">
              <a:solidFill>
                <a:schemeClr val="accent5">
                  <a:lumMod val="75000"/>
                </a:schemeClr>
              </a:solidFill>
            </a:endParaRPr>
          </a:p>
          <a:p>
            <a:endParaRPr lang="en-US" altLang="zh-CN" dirty="0">
              <a:solidFill>
                <a:schemeClr val="bg2">
                  <a:lumMod val="90000"/>
                </a:schemeClr>
              </a:solidFill>
            </a:endParaRPr>
          </a:p>
          <a:p>
            <a:r>
              <a:rPr lang="en-US" altLang="zh-CN" dirty="0">
                <a:solidFill>
                  <a:schemeClr val="accent5">
                    <a:lumMod val="75000"/>
                  </a:schemeClr>
                </a:solidFill>
              </a:rPr>
              <a:t>Bison</a:t>
            </a:r>
            <a:r>
              <a:rPr lang="zh-CN" altLang="en-US" dirty="0">
                <a:solidFill>
                  <a:schemeClr val="accent5">
                    <a:lumMod val="75000"/>
                  </a:schemeClr>
                </a:solidFill>
              </a:rPr>
              <a:t>简介</a:t>
            </a:r>
            <a:endParaRPr lang="en-US" altLang="zh-CN" dirty="0">
              <a:solidFill>
                <a:schemeClr val="accent5">
                  <a:lumMod val="75000"/>
                </a:schemeClr>
              </a:solidFill>
            </a:endParaRPr>
          </a:p>
          <a:p>
            <a:endParaRPr lang="en-US" altLang="zh-CN" dirty="0">
              <a:solidFill>
                <a:schemeClr val="bg2">
                  <a:lumMod val="90000"/>
                </a:schemeClr>
              </a:solidFill>
            </a:endParaRPr>
          </a:p>
          <a:p>
            <a:r>
              <a:rPr lang="en-US" altLang="zh-CN" dirty="0">
                <a:solidFill>
                  <a:schemeClr val="bg2">
                    <a:lumMod val="90000"/>
                  </a:schemeClr>
                </a:solidFill>
              </a:rPr>
              <a:t>Flex</a:t>
            </a:r>
            <a:r>
              <a:rPr lang="zh-CN" altLang="en-US" dirty="0">
                <a:solidFill>
                  <a:schemeClr val="bg2">
                    <a:lumMod val="90000"/>
                  </a:schemeClr>
                </a:solidFill>
              </a:rPr>
              <a:t>和</a:t>
            </a:r>
            <a:r>
              <a:rPr lang="en-US" altLang="zh-CN" dirty="0">
                <a:solidFill>
                  <a:schemeClr val="bg2">
                    <a:lumMod val="90000"/>
                  </a:schemeClr>
                </a:solidFill>
              </a:rPr>
              <a:t>Bison</a:t>
            </a:r>
            <a:r>
              <a:rPr lang="zh-CN" altLang="en-US" dirty="0">
                <a:solidFill>
                  <a:schemeClr val="bg2">
                    <a:lumMod val="90000"/>
                  </a:schemeClr>
                </a:solidFill>
              </a:rPr>
              <a:t>联动</a:t>
            </a:r>
            <a:endParaRPr lang="en-US" altLang="zh-CN" dirty="0">
              <a:solidFill>
                <a:schemeClr val="bg2">
                  <a:lumMod val="90000"/>
                </a:schemeClr>
              </a:solidFill>
            </a:endParaRPr>
          </a:p>
          <a:p>
            <a:endParaRPr lang="en-US" dirty="0"/>
          </a:p>
        </p:txBody>
      </p:sp>
      <p:sp>
        <p:nvSpPr>
          <p:cNvPr id="4" name="标题 3"/>
          <p:cNvSpPr>
            <a:spLocks noGrp="1"/>
          </p:cNvSpPr>
          <p:nvPr>
            <p:ph type="title"/>
          </p:nvPr>
        </p:nvSpPr>
        <p:spPr/>
        <p:txBody>
          <a:bodyPr/>
          <a:lstStyle/>
          <a:p>
            <a:r>
              <a:rPr lang="zh-CN" altLang="en-US" dirty="0">
                <a:latin typeface="宋体" panose="02010600030101010101" pitchFamily="2" charset="-122"/>
              </a:rPr>
              <a:t>语言解析器实验</a:t>
            </a:r>
            <a:endParaRPr lang="en-US" dirty="0"/>
          </a:p>
        </p:txBody>
      </p:sp>
    </p:spTree>
    <p:extLst>
      <p:ext uri="{BB962C8B-B14F-4D97-AF65-F5344CB8AC3E}">
        <p14:creationId xmlns:p14="http://schemas.microsoft.com/office/powerpoint/2010/main" val="29723448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Bison</a:t>
            </a:r>
            <a:endParaRPr lang="en-US" dirty="0">
              <a:latin typeface="微软雅黑" panose="020B0503020204020204" pitchFamily="34" charset="-122"/>
            </a:endParaRPr>
          </a:p>
        </p:txBody>
      </p:sp>
      <p:sp>
        <p:nvSpPr>
          <p:cNvPr id="9" name="内容占位符 8">
            <a:extLst>
              <a:ext uri="{FF2B5EF4-FFF2-40B4-BE49-F238E27FC236}">
                <a16:creationId xmlns:a16="http://schemas.microsoft.com/office/drawing/2014/main" id="{15EF72B7-8379-488A-A8AB-55821770C6FA}"/>
              </a:ext>
            </a:extLst>
          </p:cNvPr>
          <p:cNvSpPr>
            <a:spLocks noGrp="1"/>
          </p:cNvSpPr>
          <p:nvPr>
            <p:ph sz="quarter" idx="13"/>
          </p:nvPr>
        </p:nvSpPr>
        <p:spPr/>
        <p:txBody>
          <a:bodyPr>
            <a:normAutofit/>
          </a:bodyPr>
          <a:lstStyle/>
          <a:p>
            <a:r>
              <a:rPr lang="en-US" altLang="zh-CN" sz="2800" dirty="0"/>
              <a:t>1975</a:t>
            </a:r>
            <a:r>
              <a:rPr lang="zh-CN" altLang="en-US" sz="2800" dirty="0"/>
              <a:t>～</a:t>
            </a:r>
            <a:r>
              <a:rPr lang="en-US" altLang="zh-CN" sz="2800" dirty="0"/>
              <a:t>1978</a:t>
            </a:r>
            <a:r>
              <a:rPr lang="zh-CN" altLang="en-US" sz="2800" dirty="0"/>
              <a:t>年由贝尔实验室的</a:t>
            </a:r>
            <a:r>
              <a:rPr lang="en-US" altLang="zh-CN" sz="2800" dirty="0"/>
              <a:t>S. C. Johnson</a:t>
            </a:r>
            <a:r>
              <a:rPr lang="zh-CN" altLang="en-US" sz="2800" dirty="0"/>
              <a:t>基于</a:t>
            </a:r>
            <a:r>
              <a:rPr lang="en-US" altLang="zh-CN" sz="2800" dirty="0"/>
              <a:t>Knuth</a:t>
            </a:r>
            <a:r>
              <a:rPr lang="zh-CN" altLang="en-US" sz="2800" dirty="0"/>
              <a:t>的</a:t>
            </a:r>
            <a:r>
              <a:rPr lang="en-US" altLang="zh-CN" sz="2800" dirty="0"/>
              <a:t>LR</a:t>
            </a:r>
            <a:r>
              <a:rPr lang="zh-CN" altLang="en-US" sz="2800" dirty="0"/>
              <a:t>语法分析理论实现了</a:t>
            </a:r>
            <a:r>
              <a:rPr lang="en-US" altLang="zh-CN" sz="2800" dirty="0" err="1"/>
              <a:t>Yacc</a:t>
            </a:r>
            <a:r>
              <a:rPr lang="zh-CN" altLang="en-US" sz="2800" dirty="0"/>
              <a:t>（</a:t>
            </a:r>
            <a:r>
              <a:rPr lang="en-US" altLang="zh-CN" sz="2800" dirty="0"/>
              <a:t>Yet Another Compiler </a:t>
            </a:r>
            <a:r>
              <a:rPr lang="en-US" altLang="zh-CN" sz="2800" dirty="0" err="1"/>
              <a:t>Compiler</a:t>
            </a:r>
            <a:r>
              <a:rPr lang="zh-CN" altLang="en-US" sz="2800" dirty="0"/>
              <a:t>）</a:t>
            </a:r>
            <a:endParaRPr lang="en-US" altLang="zh-CN" sz="2800" dirty="0"/>
          </a:p>
          <a:p>
            <a:endParaRPr lang="en-US" altLang="zh-CN" sz="2800" dirty="0"/>
          </a:p>
          <a:p>
            <a:r>
              <a:rPr lang="zh-CN" altLang="en-US" sz="2800" dirty="0"/>
              <a:t>二十世纪八十年代，</a:t>
            </a:r>
            <a:r>
              <a:rPr lang="en-US" altLang="zh-CN" sz="2800" dirty="0"/>
              <a:t>UC Berkeley</a:t>
            </a:r>
            <a:r>
              <a:rPr lang="zh-CN" altLang="en-US" sz="2800" dirty="0"/>
              <a:t>的研究生</a:t>
            </a:r>
            <a:r>
              <a:rPr lang="en-US" altLang="zh-CN" sz="2800" dirty="0"/>
              <a:t>Bob Corbett</a:t>
            </a:r>
            <a:r>
              <a:rPr lang="zh-CN" altLang="en-US" sz="2800" dirty="0"/>
              <a:t>使用改进的内部算法实现了伯克利</a:t>
            </a:r>
            <a:r>
              <a:rPr lang="en-US" altLang="zh-CN" sz="2800" dirty="0" err="1"/>
              <a:t>Yacc</a:t>
            </a:r>
            <a:endParaRPr lang="en-US" altLang="zh-CN" sz="2800" dirty="0"/>
          </a:p>
          <a:p>
            <a:endParaRPr lang="en-US" altLang="zh-CN" sz="2800" dirty="0"/>
          </a:p>
          <a:p>
            <a:r>
              <a:rPr lang="zh-CN" altLang="en-US" sz="2800" dirty="0"/>
              <a:t>来自</a:t>
            </a:r>
            <a:r>
              <a:rPr lang="en-US" altLang="zh-CN" sz="2800" dirty="0"/>
              <a:t>FSF</a:t>
            </a:r>
            <a:r>
              <a:rPr lang="zh-CN" altLang="en-US" sz="2800" dirty="0"/>
              <a:t>的</a:t>
            </a:r>
            <a:r>
              <a:rPr lang="en-US" altLang="zh-CN" sz="2800" dirty="0"/>
              <a:t>Richard Stallman</a:t>
            </a:r>
            <a:r>
              <a:rPr lang="zh-CN" altLang="en-US" sz="2800" dirty="0"/>
              <a:t>改写了伯克利</a:t>
            </a:r>
            <a:r>
              <a:rPr lang="en-US" altLang="zh-CN" sz="2800" dirty="0" err="1"/>
              <a:t>Yacc</a:t>
            </a:r>
            <a:r>
              <a:rPr lang="zh-CN" altLang="en-US" sz="2800" dirty="0"/>
              <a:t>并将其用于</a:t>
            </a:r>
            <a:r>
              <a:rPr lang="en-US" altLang="zh-CN" sz="2800" dirty="0"/>
              <a:t>GNU</a:t>
            </a:r>
            <a:r>
              <a:rPr lang="zh-CN" altLang="en-US" sz="2800" dirty="0"/>
              <a:t>项目，添加了很多特性，形成了今天的</a:t>
            </a:r>
            <a:r>
              <a:rPr lang="en-US" altLang="zh-CN" sz="2800" dirty="0"/>
              <a:t>GNU Bison</a:t>
            </a:r>
            <a:endParaRPr lang="zh-CN" altLang="en-US" sz="2800" dirty="0"/>
          </a:p>
        </p:txBody>
      </p:sp>
    </p:spTree>
    <p:extLst>
      <p:ext uri="{BB962C8B-B14F-4D97-AF65-F5344CB8AC3E}">
        <p14:creationId xmlns:p14="http://schemas.microsoft.com/office/powerpoint/2010/main" val="15019158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fontScale="92500" lnSpcReduction="20000"/>
          </a:bodyPr>
          <a:lstStyle/>
          <a:p>
            <a:pPr marL="0" indent="0">
              <a:buNone/>
            </a:pPr>
            <a:r>
              <a:rPr lang="en-US" altLang="zh-CN" i="0" dirty="0">
                <a:solidFill>
                  <a:srgbClr val="000000"/>
                </a:solidFill>
                <a:effectLst/>
              </a:rPr>
              <a:t>Bison</a:t>
            </a:r>
            <a:r>
              <a:rPr lang="zh-CN" altLang="en-US" i="0" dirty="0">
                <a:solidFill>
                  <a:srgbClr val="000000"/>
                </a:solidFill>
                <a:effectLst/>
              </a:rPr>
              <a:t>用于根据给定的语法规则生成语法分析器。</a:t>
            </a:r>
            <a:r>
              <a:rPr lang="en-US" altLang="zh-CN" i="0" dirty="0">
                <a:solidFill>
                  <a:srgbClr val="000000"/>
                </a:solidFill>
                <a:effectLst/>
              </a:rPr>
              <a:t>Bison</a:t>
            </a:r>
            <a:r>
              <a:rPr lang="zh-CN" altLang="en-US" i="0" dirty="0">
                <a:solidFill>
                  <a:srgbClr val="000000"/>
                </a:solidFill>
                <a:effectLst/>
              </a:rPr>
              <a:t>通过读取上下文无关文法规则来生成语法分析器。</a:t>
            </a:r>
            <a:endParaRPr lang="en-US" altLang="zh-CN" i="0" dirty="0">
              <a:solidFill>
                <a:srgbClr val="000000"/>
              </a:solidFill>
              <a:effectLst/>
            </a:endParaRPr>
          </a:p>
          <a:p>
            <a:pPr marL="0" indent="0">
              <a:buNone/>
            </a:pPr>
            <a:endParaRPr lang="en-US" altLang="zh-CN" dirty="0">
              <a:solidFill>
                <a:srgbClr val="000000"/>
              </a:solidFill>
            </a:endParaRPr>
          </a:p>
          <a:p>
            <a:pPr marL="0" indent="0">
              <a:buNone/>
            </a:pPr>
            <a:r>
              <a:rPr lang="en-US" altLang="zh-CN" dirty="0">
                <a:solidFill>
                  <a:srgbClr val="000000"/>
                </a:solidFill>
              </a:rPr>
              <a:t>Bison</a:t>
            </a:r>
            <a:r>
              <a:rPr lang="zh-CN" altLang="en-US" dirty="0">
                <a:solidFill>
                  <a:srgbClr val="000000"/>
                </a:solidFill>
              </a:rPr>
              <a:t>采用上下文无关文法，采用</a:t>
            </a:r>
            <a:r>
              <a:rPr lang="en-US" altLang="zh-CN" dirty="0">
                <a:solidFill>
                  <a:srgbClr val="000000"/>
                </a:solidFill>
              </a:rPr>
              <a:t>LALR</a:t>
            </a:r>
            <a:r>
              <a:rPr lang="zh-CN" altLang="en-US" dirty="0">
                <a:solidFill>
                  <a:srgbClr val="000000"/>
                </a:solidFill>
              </a:rPr>
              <a:t>（</a:t>
            </a:r>
            <a:r>
              <a:rPr lang="en-US" altLang="zh-CN" dirty="0">
                <a:solidFill>
                  <a:srgbClr val="000000"/>
                </a:solidFill>
              </a:rPr>
              <a:t>Look-Ahead Left-to-Right Rightmost derivation</a:t>
            </a:r>
            <a:r>
              <a:rPr lang="zh-CN" altLang="en-US" dirty="0">
                <a:solidFill>
                  <a:srgbClr val="000000"/>
                </a:solidFill>
              </a:rPr>
              <a:t>）方法进行语法分析。</a:t>
            </a:r>
            <a:endParaRPr lang="en-US" altLang="zh-CN" dirty="0">
              <a:solidFill>
                <a:srgbClr val="000000"/>
              </a:solidFill>
            </a:endParaRPr>
          </a:p>
          <a:p>
            <a:pPr marL="0" indent="0">
              <a:buNone/>
            </a:pPr>
            <a:endParaRPr lang="en-US" altLang="zh-CN" dirty="0">
              <a:solidFill>
                <a:srgbClr val="000000"/>
              </a:solidFill>
            </a:endParaRPr>
          </a:p>
          <a:p>
            <a:pPr marL="0" indent="0">
              <a:buNone/>
            </a:pPr>
            <a:r>
              <a:rPr lang="en-US" altLang="zh-CN" dirty="0">
                <a:solidFill>
                  <a:srgbClr val="000000"/>
                </a:solidFill>
              </a:rPr>
              <a:t>Bison</a:t>
            </a:r>
            <a:r>
              <a:rPr lang="zh-CN" altLang="en-US" dirty="0">
                <a:solidFill>
                  <a:srgbClr val="000000"/>
                </a:solidFill>
              </a:rPr>
              <a:t>被广泛应用于编译器设计、解析器生成和其他需要进行语法分析的领域。</a:t>
            </a:r>
            <a:endParaRPr lang="en-US" altLang="zh-CN" dirty="0">
              <a:solidFill>
                <a:srgbClr val="000000"/>
              </a:solidFill>
            </a:endParaRPr>
          </a:p>
          <a:p>
            <a:pPr marL="0" indent="0">
              <a:buNone/>
            </a:pPr>
            <a:endParaRPr lang="en-US" altLang="zh-CN" dirty="0">
              <a:solidFill>
                <a:srgbClr val="000000"/>
              </a:solidFill>
            </a:endParaRPr>
          </a:p>
          <a:p>
            <a:pPr marL="0" indent="0">
              <a:buNone/>
            </a:pPr>
            <a:r>
              <a:rPr lang="en-US" altLang="zh-CN" dirty="0">
                <a:solidFill>
                  <a:srgbClr val="000000"/>
                </a:solidFill>
              </a:rPr>
              <a:t>Bison</a:t>
            </a:r>
            <a:r>
              <a:rPr lang="zh-CN" altLang="en-US" dirty="0">
                <a:solidFill>
                  <a:srgbClr val="000000"/>
                </a:solidFill>
              </a:rPr>
              <a:t>源程序通常以</a:t>
            </a:r>
            <a:r>
              <a:rPr lang="en-US" altLang="zh-CN" dirty="0">
                <a:solidFill>
                  <a:srgbClr val="000000"/>
                </a:solidFill>
              </a:rPr>
              <a:t> .y </a:t>
            </a:r>
            <a:r>
              <a:rPr lang="zh-CN" altLang="en-US" dirty="0">
                <a:solidFill>
                  <a:srgbClr val="000000"/>
                </a:solidFill>
              </a:rPr>
              <a:t>为后缀。</a:t>
            </a:r>
            <a:endParaRPr lang="en-US" altLang="zh-CN" dirty="0">
              <a:solidFill>
                <a:srgbClr val="000000"/>
              </a:solidFill>
            </a:endParaRPr>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Bison</a:t>
            </a:r>
            <a:endParaRPr lang="en-US" dirty="0">
              <a:latin typeface="微软雅黑" panose="020B0503020204020204" pitchFamily="34" charset="-122"/>
            </a:endParaRPr>
          </a:p>
        </p:txBody>
      </p:sp>
    </p:spTree>
    <p:extLst>
      <p:ext uri="{BB962C8B-B14F-4D97-AF65-F5344CB8AC3E}">
        <p14:creationId xmlns:p14="http://schemas.microsoft.com/office/powerpoint/2010/main" val="15490452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Bison</a:t>
            </a:r>
            <a:endParaRPr lang="en-US" dirty="0">
              <a:latin typeface="微软雅黑" panose="020B0503020204020204" pitchFamily="34" charset="-122"/>
            </a:endParaRPr>
          </a:p>
        </p:txBody>
      </p:sp>
      <p:sp>
        <p:nvSpPr>
          <p:cNvPr id="9" name="内容占位符 8">
            <a:extLst>
              <a:ext uri="{FF2B5EF4-FFF2-40B4-BE49-F238E27FC236}">
                <a16:creationId xmlns:a16="http://schemas.microsoft.com/office/drawing/2014/main" id="{15EF72B7-8379-488A-A8AB-55821770C6FA}"/>
              </a:ext>
            </a:extLst>
          </p:cNvPr>
          <p:cNvSpPr>
            <a:spLocks noGrp="1"/>
          </p:cNvSpPr>
          <p:nvPr>
            <p:ph sz="quarter" idx="13"/>
          </p:nvPr>
        </p:nvSpPr>
        <p:spPr/>
        <p:txBody>
          <a:bodyPr>
            <a:normAutofit/>
          </a:bodyPr>
          <a:lstStyle/>
          <a:p>
            <a:r>
              <a:rPr lang="en-US" altLang="zh-CN" sz="2800" dirty="0"/>
              <a:t>Flex</a:t>
            </a:r>
            <a:r>
              <a:rPr lang="zh-CN" altLang="en-US" sz="2800" dirty="0"/>
              <a:t>和</a:t>
            </a:r>
            <a:r>
              <a:rPr lang="en-US" altLang="zh-CN" sz="2800" dirty="0"/>
              <a:t>Bison</a:t>
            </a:r>
            <a:r>
              <a:rPr lang="zh-CN" altLang="en-US" sz="2800" dirty="0"/>
              <a:t>是</a:t>
            </a:r>
            <a:r>
              <a:rPr lang="en-US" altLang="zh-CN" sz="2800" dirty="0"/>
              <a:t>Linux</a:t>
            </a:r>
            <a:r>
              <a:rPr lang="zh-CN" altLang="en-US" sz="2800" dirty="0"/>
              <a:t>下用来生成词法分析器和语法分析器的两个常用工具，一般结合使用来处理复杂的文件解析工作</a:t>
            </a:r>
            <a:endParaRPr lang="en-US" altLang="zh-CN" sz="2800" dirty="0"/>
          </a:p>
          <a:p>
            <a:endParaRPr lang="en-US" altLang="zh-CN" sz="2800" dirty="0"/>
          </a:p>
          <a:p>
            <a:endParaRPr lang="zh-CN" altLang="en-US" sz="2800" dirty="0"/>
          </a:p>
        </p:txBody>
      </p:sp>
    </p:spTree>
    <p:extLst>
      <p:ext uri="{BB962C8B-B14F-4D97-AF65-F5344CB8AC3E}">
        <p14:creationId xmlns:p14="http://schemas.microsoft.com/office/powerpoint/2010/main" val="155873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nSpc>
                <a:spcPct val="150000"/>
              </a:lnSpc>
            </a:pPr>
            <a:r>
              <a:rPr lang="zh-CN" altLang="en-US" sz="2800" dirty="0"/>
              <a:t>目的：</a:t>
            </a:r>
          </a:p>
          <a:p>
            <a:pPr lvl="1" algn="l">
              <a:lnSpc>
                <a:spcPct val="90000"/>
              </a:lnSpc>
              <a:buClrTx/>
              <a:buSzTx/>
            </a:pPr>
            <a:r>
              <a:rPr lang="zh-CN" altLang="en-US" sz="2400" dirty="0">
                <a:latin typeface="+mn-lt"/>
                <a:ea typeface="+mn-ea"/>
              </a:rPr>
              <a:t>熟悉虚拟机、V</a:t>
            </a:r>
            <a:r>
              <a:rPr lang="en-US" altLang="zh-CN" sz="2400" dirty="0">
                <a:latin typeface="+mn-lt"/>
                <a:ea typeface="+mn-ea"/>
              </a:rPr>
              <a:t>S</a:t>
            </a:r>
            <a:r>
              <a:rPr lang="zh-CN" altLang="en-US" sz="2400" dirty="0">
                <a:latin typeface="+mn-lt"/>
                <a:ea typeface="+mn-ea"/>
              </a:rPr>
              <a:t> Code、</a:t>
            </a:r>
            <a:r>
              <a:rPr lang="en-US" altLang="zh-CN" sz="2400" dirty="0">
                <a:latin typeface="+mn-lt"/>
              </a:rPr>
              <a:t>g</a:t>
            </a:r>
            <a:r>
              <a:rPr lang="zh-CN" altLang="en-US" sz="2400" dirty="0">
                <a:latin typeface="+mn-lt"/>
                <a:ea typeface="+mn-ea"/>
              </a:rPr>
              <a:t>it、</a:t>
            </a:r>
            <a:r>
              <a:rPr lang="en-US" altLang="zh-CN" sz="2400" dirty="0">
                <a:latin typeface="+mn-lt"/>
                <a:ea typeface="+mn-ea"/>
              </a:rPr>
              <a:t>g</a:t>
            </a:r>
            <a:r>
              <a:rPr lang="zh-CN" altLang="en-US" sz="2400" dirty="0">
                <a:latin typeface="+mn-lt"/>
                <a:ea typeface="+mn-ea"/>
              </a:rPr>
              <a:t>db等工具的使用，完成后端环境安装</a:t>
            </a:r>
          </a:p>
          <a:p>
            <a:pPr>
              <a:lnSpc>
                <a:spcPct val="150000"/>
              </a:lnSpc>
            </a:pPr>
            <a:r>
              <a:rPr lang="zh-CN" altLang="en-US" sz="2800" dirty="0"/>
              <a:t>要求：</a:t>
            </a:r>
          </a:p>
          <a:p>
            <a:pPr lvl="1">
              <a:lnSpc>
                <a:spcPct val="90000"/>
              </a:lnSpc>
            </a:pPr>
            <a:r>
              <a:rPr lang="zh-CN" altLang="en-US" sz="2400" dirty="0">
                <a:latin typeface="+mn-lt"/>
                <a:ea typeface="+mn-ea"/>
              </a:rPr>
              <a:t>成功安装虚拟机，并在虚拟机安装龙芯模拟后端环境，熟练使用</a:t>
            </a:r>
            <a:r>
              <a:rPr lang="en-US" altLang="zh-CN" sz="2400" dirty="0">
                <a:latin typeface="+mn-lt"/>
                <a:ea typeface="+mn-ea"/>
              </a:rPr>
              <a:t>git</a:t>
            </a:r>
            <a:r>
              <a:rPr lang="zh-CN" altLang="en-US" sz="2400" dirty="0">
                <a:latin typeface="+mn-lt"/>
                <a:ea typeface="+mn-ea"/>
              </a:rPr>
              <a:t>命令</a:t>
            </a:r>
          </a:p>
          <a:p>
            <a:pPr marL="228600" lvl="1">
              <a:lnSpc>
                <a:spcPct val="150000"/>
              </a:lnSpc>
              <a:spcBef>
                <a:spcPts val="1000"/>
              </a:spcBef>
              <a:buClrTx/>
              <a:buSzTx/>
            </a:pPr>
            <a:r>
              <a:rPr lang="zh-CN" altLang="en-US" b="1" dirty="0">
                <a:ea typeface="微软雅黑" panose="020B0503020204020204" pitchFamily="34" charset="-122"/>
                <a:sym typeface="+mn-ea"/>
              </a:rPr>
              <a:t>考核标准：</a:t>
            </a:r>
            <a:endParaRPr lang="zh-CN" altLang="en-US" b="1" dirty="0">
              <a:ea typeface="微软雅黑" panose="020B0503020204020204" pitchFamily="34" charset="-122"/>
            </a:endParaRPr>
          </a:p>
          <a:p>
            <a:pPr lvl="1">
              <a:lnSpc>
                <a:spcPct val="90000"/>
              </a:lnSpc>
              <a:buClrTx/>
              <a:buSzTx/>
            </a:pPr>
            <a:r>
              <a:rPr lang="zh-CN" altLang="en-US" sz="2400" dirty="0">
                <a:latin typeface="+mn-lt"/>
                <a:ea typeface="+mn-ea"/>
                <a:sym typeface="+mn-ea"/>
              </a:rPr>
              <a:t>使用</a:t>
            </a:r>
            <a:r>
              <a:rPr lang="en-US" altLang="zh-CN" sz="2400" dirty="0">
                <a:latin typeface="+mn-lt"/>
                <a:ea typeface="+mn-ea"/>
                <a:sym typeface="+mn-ea"/>
              </a:rPr>
              <a:t>clang</a:t>
            </a:r>
            <a:r>
              <a:rPr lang="zh-CN" altLang="en-US" sz="2400" dirty="0">
                <a:latin typeface="+mn-lt"/>
                <a:ea typeface="+mn-ea"/>
                <a:sym typeface="+mn-ea"/>
              </a:rPr>
              <a:t>编译预留</a:t>
            </a:r>
            <a:r>
              <a:rPr lang="en-US" altLang="zh-CN" sz="2400" dirty="0">
                <a:latin typeface="+mn-lt"/>
                <a:ea typeface="+mn-ea"/>
                <a:sym typeface="+mn-ea"/>
              </a:rPr>
              <a:t>c</a:t>
            </a:r>
            <a:r>
              <a:rPr lang="zh-CN" altLang="en-US" sz="2400" dirty="0">
                <a:latin typeface="+mn-lt"/>
                <a:ea typeface="+mn-ea"/>
                <a:sym typeface="+mn-ea"/>
              </a:rPr>
              <a:t>文件，生成的中间代码能输出学生学号</a:t>
            </a:r>
          </a:p>
          <a:p>
            <a:pPr lvl="1">
              <a:lnSpc>
                <a:spcPct val="90000"/>
              </a:lnSpc>
              <a:buClrTx/>
              <a:buSzTx/>
            </a:pPr>
            <a:r>
              <a:rPr lang="zh-CN" altLang="en-US" sz="2400" dirty="0">
                <a:latin typeface="+mn-lt"/>
                <a:ea typeface="+mn-ea"/>
                <a:sym typeface="+mn-ea"/>
              </a:rPr>
              <a:t>成功解决仓库冲突</a:t>
            </a:r>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Lab 0 </a:t>
            </a:r>
            <a:r>
              <a:rPr lang="zh-CN" altLang="en-US" dirty="0">
                <a:latin typeface="微软雅黑" panose="020B0503020204020204" pitchFamily="34" charset="-122"/>
              </a:rPr>
              <a:t>环境搭建</a:t>
            </a:r>
            <a:endParaRPr lang="en-US" dirty="0">
              <a:latin typeface="微软雅黑" panose="020B0503020204020204" pitchFamily="34" charset="-122"/>
            </a:endParaRPr>
          </a:p>
        </p:txBody>
      </p:sp>
    </p:spTree>
    <p:extLst>
      <p:ext uri="{BB962C8B-B14F-4D97-AF65-F5344CB8AC3E}">
        <p14:creationId xmlns:p14="http://schemas.microsoft.com/office/powerpoint/2010/main" val="2325384278"/>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Bison</a:t>
            </a:r>
            <a:endParaRPr lang="en-US" dirty="0">
              <a:latin typeface="微软雅黑" panose="020B0503020204020204" pitchFamily="34" charset="-122"/>
            </a:endParaRPr>
          </a:p>
        </p:txBody>
      </p:sp>
      <p:sp>
        <p:nvSpPr>
          <p:cNvPr id="9" name="内容占位符 8">
            <a:extLst>
              <a:ext uri="{FF2B5EF4-FFF2-40B4-BE49-F238E27FC236}">
                <a16:creationId xmlns:a16="http://schemas.microsoft.com/office/drawing/2014/main" id="{15EF72B7-8379-488A-A8AB-55821770C6FA}"/>
              </a:ext>
            </a:extLst>
          </p:cNvPr>
          <p:cNvSpPr>
            <a:spLocks noGrp="1"/>
          </p:cNvSpPr>
          <p:nvPr>
            <p:ph sz="quarter" idx="13"/>
          </p:nvPr>
        </p:nvSpPr>
        <p:spPr>
          <a:xfrm>
            <a:off x="190005" y="1052944"/>
            <a:ext cx="6162157" cy="5229103"/>
          </a:xfrm>
        </p:spPr>
        <p:txBody>
          <a:bodyPr>
            <a:normAutofit/>
          </a:bodyPr>
          <a:lstStyle/>
          <a:p>
            <a:r>
              <a:rPr lang="zh-CN" altLang="en-US" sz="2800" dirty="0"/>
              <a:t>以计算器程序为例，界面输入</a:t>
            </a:r>
            <a:r>
              <a:rPr lang="en-US" altLang="zh-CN" sz="2800" dirty="0"/>
              <a:t>2+2*2</a:t>
            </a:r>
          </a:p>
          <a:p>
            <a:pPr lvl="1"/>
            <a:r>
              <a:rPr lang="en-US" altLang="zh-CN" sz="2600" dirty="0"/>
              <a:t>Flex</a:t>
            </a:r>
            <a:r>
              <a:rPr lang="zh-CN" altLang="en-US" sz="2600" dirty="0"/>
              <a:t>将输入识别为</a:t>
            </a:r>
            <a:r>
              <a:rPr lang="en-US" altLang="zh-CN" sz="2600" dirty="0"/>
              <a:t>token</a:t>
            </a:r>
            <a:r>
              <a:rPr lang="zh-CN" altLang="en-US" sz="2600" dirty="0"/>
              <a:t>流</a:t>
            </a:r>
            <a:endParaRPr lang="en-US" altLang="zh-CN" sz="2600" dirty="0"/>
          </a:p>
          <a:p>
            <a:pPr marL="457200" lvl="1" indent="0">
              <a:buNone/>
            </a:pPr>
            <a:r>
              <a:rPr lang="zh-CN" altLang="en-US" sz="2600" dirty="0"/>
              <a:t>将</a:t>
            </a:r>
            <a:r>
              <a:rPr lang="en-US" altLang="zh-CN" sz="2600" dirty="0"/>
              <a:t>2</a:t>
            </a:r>
            <a:r>
              <a:rPr lang="zh-CN" altLang="en-US" sz="2600" dirty="0"/>
              <a:t>识别为</a:t>
            </a:r>
            <a:r>
              <a:rPr lang="en-US" altLang="zh-CN" sz="2600" dirty="0"/>
              <a:t>number</a:t>
            </a:r>
            <a:r>
              <a:rPr lang="zh-CN" altLang="en-US" sz="2600" dirty="0"/>
              <a:t>，</a:t>
            </a:r>
            <a:endParaRPr lang="en-US" altLang="zh-CN" sz="2600" dirty="0"/>
          </a:p>
          <a:p>
            <a:pPr marL="457200" lvl="1" indent="0">
              <a:buNone/>
            </a:pPr>
            <a:r>
              <a:rPr lang="en-US" altLang="zh-CN" sz="2600" dirty="0"/>
              <a:t>+</a:t>
            </a:r>
            <a:r>
              <a:rPr lang="zh-CN" altLang="en-US" sz="2600" dirty="0"/>
              <a:t>识别为</a:t>
            </a:r>
            <a:r>
              <a:rPr lang="en-US" altLang="zh-CN" sz="2600" dirty="0"/>
              <a:t>ADD</a:t>
            </a:r>
            <a:r>
              <a:rPr lang="zh-CN" altLang="en-US" sz="2600" dirty="0"/>
              <a:t>，</a:t>
            </a:r>
            <a:endParaRPr lang="en-US" altLang="zh-CN" sz="2600" dirty="0"/>
          </a:p>
          <a:p>
            <a:pPr marL="457200" lvl="1" indent="0">
              <a:buNone/>
            </a:pPr>
            <a:r>
              <a:rPr lang="zh-CN" altLang="en-US" sz="2600" dirty="0"/>
              <a:t>*识别为</a:t>
            </a:r>
            <a:r>
              <a:rPr lang="en-US" altLang="zh-CN" sz="2600" dirty="0"/>
              <a:t>MUL</a:t>
            </a:r>
          </a:p>
          <a:p>
            <a:pPr lvl="1"/>
            <a:endParaRPr lang="en-US" altLang="zh-CN" sz="2600" dirty="0"/>
          </a:p>
          <a:p>
            <a:pPr lvl="1"/>
            <a:r>
              <a:rPr lang="en-US" altLang="zh-CN" sz="2600" dirty="0"/>
              <a:t>Bison</a:t>
            </a:r>
            <a:r>
              <a:rPr lang="zh-CN" altLang="en-US" sz="2600" dirty="0"/>
              <a:t>将输入的</a:t>
            </a:r>
            <a:r>
              <a:rPr lang="en-US" altLang="zh-CN" sz="2600" dirty="0"/>
              <a:t>token</a:t>
            </a:r>
            <a:r>
              <a:rPr lang="zh-CN" altLang="en-US" sz="2600" dirty="0"/>
              <a:t>流按照语法规则组织为</a:t>
            </a:r>
            <a:r>
              <a:rPr lang="en-US" altLang="zh-CN" sz="2600" dirty="0"/>
              <a:t>AST</a:t>
            </a:r>
            <a:r>
              <a:rPr lang="zh-CN" altLang="en-US" sz="2600" dirty="0"/>
              <a:t>树</a:t>
            </a:r>
            <a:endParaRPr lang="en-US" altLang="zh-CN" sz="2600" dirty="0"/>
          </a:p>
          <a:p>
            <a:endParaRPr lang="zh-CN" altLang="en-US" sz="2800" dirty="0"/>
          </a:p>
        </p:txBody>
      </p:sp>
      <p:sp>
        <p:nvSpPr>
          <p:cNvPr id="2" name="Rectangle 2">
            <a:extLst>
              <a:ext uri="{FF2B5EF4-FFF2-40B4-BE49-F238E27FC236}">
                <a16:creationId xmlns:a16="http://schemas.microsoft.com/office/drawing/2014/main" id="{9D8F10FB-1233-4751-8D5A-C2560822B036}"/>
              </a:ext>
            </a:extLst>
          </p:cNvPr>
          <p:cNvSpPr>
            <a:spLocks noChangeArrowheads="1"/>
          </p:cNvSpPr>
          <p:nvPr/>
        </p:nvSpPr>
        <p:spPr bwMode="auto">
          <a:xfrm>
            <a:off x="9448800" y="29961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F85E8CA7-6EA9-4D88-954C-20A82DEC63A9}"/>
              </a:ext>
            </a:extLst>
          </p:cNvPr>
          <p:cNvGraphicFramePr>
            <a:graphicFrameLocks noChangeAspect="1"/>
          </p:cNvGraphicFramePr>
          <p:nvPr>
            <p:extLst>
              <p:ext uri="{D42A27DB-BD31-4B8C-83A1-F6EECF244321}">
                <p14:modId xmlns:p14="http://schemas.microsoft.com/office/powerpoint/2010/main" val="3525913635"/>
              </p:ext>
            </p:extLst>
          </p:nvPr>
        </p:nvGraphicFramePr>
        <p:xfrm>
          <a:off x="7723762" y="968939"/>
          <a:ext cx="4108315" cy="5889061"/>
        </p:xfrm>
        <a:graphic>
          <a:graphicData uri="http://schemas.openxmlformats.org/presentationml/2006/ole">
            <mc:AlternateContent xmlns:mc="http://schemas.openxmlformats.org/markup-compatibility/2006">
              <mc:Choice xmlns:v="urn:schemas-microsoft-com:vml" Requires="v">
                <p:oleObj spid="_x0000_s7236" name="Visio" r:id="rId4" imgW="2788681" imgH="3985083" progId="Visio.Drawing.15">
                  <p:embed/>
                </p:oleObj>
              </mc:Choice>
              <mc:Fallback>
                <p:oleObj name="Visio" r:id="rId4" imgW="2788681" imgH="3985083" progId="Visio.Drawing.15">
                  <p:embed/>
                  <p:pic>
                    <p:nvPicPr>
                      <p:cNvPr id="0" name="Object 1"/>
                      <p:cNvPicPr>
                        <a:picLocks noChangeAspect="1" noChangeArrowheads="1"/>
                      </p:cNvPicPr>
                      <p:nvPr/>
                    </p:nvPicPr>
                    <p:blipFill>
                      <a:blip r:embed="rId5"/>
                      <a:srcRect/>
                      <a:stretch>
                        <a:fillRect/>
                      </a:stretch>
                    </p:blipFill>
                    <p:spPr bwMode="auto">
                      <a:xfrm>
                        <a:off x="7723762" y="968939"/>
                        <a:ext cx="4108315" cy="5889061"/>
                      </a:xfrm>
                      <a:prstGeom prst="rect">
                        <a:avLst/>
                      </a:prstGeom>
                      <a:noFill/>
                    </p:spPr>
                  </p:pic>
                </p:oleObj>
              </mc:Fallback>
            </mc:AlternateContent>
          </a:graphicData>
        </a:graphic>
      </p:graphicFrame>
    </p:spTree>
    <p:extLst>
      <p:ext uri="{BB962C8B-B14F-4D97-AF65-F5344CB8AC3E}">
        <p14:creationId xmlns:p14="http://schemas.microsoft.com/office/powerpoint/2010/main" val="36279067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Bison demo</a:t>
            </a:r>
            <a:endParaRPr lang="en-US" dirty="0">
              <a:latin typeface="微软雅黑" panose="020B0503020204020204" pitchFamily="34" charset="-122"/>
            </a:endParaRPr>
          </a:p>
        </p:txBody>
      </p:sp>
      <p:sp>
        <p:nvSpPr>
          <p:cNvPr id="6" name="文本框 5">
            <a:extLst>
              <a:ext uri="{FF2B5EF4-FFF2-40B4-BE49-F238E27FC236}">
                <a16:creationId xmlns:a16="http://schemas.microsoft.com/office/drawing/2014/main" id="{23EEFD2E-C0B6-42FA-A0A0-EC0B2BEC7C2D}"/>
              </a:ext>
            </a:extLst>
          </p:cNvPr>
          <p:cNvSpPr txBox="1"/>
          <p:nvPr/>
        </p:nvSpPr>
        <p:spPr>
          <a:xfrm>
            <a:off x="438693" y="1042997"/>
            <a:ext cx="3641273" cy="5478423"/>
          </a:xfrm>
          <a:prstGeom prst="rect">
            <a:avLst/>
          </a:prstGeom>
          <a:noFill/>
        </p:spPr>
        <p:txBody>
          <a:bodyPr wrap="square">
            <a:spAutoFit/>
          </a:bodyPr>
          <a:lstStyle/>
          <a:p>
            <a:r>
              <a:rPr lang="en-US" altLang="zh-CN" sz="1400" b="0" dirty="0">
                <a:solidFill>
                  <a:srgbClr val="008000"/>
                </a:solidFill>
                <a:effectLst/>
                <a:latin typeface="Consolas" panose="020B0609020204030204" pitchFamily="49" charset="0"/>
                <a:ea typeface="微软雅黑" panose="020B0503020204020204" pitchFamily="34" charset="-122"/>
              </a:rPr>
              <a:t>/* file name : </a:t>
            </a:r>
            <a:r>
              <a:rPr lang="en-US" altLang="zh-CN" sz="1400" b="0" dirty="0" err="1">
                <a:solidFill>
                  <a:srgbClr val="008000"/>
                </a:solidFill>
                <a:effectLst/>
                <a:latin typeface="Consolas" panose="020B0609020204030204" pitchFamily="49" charset="0"/>
                <a:ea typeface="微软雅黑" panose="020B0503020204020204" pitchFamily="34" charset="-122"/>
              </a:rPr>
              <a:t>bison_demo.y</a:t>
            </a:r>
            <a:r>
              <a:rPr lang="en-US" altLang="zh-CN" sz="1400" b="0" dirty="0">
                <a:solidFill>
                  <a:srgbClr val="008000"/>
                </a:solidFill>
                <a:effectLst/>
                <a:latin typeface="Consolas" panose="020B0609020204030204" pitchFamily="49" charset="0"/>
                <a:ea typeface="微软雅黑" panose="020B0503020204020204" pitchFamily="34" charset="-122"/>
              </a:rPr>
              <a:t> */</a:t>
            </a:r>
          </a:p>
          <a:p>
            <a:r>
              <a:rPr lang="en-US" altLang="zh-CN" sz="1400" dirty="0">
                <a:solidFill>
                  <a:srgbClr val="008000"/>
                </a:solidFill>
                <a:latin typeface="Consolas" panose="020B0609020204030204" pitchFamily="49" charset="0"/>
                <a:ea typeface="微软雅黑" panose="020B0503020204020204" pitchFamily="34" charset="-122"/>
              </a:rPr>
              <a:t>/* Part 1 */</a:t>
            </a:r>
            <a:endParaRPr lang="en-US" altLang="zh-CN" sz="1400" b="0" dirty="0">
              <a:solidFill>
                <a:srgbClr val="3B3B3B"/>
              </a:solidFill>
              <a:effectLst/>
              <a:latin typeface="Consolas" panose="020B0609020204030204" pitchFamily="49" charset="0"/>
              <a:ea typeface="微软雅黑" panose="020B0503020204020204" pitchFamily="34" charset="-122"/>
            </a:endParaRPr>
          </a:p>
          <a:p>
            <a:r>
              <a:rPr lang="en-US" altLang="zh-CN" sz="1400" b="0" dirty="0">
                <a:solidFill>
                  <a:srgbClr val="000000"/>
                </a:solidFill>
                <a:effectLst/>
                <a:latin typeface="Consolas" panose="020B0609020204030204" pitchFamily="49" charset="0"/>
                <a:ea typeface="微软雅黑" panose="020B0503020204020204" pitchFamily="34" charset="-122"/>
              </a:rPr>
              <a:t>%</a:t>
            </a:r>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AF00DB"/>
                </a:solidFill>
                <a:effectLst/>
                <a:latin typeface="Consolas" panose="020B0609020204030204" pitchFamily="49" charset="0"/>
                <a:ea typeface="微软雅黑" panose="020B0503020204020204" pitchFamily="34" charset="-122"/>
              </a:rPr>
              <a:t>#include</a:t>
            </a:r>
            <a:r>
              <a:rPr lang="en-US" altLang="zh-CN" sz="1400" b="0" dirty="0">
                <a:solidFill>
                  <a:srgbClr val="0000FF"/>
                </a:solidFill>
                <a:effectLst/>
                <a:latin typeface="Consolas" panose="020B0609020204030204" pitchFamily="49" charset="0"/>
                <a:ea typeface="微软雅黑" panose="020B0503020204020204" pitchFamily="34" charset="-122"/>
              </a:rPr>
              <a:t> </a:t>
            </a:r>
            <a:r>
              <a:rPr lang="en-US" altLang="zh-CN" sz="1400" b="0" dirty="0">
                <a:solidFill>
                  <a:srgbClr val="A31515"/>
                </a:solidFill>
                <a:effectLst/>
                <a:latin typeface="Consolas" panose="020B0609020204030204" pitchFamily="49" charset="0"/>
                <a:ea typeface="微软雅黑" panose="020B0503020204020204" pitchFamily="34" charset="-122"/>
              </a:rPr>
              <a:t>&lt;</a:t>
            </a:r>
            <a:r>
              <a:rPr lang="en-US" altLang="zh-CN" sz="1400" b="0" dirty="0" err="1">
                <a:solidFill>
                  <a:srgbClr val="A31515"/>
                </a:solidFill>
                <a:effectLst/>
                <a:latin typeface="Consolas" panose="020B0609020204030204" pitchFamily="49" charset="0"/>
                <a:ea typeface="微软雅黑" panose="020B0503020204020204" pitchFamily="34" charset="-122"/>
              </a:rPr>
              <a:t>stdio.h</a:t>
            </a:r>
            <a:r>
              <a:rPr lang="en-US" altLang="zh-CN" sz="1400" b="0" dirty="0">
                <a:solidFill>
                  <a:srgbClr val="A31515"/>
                </a:solidFill>
                <a:effectLst/>
                <a:latin typeface="Consolas" panose="020B0609020204030204" pitchFamily="49" charset="0"/>
                <a:ea typeface="微软雅黑" panose="020B0503020204020204" pitchFamily="34" charset="-122"/>
              </a:rPr>
              <a:t>&gt;</a:t>
            </a:r>
            <a:endParaRPr lang="en-US" altLang="zh-CN" sz="1400" b="0" dirty="0">
              <a:solidFill>
                <a:srgbClr val="3B3B3B"/>
              </a:solidFill>
              <a:effectLst/>
              <a:latin typeface="Consolas" panose="020B0609020204030204" pitchFamily="49" charset="0"/>
              <a:ea typeface="微软雅黑" panose="020B0503020204020204" pitchFamily="34" charset="-122"/>
            </a:endParaRPr>
          </a:p>
          <a:p>
            <a:r>
              <a:rPr lang="en-US" altLang="zh-CN" sz="1400" b="0" dirty="0">
                <a:solidFill>
                  <a:srgbClr val="0000FF"/>
                </a:solidFill>
                <a:effectLst/>
                <a:latin typeface="Consolas" panose="020B0609020204030204" pitchFamily="49" charset="0"/>
                <a:ea typeface="微软雅黑" panose="020B0503020204020204" pitchFamily="34" charset="-122"/>
              </a:rPr>
              <a:t>int</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795E26"/>
                </a:solidFill>
                <a:effectLst/>
                <a:latin typeface="Consolas" panose="020B0609020204030204" pitchFamily="49" charset="0"/>
                <a:ea typeface="微软雅黑" panose="020B0503020204020204" pitchFamily="34" charset="-122"/>
              </a:rPr>
              <a:t>yylex</a:t>
            </a:r>
            <a:r>
              <a:rPr lang="en-US" altLang="zh-CN" sz="1400" b="0" dirty="0">
                <a:solidFill>
                  <a:srgbClr val="3B3B3B"/>
                </a:solidFill>
                <a:effectLst/>
                <a:latin typeface="Consolas" panose="020B0609020204030204" pitchFamily="49" charset="0"/>
                <a:ea typeface="微软雅黑" panose="020B0503020204020204" pitchFamily="34" charset="-122"/>
              </a:rPr>
              <a:t>(</a:t>
            </a:r>
            <a:r>
              <a:rPr lang="en-US" altLang="zh-CN" sz="1400" b="0" dirty="0">
                <a:solidFill>
                  <a:srgbClr val="0000FF"/>
                </a:solidFill>
                <a:effectLst/>
                <a:latin typeface="Consolas" panose="020B0609020204030204" pitchFamily="49" charset="0"/>
                <a:ea typeface="微软雅黑" panose="020B0503020204020204" pitchFamily="34" charset="-122"/>
              </a:rPr>
              <a:t>void</a:t>
            </a:r>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0000FF"/>
                </a:solidFill>
                <a:effectLst/>
                <a:latin typeface="Consolas" panose="020B0609020204030204" pitchFamily="49" charset="0"/>
                <a:ea typeface="微软雅黑" panose="020B0503020204020204" pitchFamily="34" charset="-122"/>
              </a:rPr>
              <a:t>void</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err="1">
                <a:solidFill>
                  <a:srgbClr val="795E26"/>
                </a:solidFill>
                <a:effectLst/>
                <a:latin typeface="Consolas" panose="020B0609020204030204" pitchFamily="49" charset="0"/>
                <a:ea typeface="微软雅黑" panose="020B0503020204020204" pitchFamily="34" charset="-122"/>
              </a:rPr>
              <a:t>yyerror</a:t>
            </a:r>
            <a:r>
              <a:rPr lang="en-US" altLang="zh-CN" sz="1400" b="0" dirty="0">
                <a:solidFill>
                  <a:srgbClr val="3B3B3B"/>
                </a:solidFill>
                <a:effectLst/>
                <a:latin typeface="Consolas" panose="020B0609020204030204" pitchFamily="49" charset="0"/>
                <a:ea typeface="微软雅黑" panose="020B0503020204020204" pitchFamily="34" charset="-122"/>
              </a:rPr>
              <a:t>(</a:t>
            </a:r>
            <a:r>
              <a:rPr lang="en-US" altLang="zh-CN" sz="1400" b="0" dirty="0">
                <a:solidFill>
                  <a:srgbClr val="0000FF"/>
                </a:solidFill>
                <a:effectLst/>
                <a:latin typeface="Consolas" panose="020B0609020204030204" pitchFamily="49" charset="0"/>
                <a:ea typeface="微软雅黑" panose="020B0503020204020204" pitchFamily="34" charset="-122"/>
              </a:rPr>
              <a:t>const</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0000FF"/>
                </a:solidFill>
                <a:effectLst/>
                <a:latin typeface="Consolas" panose="020B0609020204030204" pitchFamily="49" charset="0"/>
                <a:ea typeface="微软雅黑" panose="020B0503020204020204" pitchFamily="34" charset="-122"/>
              </a:rPr>
              <a:t>char</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000000"/>
                </a:solidFill>
                <a:effectLst/>
                <a:latin typeface="Consolas" panose="020B0609020204030204" pitchFamily="49" charset="0"/>
                <a:ea typeface="微软雅黑" panose="020B0503020204020204" pitchFamily="34" charset="-122"/>
              </a:rPr>
              <a:t>*</a:t>
            </a:r>
            <a:r>
              <a:rPr lang="en-US" altLang="zh-CN" sz="1400" b="0" dirty="0">
                <a:solidFill>
                  <a:srgbClr val="3B3B3B"/>
                </a:solidFill>
                <a:effectLst/>
                <a:latin typeface="Consolas" panose="020B0609020204030204" pitchFamily="49" charset="0"/>
                <a:ea typeface="微软雅黑" panose="020B0503020204020204" pitchFamily="34" charset="-122"/>
              </a:rPr>
              <a:t>s);</a:t>
            </a:r>
          </a:p>
          <a:p>
            <a:r>
              <a:rPr lang="en-US" altLang="zh-CN" sz="1400" b="0" dirty="0">
                <a:solidFill>
                  <a:srgbClr val="000000"/>
                </a:solidFill>
                <a:effectLst/>
                <a:latin typeface="Consolas" panose="020B0609020204030204" pitchFamily="49" charset="0"/>
                <a:ea typeface="微软雅黑" panose="020B0503020204020204" pitchFamily="34" charset="-122"/>
              </a:rPr>
              <a:t>%</a:t>
            </a:r>
            <a:r>
              <a:rPr lang="en-US" altLang="zh-CN" sz="1400" b="0" dirty="0">
                <a:solidFill>
                  <a:srgbClr val="3B3B3B"/>
                </a:solidFill>
                <a:effectLst/>
                <a:latin typeface="Consolas" panose="020B0609020204030204" pitchFamily="49" charset="0"/>
                <a:ea typeface="微软雅黑" panose="020B0503020204020204" pitchFamily="34" charset="-122"/>
              </a:rPr>
              <a:t>}</a:t>
            </a:r>
          </a:p>
          <a:p>
            <a:br>
              <a:rPr lang="en-US" altLang="zh-CN" sz="1400" b="0" dirty="0">
                <a:solidFill>
                  <a:srgbClr val="3B3B3B"/>
                </a:solidFill>
                <a:effectLst/>
                <a:latin typeface="Consolas" panose="020B0609020204030204" pitchFamily="49" charset="0"/>
                <a:ea typeface="微软雅黑" panose="020B0503020204020204" pitchFamily="34" charset="-122"/>
              </a:rPr>
            </a:br>
            <a:r>
              <a:rPr lang="en-US" altLang="zh-CN" sz="1400" b="0" dirty="0">
                <a:solidFill>
                  <a:srgbClr val="000000"/>
                </a:solidFill>
                <a:effectLst/>
                <a:latin typeface="Consolas" panose="020B0609020204030204" pitchFamily="49" charset="0"/>
                <a:ea typeface="微软雅黑" panose="020B0503020204020204" pitchFamily="34" charset="-122"/>
              </a:rPr>
              <a:t>%</a:t>
            </a:r>
            <a:r>
              <a:rPr lang="en-US" altLang="zh-CN" sz="1400" b="0" dirty="0">
                <a:solidFill>
                  <a:srgbClr val="3B3B3B"/>
                </a:solidFill>
                <a:effectLst/>
                <a:latin typeface="Consolas" panose="020B0609020204030204" pitchFamily="49" charset="0"/>
                <a:ea typeface="微软雅黑" panose="020B0503020204020204" pitchFamily="34" charset="-122"/>
              </a:rPr>
              <a:t>start </a:t>
            </a:r>
            <a:r>
              <a:rPr lang="en-US" altLang="zh-CN" sz="1400" b="0" dirty="0" err="1">
                <a:solidFill>
                  <a:srgbClr val="3B3B3B"/>
                </a:solidFill>
                <a:effectLst/>
                <a:latin typeface="Consolas" panose="020B0609020204030204" pitchFamily="49" charset="0"/>
                <a:ea typeface="微软雅黑" panose="020B0503020204020204" pitchFamily="34" charset="-122"/>
              </a:rPr>
              <a:t>reimu</a:t>
            </a:r>
            <a:endParaRPr lang="en-US" altLang="zh-CN" sz="1400" b="0" dirty="0">
              <a:solidFill>
                <a:srgbClr val="3B3B3B"/>
              </a:solidFill>
              <a:effectLst/>
              <a:latin typeface="Consolas" panose="020B0609020204030204" pitchFamily="49" charset="0"/>
              <a:ea typeface="微软雅黑" panose="020B0503020204020204" pitchFamily="34" charset="-122"/>
            </a:endParaRPr>
          </a:p>
          <a:p>
            <a:r>
              <a:rPr lang="en-US" altLang="zh-CN" sz="1400" b="0" dirty="0">
                <a:solidFill>
                  <a:srgbClr val="000000"/>
                </a:solidFill>
                <a:effectLst/>
                <a:latin typeface="Consolas" panose="020B0609020204030204" pitchFamily="49" charset="0"/>
                <a:ea typeface="微软雅黑" panose="020B0503020204020204" pitchFamily="34" charset="-122"/>
              </a:rPr>
              <a:t>%</a:t>
            </a:r>
            <a:r>
              <a:rPr lang="en-US" altLang="zh-CN" sz="1400" b="0" dirty="0">
                <a:solidFill>
                  <a:srgbClr val="3B3B3B"/>
                </a:solidFill>
                <a:effectLst/>
                <a:latin typeface="Consolas" panose="020B0609020204030204" pitchFamily="49" charset="0"/>
                <a:ea typeface="微软雅黑" panose="020B0503020204020204" pitchFamily="34" charset="-122"/>
              </a:rPr>
              <a:t>token REIMU</a:t>
            </a:r>
          </a:p>
          <a:p>
            <a:br>
              <a:rPr lang="en-US" altLang="zh-CN" sz="1400" b="0" dirty="0">
                <a:solidFill>
                  <a:srgbClr val="3B3B3B"/>
                </a:solidFill>
                <a:effectLst/>
                <a:latin typeface="Consolas" panose="020B0609020204030204" pitchFamily="49" charset="0"/>
                <a:ea typeface="微软雅黑" panose="020B0503020204020204" pitchFamily="34" charset="-122"/>
              </a:rPr>
            </a:br>
            <a:r>
              <a:rPr lang="en-US" altLang="zh-CN" sz="1400" b="0" dirty="0">
                <a:solidFill>
                  <a:srgbClr val="000000"/>
                </a:solidFill>
                <a:effectLst/>
                <a:latin typeface="Consolas" panose="020B0609020204030204" pitchFamily="49" charset="0"/>
                <a:ea typeface="微软雅黑" panose="020B0503020204020204" pitchFamily="34" charset="-122"/>
              </a:rPr>
              <a:t>%%</a:t>
            </a:r>
            <a:endParaRPr lang="en-US" altLang="zh-CN" sz="1400" b="0" dirty="0">
              <a:solidFill>
                <a:srgbClr val="3B3B3B"/>
              </a:solidFill>
              <a:effectLst/>
              <a:latin typeface="Consolas" panose="020B0609020204030204" pitchFamily="49" charset="0"/>
              <a:ea typeface="微软雅黑" panose="020B0503020204020204" pitchFamily="34" charset="-122"/>
            </a:endParaRPr>
          </a:p>
          <a:p>
            <a:r>
              <a:rPr lang="en-US" altLang="zh-CN" sz="1400" b="0" dirty="0" err="1">
                <a:solidFill>
                  <a:srgbClr val="3B3B3B"/>
                </a:solidFill>
                <a:effectLst/>
                <a:latin typeface="Consolas" panose="020B0609020204030204" pitchFamily="49" charset="0"/>
                <a:ea typeface="微软雅黑" panose="020B0503020204020204" pitchFamily="34" charset="-122"/>
              </a:rPr>
              <a:t>reimu</a:t>
            </a:r>
            <a:r>
              <a:rPr lang="en-US" altLang="zh-CN" sz="1400" b="0" dirty="0">
                <a:solidFill>
                  <a:srgbClr val="3B3B3B"/>
                </a:solidFill>
                <a:effectLst/>
                <a:latin typeface="Consolas" panose="020B0609020204030204" pitchFamily="49" charset="0"/>
                <a:ea typeface="微软雅黑" panose="020B0503020204020204" pitchFamily="34" charset="-122"/>
              </a:rPr>
              <a:t> : REIMU { </a:t>
            </a:r>
            <a:r>
              <a:rPr lang="en-US" altLang="zh-CN" sz="1400" b="0" dirty="0">
                <a:solidFill>
                  <a:srgbClr val="795E26"/>
                </a:solidFill>
                <a:effectLst/>
                <a:latin typeface="Consolas" panose="020B0609020204030204" pitchFamily="49" charset="0"/>
                <a:ea typeface="微软雅黑" panose="020B0503020204020204" pitchFamily="34" charset="-122"/>
              </a:rPr>
              <a:t>puts</a:t>
            </a:r>
            <a:r>
              <a:rPr lang="en-US" altLang="zh-CN" sz="1400" b="0" dirty="0">
                <a:solidFill>
                  <a:srgbClr val="3B3B3B"/>
                </a:solidFill>
                <a:effectLst/>
                <a:latin typeface="Consolas" panose="020B0609020204030204" pitchFamily="49" charset="0"/>
                <a:ea typeface="微软雅黑" panose="020B0503020204020204" pitchFamily="34" charset="-122"/>
              </a:rPr>
              <a:t>(</a:t>
            </a:r>
            <a:r>
              <a:rPr lang="en-US" altLang="zh-CN" sz="1400" b="0" dirty="0">
                <a:solidFill>
                  <a:srgbClr val="A31515"/>
                </a:solidFill>
                <a:effectLst/>
                <a:latin typeface="Consolas" panose="020B0609020204030204" pitchFamily="49" charset="0"/>
                <a:ea typeface="微软雅黑" panose="020B0503020204020204" pitchFamily="34" charset="-122"/>
              </a:rPr>
              <a:t>"</a:t>
            </a:r>
            <a:r>
              <a:rPr lang="en-US" altLang="zh-CN" sz="1400" dirty="0">
                <a:solidFill>
                  <a:srgbClr val="A31515"/>
                </a:solidFill>
                <a:latin typeface="Consolas" panose="020B0609020204030204" pitchFamily="49" charset="0"/>
                <a:ea typeface="微软雅黑" panose="020B0503020204020204" pitchFamily="34" charset="-122"/>
              </a:rPr>
              <a:t>\</a:t>
            </a:r>
            <a:r>
              <a:rPr lang="en-US" altLang="zh-CN" sz="1400" dirty="0" err="1">
                <a:solidFill>
                  <a:srgbClr val="A31515"/>
                </a:solidFill>
                <a:latin typeface="Consolas" panose="020B0609020204030204" pitchFamily="49" charset="0"/>
                <a:ea typeface="微软雅黑" panose="020B0503020204020204" pitchFamily="34" charset="-122"/>
              </a:rPr>
              <a:t>n</a:t>
            </a:r>
            <a:r>
              <a:rPr lang="en-US" altLang="zh-CN" sz="1400" b="0" dirty="0" err="1">
                <a:solidFill>
                  <a:srgbClr val="A31515"/>
                </a:solidFill>
                <a:effectLst/>
                <a:latin typeface="Consolas" panose="020B0609020204030204" pitchFamily="49" charset="0"/>
                <a:ea typeface="微软雅黑" panose="020B0503020204020204" pitchFamily="34" charset="-122"/>
              </a:rPr>
              <a:t>Find</a:t>
            </a:r>
            <a:r>
              <a:rPr lang="en-US" altLang="zh-CN" sz="1400" b="0" dirty="0">
                <a:solidFill>
                  <a:srgbClr val="A31515"/>
                </a:solidFill>
                <a:effectLst/>
                <a:latin typeface="Consolas" panose="020B0609020204030204" pitchFamily="49" charset="0"/>
                <a:ea typeface="微软雅黑" panose="020B0503020204020204" pitchFamily="34" charset="-122"/>
              </a:rPr>
              <a:t>\n"</a:t>
            </a:r>
            <a:r>
              <a:rPr lang="en-US" altLang="zh-CN" sz="1400" b="0" dirty="0">
                <a:solidFill>
                  <a:srgbClr val="3B3B3B"/>
                </a:solidFill>
                <a:effectLst/>
                <a:latin typeface="Consolas" panose="020B0609020204030204" pitchFamily="49" charset="0"/>
                <a:ea typeface="微软雅黑" panose="020B0503020204020204" pitchFamily="34" charset="-122"/>
              </a:rPr>
              <a:t>); }</a:t>
            </a:r>
          </a:p>
          <a:p>
            <a:r>
              <a:rPr lang="en-US" altLang="zh-CN" sz="1400" b="0" dirty="0">
                <a:solidFill>
                  <a:srgbClr val="000000"/>
                </a:solidFill>
                <a:effectLst/>
                <a:latin typeface="Consolas" panose="020B0609020204030204" pitchFamily="49" charset="0"/>
                <a:ea typeface="微软雅黑" panose="020B0503020204020204" pitchFamily="34" charset="-122"/>
              </a:rPr>
              <a:t>%%</a:t>
            </a:r>
            <a:endParaRPr lang="en-US" altLang="zh-CN" sz="1400" b="0" dirty="0">
              <a:solidFill>
                <a:srgbClr val="3B3B3B"/>
              </a:solidFill>
              <a:effectLst/>
              <a:latin typeface="Consolas" panose="020B0609020204030204" pitchFamily="49" charset="0"/>
              <a:ea typeface="微软雅黑" panose="020B0503020204020204" pitchFamily="34" charset="-122"/>
            </a:endParaRPr>
          </a:p>
          <a:p>
            <a:br>
              <a:rPr lang="en-US" altLang="zh-CN" sz="1400" b="0" dirty="0">
                <a:solidFill>
                  <a:srgbClr val="3B3B3B"/>
                </a:solidFill>
                <a:effectLst/>
                <a:latin typeface="Consolas" panose="020B0609020204030204" pitchFamily="49" charset="0"/>
                <a:ea typeface="微软雅黑" panose="020B0503020204020204" pitchFamily="34" charset="-122"/>
              </a:rPr>
            </a:br>
            <a:r>
              <a:rPr lang="en-US" altLang="zh-CN" sz="1400" b="0" dirty="0">
                <a:solidFill>
                  <a:srgbClr val="0000FF"/>
                </a:solidFill>
                <a:effectLst/>
                <a:latin typeface="Consolas" panose="020B0609020204030204" pitchFamily="49" charset="0"/>
                <a:ea typeface="微软雅黑" panose="020B0503020204020204" pitchFamily="34" charset="-122"/>
              </a:rPr>
              <a:t>int</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795E26"/>
                </a:solidFill>
                <a:effectLst/>
                <a:latin typeface="Consolas" panose="020B0609020204030204" pitchFamily="49" charset="0"/>
                <a:ea typeface="微软雅黑" panose="020B0503020204020204" pitchFamily="34" charset="-122"/>
              </a:rPr>
              <a:t>yylex</a:t>
            </a:r>
            <a:r>
              <a:rPr lang="en-US" altLang="zh-CN" sz="1400" b="0" dirty="0">
                <a:solidFill>
                  <a:srgbClr val="3B3B3B"/>
                </a:solidFill>
                <a:effectLst/>
                <a:latin typeface="Consolas" panose="020B0609020204030204" pitchFamily="49" charset="0"/>
                <a:ea typeface="微软雅黑" panose="020B0503020204020204" pitchFamily="34" charset="-122"/>
              </a:rPr>
              <a:t>(</a:t>
            </a:r>
            <a:r>
              <a:rPr lang="en-US" altLang="zh-CN" sz="1400" b="0" dirty="0">
                <a:solidFill>
                  <a:srgbClr val="0000FF"/>
                </a:solidFill>
                <a:effectLst/>
                <a:latin typeface="Consolas" panose="020B0609020204030204" pitchFamily="49" charset="0"/>
                <a:ea typeface="微软雅黑" panose="020B0503020204020204" pitchFamily="34" charset="-122"/>
              </a:rPr>
              <a:t>void</a:t>
            </a:r>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0000FF"/>
                </a:solidFill>
                <a:effectLst/>
                <a:latin typeface="Consolas" panose="020B0609020204030204" pitchFamily="49" charset="0"/>
                <a:ea typeface="微软雅黑" panose="020B0503020204020204" pitchFamily="34" charset="-122"/>
              </a:rPr>
              <a:t>int</a:t>
            </a:r>
            <a:r>
              <a:rPr lang="en-US" altLang="zh-CN" sz="1400" b="0" dirty="0">
                <a:solidFill>
                  <a:srgbClr val="3B3B3B"/>
                </a:solidFill>
                <a:effectLst/>
                <a:latin typeface="Consolas" panose="020B0609020204030204" pitchFamily="49" charset="0"/>
                <a:ea typeface="微软雅黑" panose="020B0503020204020204" pitchFamily="34" charset="-122"/>
              </a:rPr>
              <a:t> c </a:t>
            </a:r>
            <a:r>
              <a:rPr lang="en-US" altLang="zh-CN" sz="1400" b="0" dirty="0">
                <a:solidFill>
                  <a:srgbClr val="000000"/>
                </a:solidFill>
                <a:effectLst/>
                <a:latin typeface="Consolas" panose="020B0609020204030204" pitchFamily="49" charset="0"/>
                <a:ea typeface="微软雅黑" panose="020B0503020204020204" pitchFamily="34" charset="-122"/>
              </a:rPr>
              <a:t>=</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err="1">
                <a:solidFill>
                  <a:srgbClr val="795E26"/>
                </a:solidFill>
                <a:effectLst/>
                <a:latin typeface="Consolas" panose="020B0609020204030204" pitchFamily="49" charset="0"/>
                <a:ea typeface="微软雅黑" panose="020B0503020204020204" pitchFamily="34" charset="-122"/>
              </a:rPr>
              <a:t>getchar</a:t>
            </a:r>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F00DB"/>
                </a:solidFill>
                <a:effectLst/>
                <a:latin typeface="Consolas" panose="020B0609020204030204" pitchFamily="49" charset="0"/>
                <a:ea typeface="微软雅黑" panose="020B0503020204020204" pitchFamily="34" charset="-122"/>
              </a:rPr>
              <a:t>switch</a:t>
            </a:r>
            <a:r>
              <a:rPr lang="en-US" altLang="zh-CN" sz="1400" b="0" dirty="0">
                <a:solidFill>
                  <a:srgbClr val="3B3B3B"/>
                </a:solidFill>
                <a:effectLst/>
                <a:latin typeface="Consolas" panose="020B0609020204030204" pitchFamily="49" charset="0"/>
                <a:ea typeface="微软雅黑" panose="020B0503020204020204" pitchFamily="34" charset="-122"/>
              </a:rPr>
              <a:t> (c) {</a:t>
            </a:r>
          </a:p>
          <a:p>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F00DB"/>
                </a:solidFill>
                <a:effectLst/>
                <a:latin typeface="Consolas" panose="020B0609020204030204" pitchFamily="49" charset="0"/>
                <a:ea typeface="微软雅黑" panose="020B0503020204020204" pitchFamily="34" charset="-122"/>
              </a:rPr>
              <a:t>case</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0000FF"/>
                </a:solidFill>
                <a:effectLst/>
                <a:latin typeface="Consolas" panose="020B0609020204030204" pitchFamily="49" charset="0"/>
                <a:ea typeface="微软雅黑" panose="020B0503020204020204" pitchFamily="34" charset="-122"/>
              </a:rPr>
              <a:t>EOF</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F00DB"/>
                </a:solidFill>
                <a:effectLst/>
                <a:latin typeface="Consolas" panose="020B0609020204030204" pitchFamily="49" charset="0"/>
                <a:ea typeface="微软雅黑" panose="020B0503020204020204" pitchFamily="34" charset="-122"/>
              </a:rPr>
              <a:t>return</a:t>
            </a:r>
            <a:r>
              <a:rPr lang="en-US" altLang="zh-CN" sz="1400" b="0" dirty="0">
                <a:solidFill>
                  <a:srgbClr val="3B3B3B"/>
                </a:solidFill>
                <a:effectLst/>
                <a:latin typeface="Consolas" panose="020B0609020204030204" pitchFamily="49" charset="0"/>
                <a:ea typeface="微软雅黑" panose="020B0503020204020204" pitchFamily="34" charset="-122"/>
              </a:rPr>
              <a:t> YYEOF;</a:t>
            </a:r>
          </a:p>
          <a:p>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F00DB"/>
                </a:solidFill>
                <a:effectLst/>
                <a:latin typeface="Consolas" panose="020B0609020204030204" pitchFamily="49" charset="0"/>
                <a:ea typeface="微软雅黑" panose="020B0503020204020204" pitchFamily="34" charset="-122"/>
              </a:rPr>
              <a:t>case</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31515"/>
                </a:solidFill>
                <a:effectLst/>
                <a:latin typeface="Consolas" panose="020B0609020204030204" pitchFamily="49" charset="0"/>
                <a:ea typeface="微软雅黑" panose="020B0503020204020204" pitchFamily="34" charset="-122"/>
              </a:rPr>
              <a:t>'H'</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F00DB"/>
                </a:solidFill>
                <a:effectLst/>
                <a:latin typeface="Consolas" panose="020B0609020204030204" pitchFamily="49" charset="0"/>
                <a:ea typeface="微软雅黑" panose="020B0503020204020204" pitchFamily="34" charset="-122"/>
              </a:rPr>
              <a:t>return</a:t>
            </a:r>
            <a:r>
              <a:rPr lang="en-US" altLang="zh-CN" sz="1400" b="0" dirty="0">
                <a:solidFill>
                  <a:srgbClr val="3B3B3B"/>
                </a:solidFill>
                <a:effectLst/>
                <a:latin typeface="Consolas" panose="020B0609020204030204" pitchFamily="49" charset="0"/>
                <a:ea typeface="微软雅黑" panose="020B0503020204020204" pitchFamily="34" charset="-122"/>
              </a:rPr>
              <a:t> REIMU;</a:t>
            </a:r>
          </a:p>
          <a:p>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F00DB"/>
                </a:solidFill>
                <a:effectLst/>
                <a:latin typeface="Consolas" panose="020B0609020204030204" pitchFamily="49" charset="0"/>
                <a:ea typeface="微软雅黑" panose="020B0503020204020204" pitchFamily="34" charset="-122"/>
              </a:rPr>
              <a:t>default</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F00DB"/>
                </a:solidFill>
                <a:effectLst/>
                <a:latin typeface="Consolas" panose="020B0609020204030204" pitchFamily="49" charset="0"/>
                <a:ea typeface="微软雅黑" panose="020B0503020204020204" pitchFamily="34" charset="-122"/>
              </a:rPr>
              <a:t>return</a:t>
            </a:r>
            <a:r>
              <a:rPr lang="en-US" altLang="zh-CN" sz="1400" b="0" dirty="0">
                <a:solidFill>
                  <a:srgbClr val="3B3B3B"/>
                </a:solidFill>
                <a:effectLst/>
                <a:latin typeface="Consolas" panose="020B0609020204030204" pitchFamily="49" charset="0"/>
                <a:ea typeface="微软雅黑" panose="020B0503020204020204" pitchFamily="34" charset="-122"/>
              </a:rPr>
              <a:t> YYUNDEF;</a:t>
            </a:r>
          </a:p>
          <a:p>
            <a:r>
              <a:rPr lang="en-US" altLang="zh-CN" sz="1400" b="0" dirty="0">
                <a:solidFill>
                  <a:srgbClr val="3B3B3B"/>
                </a:solidFill>
                <a:effectLst/>
                <a:latin typeface="Consolas" panose="020B0609020204030204" pitchFamily="49" charset="0"/>
                <a:ea typeface="微软雅黑" panose="020B0503020204020204" pitchFamily="34" charset="-122"/>
              </a:rPr>
              <a:t>    }</a:t>
            </a:r>
          </a:p>
          <a:p>
            <a:r>
              <a:rPr lang="en-US" altLang="zh-CN" sz="1400" b="0" dirty="0">
                <a:solidFill>
                  <a:srgbClr val="3B3B3B"/>
                </a:solidFill>
                <a:effectLst/>
                <a:latin typeface="Consolas" panose="020B0609020204030204" pitchFamily="49" charset="0"/>
                <a:ea typeface="微软雅黑" panose="020B0503020204020204" pitchFamily="34" charset="-122"/>
              </a:rPr>
              <a:t>}</a:t>
            </a:r>
          </a:p>
          <a:p>
            <a:br>
              <a:rPr lang="en-US" altLang="zh-CN" sz="1400" b="0" dirty="0">
                <a:solidFill>
                  <a:srgbClr val="3B3B3B"/>
                </a:solidFill>
                <a:effectLst/>
                <a:latin typeface="Consolas" panose="020B0609020204030204" pitchFamily="49" charset="0"/>
                <a:ea typeface="微软雅黑" panose="020B0503020204020204" pitchFamily="34" charset="-122"/>
              </a:rPr>
            </a:br>
            <a:endParaRPr lang="en-US" altLang="zh-CN" sz="1400" b="0" dirty="0">
              <a:solidFill>
                <a:srgbClr val="3B3B3B"/>
              </a:solidFill>
              <a:effectLst/>
              <a:latin typeface="Consolas" panose="020B0609020204030204" pitchFamily="49" charset="0"/>
              <a:ea typeface="微软雅黑" panose="020B0503020204020204" pitchFamily="34" charset="-122"/>
            </a:endParaRPr>
          </a:p>
        </p:txBody>
      </p:sp>
      <p:sp>
        <p:nvSpPr>
          <p:cNvPr id="7" name="文本框 6">
            <a:extLst>
              <a:ext uri="{FF2B5EF4-FFF2-40B4-BE49-F238E27FC236}">
                <a16:creationId xmlns:a16="http://schemas.microsoft.com/office/drawing/2014/main" id="{61E16853-F685-4F48-A231-6154A4B86178}"/>
              </a:ext>
            </a:extLst>
          </p:cNvPr>
          <p:cNvSpPr txBox="1"/>
          <p:nvPr/>
        </p:nvSpPr>
        <p:spPr>
          <a:xfrm>
            <a:off x="4482737" y="1042997"/>
            <a:ext cx="6102530" cy="2246769"/>
          </a:xfrm>
          <a:prstGeom prst="rect">
            <a:avLst/>
          </a:prstGeom>
          <a:noFill/>
        </p:spPr>
        <p:txBody>
          <a:bodyPr wrap="square">
            <a:spAutoFit/>
          </a:bodyPr>
          <a:lstStyle/>
          <a:p>
            <a:r>
              <a:rPr lang="en-US" altLang="zh-CN" sz="1400" b="0" dirty="0">
                <a:solidFill>
                  <a:srgbClr val="008000"/>
                </a:solidFill>
                <a:effectLst/>
                <a:latin typeface="Consolas" panose="020B0609020204030204" pitchFamily="49" charset="0"/>
                <a:ea typeface="微软雅黑" panose="020B0503020204020204" pitchFamily="34" charset="-122"/>
              </a:rPr>
              <a:t>/* file name : </a:t>
            </a:r>
            <a:r>
              <a:rPr lang="en-US" altLang="zh-CN" sz="1400" b="0" dirty="0" err="1">
                <a:solidFill>
                  <a:srgbClr val="008000"/>
                </a:solidFill>
                <a:effectLst/>
                <a:latin typeface="Consolas" panose="020B0609020204030204" pitchFamily="49" charset="0"/>
                <a:ea typeface="微软雅黑" panose="020B0503020204020204" pitchFamily="34" charset="-122"/>
              </a:rPr>
              <a:t>bison_demo.y</a:t>
            </a:r>
            <a:r>
              <a:rPr lang="en-US" altLang="zh-CN" sz="1400" b="0" dirty="0">
                <a:solidFill>
                  <a:srgbClr val="008000"/>
                </a:solidFill>
                <a:effectLst/>
                <a:latin typeface="Consolas" panose="020B0609020204030204" pitchFamily="49" charset="0"/>
                <a:ea typeface="微软雅黑" panose="020B0503020204020204" pitchFamily="34" charset="-122"/>
              </a:rPr>
              <a:t> */</a:t>
            </a:r>
          </a:p>
          <a:p>
            <a:r>
              <a:rPr lang="en-US" altLang="zh-CN" sz="1400" dirty="0">
                <a:solidFill>
                  <a:srgbClr val="008000"/>
                </a:solidFill>
                <a:latin typeface="Consolas" panose="020B0609020204030204" pitchFamily="49" charset="0"/>
                <a:ea typeface="微软雅黑" panose="020B0503020204020204" pitchFamily="34" charset="-122"/>
              </a:rPr>
              <a:t>/* Part 2 */</a:t>
            </a:r>
            <a:br>
              <a:rPr lang="en-US" altLang="zh-CN" sz="1400" b="0" dirty="0">
                <a:solidFill>
                  <a:srgbClr val="3B3B3B"/>
                </a:solidFill>
                <a:effectLst/>
                <a:latin typeface="Consolas" panose="020B0609020204030204" pitchFamily="49" charset="0"/>
                <a:ea typeface="微软雅黑" panose="020B0503020204020204" pitchFamily="34" charset="-122"/>
              </a:rPr>
            </a:br>
            <a:r>
              <a:rPr lang="en-US" altLang="zh-CN" sz="1400" b="0" dirty="0">
                <a:solidFill>
                  <a:srgbClr val="0000FF"/>
                </a:solidFill>
                <a:effectLst/>
                <a:latin typeface="Consolas" panose="020B0609020204030204" pitchFamily="49" charset="0"/>
                <a:ea typeface="微软雅黑" panose="020B0503020204020204" pitchFamily="34" charset="-122"/>
              </a:rPr>
              <a:t>void</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err="1">
                <a:solidFill>
                  <a:srgbClr val="795E26"/>
                </a:solidFill>
                <a:effectLst/>
                <a:latin typeface="Consolas" panose="020B0609020204030204" pitchFamily="49" charset="0"/>
                <a:ea typeface="微软雅黑" panose="020B0503020204020204" pitchFamily="34" charset="-122"/>
              </a:rPr>
              <a:t>yyerror</a:t>
            </a:r>
            <a:r>
              <a:rPr lang="en-US" altLang="zh-CN" sz="1400" b="0" dirty="0">
                <a:solidFill>
                  <a:srgbClr val="3B3B3B"/>
                </a:solidFill>
                <a:effectLst/>
                <a:latin typeface="Consolas" panose="020B0609020204030204" pitchFamily="49" charset="0"/>
                <a:ea typeface="微软雅黑" panose="020B0503020204020204" pitchFamily="34" charset="-122"/>
              </a:rPr>
              <a:t>(</a:t>
            </a:r>
            <a:r>
              <a:rPr lang="en-US" altLang="zh-CN" sz="1400" b="0" dirty="0">
                <a:solidFill>
                  <a:srgbClr val="0000FF"/>
                </a:solidFill>
                <a:effectLst/>
                <a:latin typeface="Consolas" panose="020B0609020204030204" pitchFamily="49" charset="0"/>
                <a:ea typeface="微软雅黑" panose="020B0503020204020204" pitchFamily="34" charset="-122"/>
              </a:rPr>
              <a:t>const</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0000FF"/>
                </a:solidFill>
                <a:effectLst/>
                <a:latin typeface="Consolas" panose="020B0609020204030204" pitchFamily="49" charset="0"/>
                <a:ea typeface="微软雅黑" panose="020B0503020204020204" pitchFamily="34" charset="-122"/>
              </a:rPr>
              <a:t>char</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000000"/>
                </a:solidFill>
                <a:effectLst/>
                <a:latin typeface="Consolas" panose="020B0609020204030204" pitchFamily="49" charset="0"/>
                <a:ea typeface="微软雅黑" panose="020B0503020204020204" pitchFamily="34" charset="-122"/>
              </a:rPr>
              <a:t>*</a:t>
            </a:r>
            <a:r>
              <a:rPr lang="en-US" altLang="zh-CN" sz="1400" b="0" dirty="0">
                <a:solidFill>
                  <a:srgbClr val="001080"/>
                </a:solidFill>
                <a:effectLst/>
                <a:latin typeface="Consolas" panose="020B0609020204030204" pitchFamily="49" charset="0"/>
                <a:ea typeface="微软雅黑" panose="020B0503020204020204" pitchFamily="34" charset="-122"/>
              </a:rPr>
              <a:t>s</a:t>
            </a:r>
            <a:r>
              <a:rPr lang="en-US" altLang="zh-CN" sz="1400" b="0" dirty="0">
                <a:solidFill>
                  <a:srgbClr val="3B3B3B"/>
                </a:solidFill>
                <a:effectLst/>
                <a:latin typeface="Consolas" panose="020B0609020204030204" pitchFamily="49" charset="0"/>
                <a:ea typeface="微软雅黑" panose="020B0503020204020204" pitchFamily="34" charset="-122"/>
              </a:rPr>
              <a:t>) {</a:t>
            </a:r>
          </a:p>
          <a:p>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err="1">
                <a:solidFill>
                  <a:srgbClr val="795E26"/>
                </a:solidFill>
                <a:effectLst/>
                <a:latin typeface="Consolas" panose="020B0609020204030204" pitchFamily="49" charset="0"/>
                <a:ea typeface="微软雅黑" panose="020B0503020204020204" pitchFamily="34" charset="-122"/>
              </a:rPr>
              <a:t>fprintf</a:t>
            </a:r>
            <a:r>
              <a:rPr lang="en-US" altLang="zh-CN" sz="1400" b="0" dirty="0">
                <a:solidFill>
                  <a:srgbClr val="3B3B3B"/>
                </a:solidFill>
                <a:effectLst/>
                <a:latin typeface="Consolas" panose="020B0609020204030204" pitchFamily="49" charset="0"/>
                <a:ea typeface="微软雅黑" panose="020B0503020204020204" pitchFamily="34" charset="-122"/>
              </a:rPr>
              <a:t>(</a:t>
            </a:r>
            <a:r>
              <a:rPr lang="en-US" altLang="zh-CN" sz="1400" b="0" dirty="0">
                <a:solidFill>
                  <a:srgbClr val="0000FF"/>
                </a:solidFill>
                <a:effectLst/>
                <a:latin typeface="Consolas" panose="020B0609020204030204" pitchFamily="49" charset="0"/>
                <a:ea typeface="微软雅黑" panose="020B0503020204020204" pitchFamily="34" charset="-122"/>
              </a:rPr>
              <a:t>stderr</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31515"/>
                </a:solidFill>
                <a:effectLst/>
                <a:latin typeface="Consolas" panose="020B0609020204030204" pitchFamily="49" charset="0"/>
                <a:ea typeface="微软雅黑" panose="020B0503020204020204" pitchFamily="34" charset="-122"/>
              </a:rPr>
              <a:t>"</a:t>
            </a:r>
            <a:r>
              <a:rPr lang="en-US" altLang="zh-CN" sz="1400" b="0" dirty="0">
                <a:solidFill>
                  <a:srgbClr val="001080"/>
                </a:solidFill>
                <a:effectLst/>
                <a:latin typeface="Consolas" panose="020B0609020204030204" pitchFamily="49" charset="0"/>
                <a:ea typeface="微软雅黑" panose="020B0503020204020204" pitchFamily="34" charset="-122"/>
              </a:rPr>
              <a:t>%s</a:t>
            </a:r>
            <a:r>
              <a:rPr lang="en-US" altLang="zh-CN" sz="1400" b="0" dirty="0">
                <a:solidFill>
                  <a:srgbClr val="EE0000"/>
                </a:solidFill>
                <a:effectLst/>
                <a:latin typeface="Consolas" panose="020B0609020204030204" pitchFamily="49" charset="0"/>
                <a:ea typeface="微软雅黑" panose="020B0503020204020204" pitchFamily="34" charset="-122"/>
              </a:rPr>
              <a:t>\n</a:t>
            </a:r>
            <a:r>
              <a:rPr lang="en-US" altLang="zh-CN" sz="1400" b="0" dirty="0">
                <a:solidFill>
                  <a:srgbClr val="A31515"/>
                </a:solidFill>
                <a:effectLst/>
                <a:latin typeface="Consolas" panose="020B0609020204030204" pitchFamily="49" charset="0"/>
                <a:ea typeface="微软雅黑" panose="020B0503020204020204" pitchFamily="34" charset="-122"/>
              </a:rPr>
              <a:t>"</a:t>
            </a:r>
            <a:r>
              <a:rPr lang="en-US" altLang="zh-CN" sz="1400" b="0" dirty="0">
                <a:solidFill>
                  <a:srgbClr val="3B3B3B"/>
                </a:solidFill>
                <a:effectLst/>
                <a:latin typeface="Consolas" panose="020B0609020204030204" pitchFamily="49" charset="0"/>
                <a:ea typeface="微软雅黑" panose="020B0503020204020204" pitchFamily="34" charset="-122"/>
              </a:rPr>
              <a:t>, s);</a:t>
            </a:r>
          </a:p>
          <a:p>
            <a:r>
              <a:rPr lang="en-US" altLang="zh-CN" sz="1400" b="0" dirty="0">
                <a:solidFill>
                  <a:srgbClr val="3B3B3B"/>
                </a:solidFill>
                <a:effectLst/>
                <a:latin typeface="Consolas" panose="020B0609020204030204" pitchFamily="49" charset="0"/>
                <a:ea typeface="微软雅黑" panose="020B0503020204020204" pitchFamily="34" charset="-122"/>
              </a:rPr>
              <a:t>}</a:t>
            </a:r>
          </a:p>
          <a:p>
            <a:br>
              <a:rPr lang="en-US" altLang="zh-CN" sz="1400" b="0" dirty="0">
                <a:solidFill>
                  <a:srgbClr val="3B3B3B"/>
                </a:solidFill>
                <a:effectLst/>
                <a:latin typeface="Consolas" panose="020B0609020204030204" pitchFamily="49" charset="0"/>
                <a:ea typeface="微软雅黑" panose="020B0503020204020204" pitchFamily="34" charset="-122"/>
              </a:rPr>
            </a:br>
            <a:r>
              <a:rPr lang="en-US" altLang="zh-CN" sz="1400" b="0" dirty="0">
                <a:solidFill>
                  <a:srgbClr val="0000FF"/>
                </a:solidFill>
                <a:effectLst/>
                <a:latin typeface="Consolas" panose="020B0609020204030204" pitchFamily="49" charset="0"/>
                <a:ea typeface="微软雅黑" panose="020B0503020204020204" pitchFamily="34" charset="-122"/>
              </a:rPr>
              <a:t>int</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795E26"/>
                </a:solidFill>
                <a:effectLst/>
                <a:latin typeface="Consolas" panose="020B0609020204030204" pitchFamily="49" charset="0"/>
                <a:ea typeface="微软雅黑" panose="020B0503020204020204" pitchFamily="34" charset="-122"/>
              </a:rPr>
              <a:t>main</a:t>
            </a:r>
            <a:r>
              <a:rPr lang="en-US" altLang="zh-CN" sz="1400" b="0" dirty="0">
                <a:solidFill>
                  <a:srgbClr val="3B3B3B"/>
                </a:solidFill>
                <a:effectLst/>
                <a:latin typeface="Consolas" panose="020B0609020204030204" pitchFamily="49" charset="0"/>
                <a:ea typeface="微软雅黑" panose="020B0503020204020204" pitchFamily="34" charset="-122"/>
              </a:rPr>
              <a:t>(</a:t>
            </a:r>
            <a:r>
              <a:rPr lang="en-US" altLang="zh-CN" sz="1400" b="0" dirty="0">
                <a:solidFill>
                  <a:srgbClr val="0000FF"/>
                </a:solidFill>
                <a:effectLst/>
                <a:latin typeface="Consolas" panose="020B0609020204030204" pitchFamily="49" charset="0"/>
                <a:ea typeface="微软雅黑" panose="020B0503020204020204" pitchFamily="34" charset="-122"/>
              </a:rPr>
              <a:t>void</a:t>
            </a:r>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err="1">
                <a:solidFill>
                  <a:srgbClr val="795E26"/>
                </a:solidFill>
                <a:effectLst/>
                <a:latin typeface="Consolas" panose="020B0609020204030204" pitchFamily="49" charset="0"/>
                <a:ea typeface="微软雅黑" panose="020B0503020204020204" pitchFamily="34" charset="-122"/>
              </a:rPr>
              <a:t>yyparse</a:t>
            </a:r>
            <a:r>
              <a:rPr lang="en-US" altLang="zh-CN" sz="1400" b="0" dirty="0">
                <a:solidFill>
                  <a:srgbClr val="3B3B3B"/>
                </a:solidFill>
                <a:effectLst/>
                <a:latin typeface="Consolas" panose="020B0609020204030204" pitchFamily="49" charset="0"/>
                <a:ea typeface="微软雅黑" panose="020B0503020204020204" pitchFamily="34" charset="-122"/>
              </a:rPr>
              <a:t>();</a:t>
            </a:r>
            <a:r>
              <a:rPr lang="en-US" altLang="zh-CN" sz="1400" b="0" dirty="0">
                <a:solidFill>
                  <a:srgbClr val="008000"/>
                </a:solidFill>
                <a:effectLst/>
                <a:latin typeface="Consolas" panose="020B0609020204030204" pitchFamily="49" charset="0"/>
                <a:ea typeface="微软雅黑" panose="020B0503020204020204" pitchFamily="34" charset="-122"/>
              </a:rPr>
              <a:t> // </a:t>
            </a:r>
            <a:r>
              <a:rPr lang="zh-CN" altLang="en-US" sz="1400" b="0" dirty="0">
                <a:solidFill>
                  <a:srgbClr val="008000"/>
                </a:solidFill>
                <a:effectLst/>
                <a:latin typeface="Consolas" panose="020B0609020204030204" pitchFamily="49" charset="0"/>
                <a:ea typeface="微软雅黑" panose="020B0503020204020204" pitchFamily="34" charset="-122"/>
              </a:rPr>
              <a:t>启动解析</a:t>
            </a:r>
            <a:endParaRPr lang="zh-CN" altLang="en-US" sz="1400" b="0" dirty="0">
              <a:solidFill>
                <a:srgbClr val="3B3B3B"/>
              </a:solidFill>
              <a:effectLst/>
              <a:latin typeface="Consolas" panose="020B0609020204030204" pitchFamily="49" charset="0"/>
              <a:ea typeface="微软雅黑" panose="020B0503020204020204" pitchFamily="34" charset="-122"/>
            </a:endParaRPr>
          </a:p>
          <a:p>
            <a:r>
              <a:rPr lang="zh-CN" altLang="en-US"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F00DB"/>
                </a:solidFill>
                <a:effectLst/>
                <a:latin typeface="Consolas" panose="020B0609020204030204" pitchFamily="49" charset="0"/>
                <a:ea typeface="微软雅黑" panose="020B0503020204020204" pitchFamily="34" charset="-122"/>
              </a:rPr>
              <a:t>return</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098658"/>
                </a:solidFill>
                <a:effectLst/>
                <a:latin typeface="Consolas" panose="020B0609020204030204" pitchFamily="49" charset="0"/>
                <a:ea typeface="微软雅黑" panose="020B0503020204020204" pitchFamily="34" charset="-122"/>
              </a:rPr>
              <a:t>0</a:t>
            </a:r>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3B3B3B"/>
                </a:solidFill>
                <a:effectLst/>
                <a:latin typeface="Consolas" panose="020B0609020204030204" pitchFamily="49" charset="0"/>
                <a:ea typeface="微软雅黑" panose="020B0503020204020204" pitchFamily="34" charset="-122"/>
              </a:rPr>
              <a:t>}</a:t>
            </a:r>
          </a:p>
        </p:txBody>
      </p:sp>
      <p:pic>
        <p:nvPicPr>
          <p:cNvPr id="8" name="图片 7">
            <a:extLst>
              <a:ext uri="{FF2B5EF4-FFF2-40B4-BE49-F238E27FC236}">
                <a16:creationId xmlns:a16="http://schemas.microsoft.com/office/drawing/2014/main" id="{F0907978-F2FC-4F69-9AA8-1EB01600E2C5}"/>
              </a:ext>
            </a:extLst>
          </p:cNvPr>
          <p:cNvPicPr>
            <a:picLocks noChangeAspect="1"/>
          </p:cNvPicPr>
          <p:nvPr/>
        </p:nvPicPr>
        <p:blipFill>
          <a:blip r:embed="rId2"/>
          <a:stretch>
            <a:fillRect/>
          </a:stretch>
        </p:blipFill>
        <p:spPr>
          <a:xfrm>
            <a:off x="4436754" y="3343035"/>
            <a:ext cx="4218075" cy="3037114"/>
          </a:xfrm>
          <a:prstGeom prst="rect">
            <a:avLst/>
          </a:prstGeom>
        </p:spPr>
      </p:pic>
      <p:sp>
        <p:nvSpPr>
          <p:cNvPr id="9" name="文本框 8">
            <a:extLst>
              <a:ext uri="{FF2B5EF4-FFF2-40B4-BE49-F238E27FC236}">
                <a16:creationId xmlns:a16="http://schemas.microsoft.com/office/drawing/2014/main" id="{91A45739-B430-4EE3-AFF0-085C0CEAE071}"/>
              </a:ext>
            </a:extLst>
          </p:cNvPr>
          <p:cNvSpPr txBox="1"/>
          <p:nvPr/>
        </p:nvSpPr>
        <p:spPr>
          <a:xfrm>
            <a:off x="6401543" y="6411697"/>
            <a:ext cx="267252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编译和运行</a:t>
            </a:r>
            <a:r>
              <a:rPr lang="en-US" altLang="zh-CN" b="1" dirty="0">
                <a:latin typeface="微软雅黑" panose="020B0503020204020204" pitchFamily="34" charset="-122"/>
                <a:ea typeface="微软雅黑" panose="020B0503020204020204" pitchFamily="34" charset="-122"/>
              </a:rPr>
              <a:t>Bison</a:t>
            </a:r>
            <a:r>
              <a:rPr lang="zh-CN" altLang="en-US" b="1" dirty="0">
                <a:latin typeface="微软雅黑" panose="020B0503020204020204" pitchFamily="34" charset="-122"/>
                <a:ea typeface="微软雅黑" panose="020B0503020204020204" pitchFamily="34" charset="-122"/>
              </a:rPr>
              <a:t>源程序</a:t>
            </a:r>
          </a:p>
        </p:txBody>
      </p:sp>
    </p:spTree>
    <p:extLst>
      <p:ext uri="{BB962C8B-B14F-4D97-AF65-F5344CB8AC3E}">
        <p14:creationId xmlns:p14="http://schemas.microsoft.com/office/powerpoint/2010/main" val="2229927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Bison demo</a:t>
            </a:r>
            <a:endParaRPr lang="en-US" dirty="0">
              <a:latin typeface="微软雅黑" panose="020B0503020204020204" pitchFamily="34" charset="-122"/>
            </a:endParaRPr>
          </a:p>
        </p:txBody>
      </p:sp>
      <p:sp>
        <p:nvSpPr>
          <p:cNvPr id="6" name="文本框 5">
            <a:extLst>
              <a:ext uri="{FF2B5EF4-FFF2-40B4-BE49-F238E27FC236}">
                <a16:creationId xmlns:a16="http://schemas.microsoft.com/office/drawing/2014/main" id="{3A52CF8C-79BC-4E55-8EF4-6490CD893F0C}"/>
              </a:ext>
            </a:extLst>
          </p:cNvPr>
          <p:cNvSpPr txBox="1"/>
          <p:nvPr/>
        </p:nvSpPr>
        <p:spPr>
          <a:xfrm>
            <a:off x="438693" y="1042997"/>
            <a:ext cx="3641273" cy="5478423"/>
          </a:xfrm>
          <a:prstGeom prst="rect">
            <a:avLst/>
          </a:prstGeom>
          <a:noFill/>
        </p:spPr>
        <p:txBody>
          <a:bodyPr wrap="square">
            <a:spAutoFit/>
          </a:bodyPr>
          <a:lstStyle/>
          <a:p>
            <a:r>
              <a:rPr lang="en-US" altLang="zh-CN" sz="1400" b="0" dirty="0">
                <a:solidFill>
                  <a:srgbClr val="008000"/>
                </a:solidFill>
                <a:effectLst/>
                <a:latin typeface="Consolas" panose="020B0609020204030204" pitchFamily="49" charset="0"/>
                <a:ea typeface="微软雅黑" panose="020B0503020204020204" pitchFamily="34" charset="-122"/>
              </a:rPr>
              <a:t>/* file name : </a:t>
            </a:r>
            <a:r>
              <a:rPr lang="en-US" altLang="zh-CN" sz="1400" b="0" dirty="0" err="1">
                <a:solidFill>
                  <a:srgbClr val="008000"/>
                </a:solidFill>
                <a:effectLst/>
                <a:latin typeface="Consolas" panose="020B0609020204030204" pitchFamily="49" charset="0"/>
                <a:ea typeface="微软雅黑" panose="020B0503020204020204" pitchFamily="34" charset="-122"/>
              </a:rPr>
              <a:t>bison_demo.y</a:t>
            </a:r>
            <a:r>
              <a:rPr lang="en-US" altLang="zh-CN" sz="1400" b="0" dirty="0">
                <a:solidFill>
                  <a:srgbClr val="008000"/>
                </a:solidFill>
                <a:effectLst/>
                <a:latin typeface="Consolas" panose="020B0609020204030204" pitchFamily="49" charset="0"/>
                <a:ea typeface="微软雅黑" panose="020B0503020204020204" pitchFamily="34" charset="-122"/>
              </a:rPr>
              <a:t> */</a:t>
            </a:r>
          </a:p>
          <a:p>
            <a:r>
              <a:rPr lang="en-US" altLang="zh-CN" sz="1400" dirty="0">
                <a:solidFill>
                  <a:srgbClr val="008000"/>
                </a:solidFill>
                <a:latin typeface="Consolas" panose="020B0609020204030204" pitchFamily="49" charset="0"/>
                <a:ea typeface="微软雅黑" panose="020B0503020204020204" pitchFamily="34" charset="-122"/>
              </a:rPr>
              <a:t>/* Part 1 */</a:t>
            </a:r>
            <a:endParaRPr lang="en-US" altLang="zh-CN" sz="1400" b="0" dirty="0">
              <a:solidFill>
                <a:srgbClr val="3B3B3B"/>
              </a:solidFill>
              <a:effectLst/>
              <a:latin typeface="Consolas" panose="020B0609020204030204" pitchFamily="49" charset="0"/>
              <a:ea typeface="微软雅黑" panose="020B0503020204020204" pitchFamily="34" charset="-122"/>
            </a:endParaRPr>
          </a:p>
          <a:p>
            <a:r>
              <a:rPr lang="en-US" altLang="zh-CN" sz="1400" b="0" dirty="0">
                <a:solidFill>
                  <a:srgbClr val="000000"/>
                </a:solidFill>
                <a:effectLst/>
                <a:latin typeface="Consolas" panose="020B0609020204030204" pitchFamily="49" charset="0"/>
                <a:ea typeface="微软雅黑" panose="020B0503020204020204" pitchFamily="34" charset="-122"/>
              </a:rPr>
              <a:t>%</a:t>
            </a:r>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AF00DB"/>
                </a:solidFill>
                <a:effectLst/>
                <a:latin typeface="Consolas" panose="020B0609020204030204" pitchFamily="49" charset="0"/>
                <a:ea typeface="微软雅黑" panose="020B0503020204020204" pitchFamily="34" charset="-122"/>
              </a:rPr>
              <a:t>#include</a:t>
            </a:r>
            <a:r>
              <a:rPr lang="en-US" altLang="zh-CN" sz="1400" b="0" dirty="0">
                <a:solidFill>
                  <a:srgbClr val="0000FF"/>
                </a:solidFill>
                <a:effectLst/>
                <a:latin typeface="Consolas" panose="020B0609020204030204" pitchFamily="49" charset="0"/>
                <a:ea typeface="微软雅黑" panose="020B0503020204020204" pitchFamily="34" charset="-122"/>
              </a:rPr>
              <a:t> </a:t>
            </a:r>
            <a:r>
              <a:rPr lang="en-US" altLang="zh-CN" sz="1400" b="0" dirty="0">
                <a:solidFill>
                  <a:srgbClr val="A31515"/>
                </a:solidFill>
                <a:effectLst/>
                <a:latin typeface="Consolas" panose="020B0609020204030204" pitchFamily="49" charset="0"/>
                <a:ea typeface="微软雅黑" panose="020B0503020204020204" pitchFamily="34" charset="-122"/>
              </a:rPr>
              <a:t>&lt;</a:t>
            </a:r>
            <a:r>
              <a:rPr lang="en-US" altLang="zh-CN" sz="1400" b="0" dirty="0" err="1">
                <a:solidFill>
                  <a:srgbClr val="A31515"/>
                </a:solidFill>
                <a:effectLst/>
                <a:latin typeface="Consolas" panose="020B0609020204030204" pitchFamily="49" charset="0"/>
                <a:ea typeface="微软雅黑" panose="020B0503020204020204" pitchFamily="34" charset="-122"/>
              </a:rPr>
              <a:t>stdio.h</a:t>
            </a:r>
            <a:r>
              <a:rPr lang="en-US" altLang="zh-CN" sz="1400" b="0" dirty="0">
                <a:solidFill>
                  <a:srgbClr val="A31515"/>
                </a:solidFill>
                <a:effectLst/>
                <a:latin typeface="Consolas" panose="020B0609020204030204" pitchFamily="49" charset="0"/>
                <a:ea typeface="微软雅黑" panose="020B0503020204020204" pitchFamily="34" charset="-122"/>
              </a:rPr>
              <a:t>&gt;</a:t>
            </a:r>
            <a:endParaRPr lang="en-US" altLang="zh-CN" sz="1400" b="0" dirty="0">
              <a:solidFill>
                <a:srgbClr val="3B3B3B"/>
              </a:solidFill>
              <a:effectLst/>
              <a:latin typeface="Consolas" panose="020B0609020204030204" pitchFamily="49" charset="0"/>
              <a:ea typeface="微软雅黑" panose="020B0503020204020204" pitchFamily="34" charset="-122"/>
            </a:endParaRPr>
          </a:p>
          <a:p>
            <a:r>
              <a:rPr lang="en-US" altLang="zh-CN" sz="1400" b="0" dirty="0">
                <a:solidFill>
                  <a:srgbClr val="0000FF"/>
                </a:solidFill>
                <a:effectLst/>
                <a:latin typeface="Consolas" panose="020B0609020204030204" pitchFamily="49" charset="0"/>
                <a:ea typeface="微软雅黑" panose="020B0503020204020204" pitchFamily="34" charset="-122"/>
              </a:rPr>
              <a:t>int</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795E26"/>
                </a:solidFill>
                <a:effectLst/>
                <a:latin typeface="Consolas" panose="020B0609020204030204" pitchFamily="49" charset="0"/>
                <a:ea typeface="微软雅黑" panose="020B0503020204020204" pitchFamily="34" charset="-122"/>
              </a:rPr>
              <a:t>yylex</a:t>
            </a:r>
            <a:r>
              <a:rPr lang="en-US" altLang="zh-CN" sz="1400" b="0" dirty="0">
                <a:solidFill>
                  <a:srgbClr val="3B3B3B"/>
                </a:solidFill>
                <a:effectLst/>
                <a:latin typeface="Consolas" panose="020B0609020204030204" pitchFamily="49" charset="0"/>
                <a:ea typeface="微软雅黑" panose="020B0503020204020204" pitchFamily="34" charset="-122"/>
              </a:rPr>
              <a:t>(</a:t>
            </a:r>
            <a:r>
              <a:rPr lang="en-US" altLang="zh-CN" sz="1400" b="0" dirty="0">
                <a:solidFill>
                  <a:srgbClr val="0000FF"/>
                </a:solidFill>
                <a:effectLst/>
                <a:latin typeface="Consolas" panose="020B0609020204030204" pitchFamily="49" charset="0"/>
                <a:ea typeface="微软雅黑" panose="020B0503020204020204" pitchFamily="34" charset="-122"/>
              </a:rPr>
              <a:t>void</a:t>
            </a:r>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0000FF"/>
                </a:solidFill>
                <a:effectLst/>
                <a:latin typeface="Consolas" panose="020B0609020204030204" pitchFamily="49" charset="0"/>
                <a:ea typeface="微软雅黑" panose="020B0503020204020204" pitchFamily="34" charset="-122"/>
              </a:rPr>
              <a:t>void</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err="1">
                <a:solidFill>
                  <a:srgbClr val="795E26"/>
                </a:solidFill>
                <a:effectLst/>
                <a:latin typeface="Consolas" panose="020B0609020204030204" pitchFamily="49" charset="0"/>
                <a:ea typeface="微软雅黑" panose="020B0503020204020204" pitchFamily="34" charset="-122"/>
              </a:rPr>
              <a:t>yyerror</a:t>
            </a:r>
            <a:r>
              <a:rPr lang="en-US" altLang="zh-CN" sz="1400" b="0" dirty="0">
                <a:solidFill>
                  <a:srgbClr val="3B3B3B"/>
                </a:solidFill>
                <a:effectLst/>
                <a:latin typeface="Consolas" panose="020B0609020204030204" pitchFamily="49" charset="0"/>
                <a:ea typeface="微软雅黑" panose="020B0503020204020204" pitchFamily="34" charset="-122"/>
              </a:rPr>
              <a:t>(</a:t>
            </a:r>
            <a:r>
              <a:rPr lang="en-US" altLang="zh-CN" sz="1400" b="0" dirty="0">
                <a:solidFill>
                  <a:srgbClr val="0000FF"/>
                </a:solidFill>
                <a:effectLst/>
                <a:latin typeface="Consolas" panose="020B0609020204030204" pitchFamily="49" charset="0"/>
                <a:ea typeface="微软雅黑" panose="020B0503020204020204" pitchFamily="34" charset="-122"/>
              </a:rPr>
              <a:t>const</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0000FF"/>
                </a:solidFill>
                <a:effectLst/>
                <a:latin typeface="Consolas" panose="020B0609020204030204" pitchFamily="49" charset="0"/>
                <a:ea typeface="微软雅黑" panose="020B0503020204020204" pitchFamily="34" charset="-122"/>
              </a:rPr>
              <a:t>char</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000000"/>
                </a:solidFill>
                <a:effectLst/>
                <a:latin typeface="Consolas" panose="020B0609020204030204" pitchFamily="49" charset="0"/>
                <a:ea typeface="微软雅黑" panose="020B0503020204020204" pitchFamily="34" charset="-122"/>
              </a:rPr>
              <a:t>*</a:t>
            </a:r>
            <a:r>
              <a:rPr lang="en-US" altLang="zh-CN" sz="1400" b="0" dirty="0">
                <a:solidFill>
                  <a:srgbClr val="3B3B3B"/>
                </a:solidFill>
                <a:effectLst/>
                <a:latin typeface="Consolas" panose="020B0609020204030204" pitchFamily="49" charset="0"/>
                <a:ea typeface="微软雅黑" panose="020B0503020204020204" pitchFamily="34" charset="-122"/>
              </a:rPr>
              <a:t>s);</a:t>
            </a:r>
          </a:p>
          <a:p>
            <a:r>
              <a:rPr lang="en-US" altLang="zh-CN" sz="1400" b="0" dirty="0">
                <a:solidFill>
                  <a:srgbClr val="000000"/>
                </a:solidFill>
                <a:effectLst/>
                <a:latin typeface="Consolas" panose="020B0609020204030204" pitchFamily="49" charset="0"/>
                <a:ea typeface="微软雅黑" panose="020B0503020204020204" pitchFamily="34" charset="-122"/>
              </a:rPr>
              <a:t>%</a:t>
            </a:r>
            <a:r>
              <a:rPr lang="en-US" altLang="zh-CN" sz="1400" b="0" dirty="0">
                <a:solidFill>
                  <a:srgbClr val="3B3B3B"/>
                </a:solidFill>
                <a:effectLst/>
                <a:latin typeface="Consolas" panose="020B0609020204030204" pitchFamily="49" charset="0"/>
                <a:ea typeface="微软雅黑" panose="020B0503020204020204" pitchFamily="34" charset="-122"/>
              </a:rPr>
              <a:t>}</a:t>
            </a:r>
          </a:p>
          <a:p>
            <a:br>
              <a:rPr lang="en-US" altLang="zh-CN" sz="1400" b="0" dirty="0">
                <a:solidFill>
                  <a:srgbClr val="3B3B3B"/>
                </a:solidFill>
                <a:effectLst/>
                <a:latin typeface="Consolas" panose="020B0609020204030204" pitchFamily="49" charset="0"/>
                <a:ea typeface="微软雅黑" panose="020B0503020204020204" pitchFamily="34" charset="-122"/>
              </a:rPr>
            </a:br>
            <a:r>
              <a:rPr lang="en-US" altLang="zh-CN" sz="1400" b="0" dirty="0">
                <a:solidFill>
                  <a:srgbClr val="000000"/>
                </a:solidFill>
                <a:effectLst/>
                <a:latin typeface="Consolas" panose="020B0609020204030204" pitchFamily="49" charset="0"/>
                <a:ea typeface="微软雅黑" panose="020B0503020204020204" pitchFamily="34" charset="-122"/>
              </a:rPr>
              <a:t>%</a:t>
            </a:r>
            <a:r>
              <a:rPr lang="en-US" altLang="zh-CN" sz="1400" b="0" dirty="0">
                <a:solidFill>
                  <a:srgbClr val="3B3B3B"/>
                </a:solidFill>
                <a:effectLst/>
                <a:latin typeface="Consolas" panose="020B0609020204030204" pitchFamily="49" charset="0"/>
                <a:ea typeface="微软雅黑" panose="020B0503020204020204" pitchFamily="34" charset="-122"/>
              </a:rPr>
              <a:t>start </a:t>
            </a:r>
            <a:r>
              <a:rPr lang="en-US" altLang="zh-CN" sz="1400" b="0" dirty="0" err="1">
                <a:solidFill>
                  <a:srgbClr val="3B3B3B"/>
                </a:solidFill>
                <a:effectLst/>
                <a:latin typeface="Consolas" panose="020B0609020204030204" pitchFamily="49" charset="0"/>
                <a:ea typeface="微软雅黑" panose="020B0503020204020204" pitchFamily="34" charset="-122"/>
              </a:rPr>
              <a:t>reimu</a:t>
            </a:r>
            <a:endParaRPr lang="en-US" altLang="zh-CN" sz="1400" b="0" dirty="0">
              <a:solidFill>
                <a:srgbClr val="3B3B3B"/>
              </a:solidFill>
              <a:effectLst/>
              <a:latin typeface="Consolas" panose="020B0609020204030204" pitchFamily="49" charset="0"/>
              <a:ea typeface="微软雅黑" panose="020B0503020204020204" pitchFamily="34" charset="-122"/>
            </a:endParaRPr>
          </a:p>
          <a:p>
            <a:r>
              <a:rPr lang="en-US" altLang="zh-CN" sz="1400" b="0" dirty="0">
                <a:solidFill>
                  <a:srgbClr val="000000"/>
                </a:solidFill>
                <a:effectLst/>
                <a:latin typeface="Consolas" panose="020B0609020204030204" pitchFamily="49" charset="0"/>
                <a:ea typeface="微软雅黑" panose="020B0503020204020204" pitchFamily="34" charset="-122"/>
              </a:rPr>
              <a:t>%</a:t>
            </a:r>
            <a:r>
              <a:rPr lang="en-US" altLang="zh-CN" sz="1400" b="0" dirty="0">
                <a:solidFill>
                  <a:srgbClr val="3B3B3B"/>
                </a:solidFill>
                <a:effectLst/>
                <a:latin typeface="Consolas" panose="020B0609020204030204" pitchFamily="49" charset="0"/>
                <a:ea typeface="微软雅黑" panose="020B0503020204020204" pitchFamily="34" charset="-122"/>
              </a:rPr>
              <a:t>token REIMU</a:t>
            </a:r>
          </a:p>
          <a:p>
            <a:br>
              <a:rPr lang="en-US" altLang="zh-CN" sz="1400" b="0" dirty="0">
                <a:solidFill>
                  <a:srgbClr val="3B3B3B"/>
                </a:solidFill>
                <a:effectLst/>
                <a:latin typeface="Consolas" panose="020B0609020204030204" pitchFamily="49" charset="0"/>
                <a:ea typeface="微软雅黑" panose="020B0503020204020204" pitchFamily="34" charset="-122"/>
              </a:rPr>
            </a:br>
            <a:r>
              <a:rPr lang="en-US" altLang="zh-CN" sz="1400" b="0" dirty="0">
                <a:solidFill>
                  <a:srgbClr val="000000"/>
                </a:solidFill>
                <a:effectLst/>
                <a:latin typeface="Consolas" panose="020B0609020204030204" pitchFamily="49" charset="0"/>
                <a:ea typeface="微软雅黑" panose="020B0503020204020204" pitchFamily="34" charset="-122"/>
              </a:rPr>
              <a:t>%%</a:t>
            </a:r>
            <a:endParaRPr lang="en-US" altLang="zh-CN" sz="1400" b="0" dirty="0">
              <a:solidFill>
                <a:srgbClr val="3B3B3B"/>
              </a:solidFill>
              <a:effectLst/>
              <a:latin typeface="Consolas" panose="020B0609020204030204" pitchFamily="49" charset="0"/>
              <a:ea typeface="微软雅黑" panose="020B0503020204020204" pitchFamily="34" charset="-122"/>
            </a:endParaRPr>
          </a:p>
          <a:p>
            <a:r>
              <a:rPr lang="en-US" altLang="zh-CN" sz="1400" b="0" dirty="0" err="1">
                <a:solidFill>
                  <a:srgbClr val="3B3B3B"/>
                </a:solidFill>
                <a:effectLst/>
                <a:latin typeface="Consolas" panose="020B0609020204030204" pitchFamily="49" charset="0"/>
                <a:ea typeface="微软雅黑" panose="020B0503020204020204" pitchFamily="34" charset="-122"/>
              </a:rPr>
              <a:t>reimu</a:t>
            </a:r>
            <a:r>
              <a:rPr lang="en-US" altLang="zh-CN" sz="1400" b="0" dirty="0">
                <a:solidFill>
                  <a:srgbClr val="3B3B3B"/>
                </a:solidFill>
                <a:effectLst/>
                <a:latin typeface="Consolas" panose="020B0609020204030204" pitchFamily="49" charset="0"/>
                <a:ea typeface="微软雅黑" panose="020B0503020204020204" pitchFamily="34" charset="-122"/>
              </a:rPr>
              <a:t> : REIMU { </a:t>
            </a:r>
            <a:r>
              <a:rPr lang="en-US" altLang="zh-CN" sz="1400" b="0" dirty="0">
                <a:solidFill>
                  <a:srgbClr val="795E26"/>
                </a:solidFill>
                <a:effectLst/>
                <a:latin typeface="Consolas" panose="020B0609020204030204" pitchFamily="49" charset="0"/>
                <a:ea typeface="微软雅黑" panose="020B0503020204020204" pitchFamily="34" charset="-122"/>
              </a:rPr>
              <a:t>puts</a:t>
            </a:r>
            <a:r>
              <a:rPr lang="en-US" altLang="zh-CN" sz="1400" b="0" dirty="0">
                <a:solidFill>
                  <a:srgbClr val="3B3B3B"/>
                </a:solidFill>
                <a:effectLst/>
                <a:latin typeface="Consolas" panose="020B0609020204030204" pitchFamily="49" charset="0"/>
                <a:ea typeface="微软雅黑" panose="020B0503020204020204" pitchFamily="34" charset="-122"/>
              </a:rPr>
              <a:t>(</a:t>
            </a:r>
            <a:r>
              <a:rPr lang="en-US" altLang="zh-CN" sz="1400" b="0" dirty="0">
                <a:solidFill>
                  <a:srgbClr val="A31515"/>
                </a:solidFill>
                <a:effectLst/>
                <a:latin typeface="Consolas" panose="020B0609020204030204" pitchFamily="49" charset="0"/>
                <a:ea typeface="微软雅黑" panose="020B0503020204020204" pitchFamily="34" charset="-122"/>
              </a:rPr>
              <a:t>"</a:t>
            </a:r>
            <a:r>
              <a:rPr lang="en-US" altLang="zh-CN" sz="1400" dirty="0">
                <a:solidFill>
                  <a:srgbClr val="A31515"/>
                </a:solidFill>
                <a:latin typeface="Consolas" panose="020B0609020204030204" pitchFamily="49" charset="0"/>
                <a:ea typeface="微软雅黑" panose="020B0503020204020204" pitchFamily="34" charset="-122"/>
              </a:rPr>
              <a:t>\</a:t>
            </a:r>
            <a:r>
              <a:rPr lang="en-US" altLang="zh-CN" sz="1400" dirty="0" err="1">
                <a:solidFill>
                  <a:srgbClr val="A31515"/>
                </a:solidFill>
                <a:latin typeface="Consolas" panose="020B0609020204030204" pitchFamily="49" charset="0"/>
                <a:ea typeface="微软雅黑" panose="020B0503020204020204" pitchFamily="34" charset="-122"/>
              </a:rPr>
              <a:t>n</a:t>
            </a:r>
            <a:r>
              <a:rPr lang="en-US" altLang="zh-CN" sz="1400" b="0" dirty="0" err="1">
                <a:solidFill>
                  <a:srgbClr val="A31515"/>
                </a:solidFill>
                <a:effectLst/>
                <a:latin typeface="Consolas" panose="020B0609020204030204" pitchFamily="49" charset="0"/>
                <a:ea typeface="微软雅黑" panose="020B0503020204020204" pitchFamily="34" charset="-122"/>
              </a:rPr>
              <a:t>Find</a:t>
            </a:r>
            <a:r>
              <a:rPr lang="en-US" altLang="zh-CN" sz="1400" b="0" dirty="0">
                <a:solidFill>
                  <a:srgbClr val="A31515"/>
                </a:solidFill>
                <a:effectLst/>
                <a:latin typeface="Consolas" panose="020B0609020204030204" pitchFamily="49" charset="0"/>
                <a:ea typeface="微软雅黑" panose="020B0503020204020204" pitchFamily="34" charset="-122"/>
              </a:rPr>
              <a:t>\n"</a:t>
            </a:r>
            <a:r>
              <a:rPr lang="en-US" altLang="zh-CN" sz="1400" b="0" dirty="0">
                <a:solidFill>
                  <a:srgbClr val="3B3B3B"/>
                </a:solidFill>
                <a:effectLst/>
                <a:latin typeface="Consolas" panose="020B0609020204030204" pitchFamily="49" charset="0"/>
                <a:ea typeface="微软雅黑" panose="020B0503020204020204" pitchFamily="34" charset="-122"/>
              </a:rPr>
              <a:t>); }</a:t>
            </a:r>
          </a:p>
          <a:p>
            <a:r>
              <a:rPr lang="en-US" altLang="zh-CN" sz="1400" b="0" dirty="0">
                <a:solidFill>
                  <a:srgbClr val="000000"/>
                </a:solidFill>
                <a:effectLst/>
                <a:latin typeface="Consolas" panose="020B0609020204030204" pitchFamily="49" charset="0"/>
                <a:ea typeface="微软雅黑" panose="020B0503020204020204" pitchFamily="34" charset="-122"/>
              </a:rPr>
              <a:t>%%</a:t>
            </a:r>
            <a:endParaRPr lang="en-US" altLang="zh-CN" sz="1400" b="0" dirty="0">
              <a:solidFill>
                <a:srgbClr val="3B3B3B"/>
              </a:solidFill>
              <a:effectLst/>
              <a:latin typeface="Consolas" panose="020B0609020204030204" pitchFamily="49" charset="0"/>
              <a:ea typeface="微软雅黑" panose="020B0503020204020204" pitchFamily="34" charset="-122"/>
            </a:endParaRPr>
          </a:p>
          <a:p>
            <a:br>
              <a:rPr lang="en-US" altLang="zh-CN" sz="1400" b="0" dirty="0">
                <a:solidFill>
                  <a:srgbClr val="3B3B3B"/>
                </a:solidFill>
                <a:effectLst/>
                <a:latin typeface="Consolas" panose="020B0609020204030204" pitchFamily="49" charset="0"/>
                <a:ea typeface="微软雅黑" panose="020B0503020204020204" pitchFamily="34" charset="-122"/>
              </a:rPr>
            </a:br>
            <a:r>
              <a:rPr lang="en-US" altLang="zh-CN" sz="1400" b="0" dirty="0">
                <a:solidFill>
                  <a:srgbClr val="0000FF"/>
                </a:solidFill>
                <a:effectLst/>
                <a:latin typeface="Consolas" panose="020B0609020204030204" pitchFamily="49" charset="0"/>
                <a:ea typeface="微软雅黑" panose="020B0503020204020204" pitchFamily="34" charset="-122"/>
              </a:rPr>
              <a:t>int</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795E26"/>
                </a:solidFill>
                <a:effectLst/>
                <a:latin typeface="Consolas" panose="020B0609020204030204" pitchFamily="49" charset="0"/>
                <a:ea typeface="微软雅黑" panose="020B0503020204020204" pitchFamily="34" charset="-122"/>
              </a:rPr>
              <a:t>yylex</a:t>
            </a:r>
            <a:r>
              <a:rPr lang="en-US" altLang="zh-CN" sz="1400" b="0" dirty="0">
                <a:solidFill>
                  <a:srgbClr val="3B3B3B"/>
                </a:solidFill>
                <a:effectLst/>
                <a:latin typeface="Consolas" panose="020B0609020204030204" pitchFamily="49" charset="0"/>
                <a:ea typeface="微软雅黑" panose="020B0503020204020204" pitchFamily="34" charset="-122"/>
              </a:rPr>
              <a:t>(</a:t>
            </a:r>
            <a:r>
              <a:rPr lang="en-US" altLang="zh-CN" sz="1400" b="0" dirty="0">
                <a:solidFill>
                  <a:srgbClr val="0000FF"/>
                </a:solidFill>
                <a:effectLst/>
                <a:latin typeface="Consolas" panose="020B0609020204030204" pitchFamily="49" charset="0"/>
                <a:ea typeface="微软雅黑" panose="020B0503020204020204" pitchFamily="34" charset="-122"/>
              </a:rPr>
              <a:t>void</a:t>
            </a:r>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0000FF"/>
                </a:solidFill>
                <a:effectLst/>
                <a:latin typeface="Consolas" panose="020B0609020204030204" pitchFamily="49" charset="0"/>
                <a:ea typeface="微软雅黑" panose="020B0503020204020204" pitchFamily="34" charset="-122"/>
              </a:rPr>
              <a:t>int</a:t>
            </a:r>
            <a:r>
              <a:rPr lang="en-US" altLang="zh-CN" sz="1400" b="0" dirty="0">
                <a:solidFill>
                  <a:srgbClr val="3B3B3B"/>
                </a:solidFill>
                <a:effectLst/>
                <a:latin typeface="Consolas" panose="020B0609020204030204" pitchFamily="49" charset="0"/>
                <a:ea typeface="微软雅黑" panose="020B0503020204020204" pitchFamily="34" charset="-122"/>
              </a:rPr>
              <a:t> c </a:t>
            </a:r>
            <a:r>
              <a:rPr lang="en-US" altLang="zh-CN" sz="1400" b="0" dirty="0">
                <a:solidFill>
                  <a:srgbClr val="000000"/>
                </a:solidFill>
                <a:effectLst/>
                <a:latin typeface="Consolas" panose="020B0609020204030204" pitchFamily="49" charset="0"/>
                <a:ea typeface="微软雅黑" panose="020B0503020204020204" pitchFamily="34" charset="-122"/>
              </a:rPr>
              <a:t>=</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err="1">
                <a:solidFill>
                  <a:srgbClr val="795E26"/>
                </a:solidFill>
                <a:effectLst/>
                <a:latin typeface="Consolas" panose="020B0609020204030204" pitchFamily="49" charset="0"/>
                <a:ea typeface="微软雅黑" panose="020B0503020204020204" pitchFamily="34" charset="-122"/>
              </a:rPr>
              <a:t>getchar</a:t>
            </a:r>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F00DB"/>
                </a:solidFill>
                <a:effectLst/>
                <a:latin typeface="Consolas" panose="020B0609020204030204" pitchFamily="49" charset="0"/>
                <a:ea typeface="微软雅黑" panose="020B0503020204020204" pitchFamily="34" charset="-122"/>
              </a:rPr>
              <a:t>switch</a:t>
            </a:r>
            <a:r>
              <a:rPr lang="en-US" altLang="zh-CN" sz="1400" b="0" dirty="0">
                <a:solidFill>
                  <a:srgbClr val="3B3B3B"/>
                </a:solidFill>
                <a:effectLst/>
                <a:latin typeface="Consolas" panose="020B0609020204030204" pitchFamily="49" charset="0"/>
                <a:ea typeface="微软雅黑" panose="020B0503020204020204" pitchFamily="34" charset="-122"/>
              </a:rPr>
              <a:t> (c) {</a:t>
            </a:r>
          </a:p>
          <a:p>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F00DB"/>
                </a:solidFill>
                <a:effectLst/>
                <a:latin typeface="Consolas" panose="020B0609020204030204" pitchFamily="49" charset="0"/>
                <a:ea typeface="微软雅黑" panose="020B0503020204020204" pitchFamily="34" charset="-122"/>
              </a:rPr>
              <a:t>case</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0000FF"/>
                </a:solidFill>
                <a:effectLst/>
                <a:latin typeface="Consolas" panose="020B0609020204030204" pitchFamily="49" charset="0"/>
                <a:ea typeface="微软雅黑" panose="020B0503020204020204" pitchFamily="34" charset="-122"/>
              </a:rPr>
              <a:t>EOF</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F00DB"/>
                </a:solidFill>
                <a:effectLst/>
                <a:latin typeface="Consolas" panose="020B0609020204030204" pitchFamily="49" charset="0"/>
                <a:ea typeface="微软雅黑" panose="020B0503020204020204" pitchFamily="34" charset="-122"/>
              </a:rPr>
              <a:t>return</a:t>
            </a:r>
            <a:r>
              <a:rPr lang="en-US" altLang="zh-CN" sz="1400" b="0" dirty="0">
                <a:solidFill>
                  <a:srgbClr val="3B3B3B"/>
                </a:solidFill>
                <a:effectLst/>
                <a:latin typeface="Consolas" panose="020B0609020204030204" pitchFamily="49" charset="0"/>
                <a:ea typeface="微软雅黑" panose="020B0503020204020204" pitchFamily="34" charset="-122"/>
              </a:rPr>
              <a:t> YYEOF;</a:t>
            </a:r>
          </a:p>
          <a:p>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F00DB"/>
                </a:solidFill>
                <a:effectLst/>
                <a:latin typeface="Consolas" panose="020B0609020204030204" pitchFamily="49" charset="0"/>
                <a:ea typeface="微软雅黑" panose="020B0503020204020204" pitchFamily="34" charset="-122"/>
              </a:rPr>
              <a:t>case</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31515"/>
                </a:solidFill>
                <a:effectLst/>
                <a:latin typeface="Consolas" panose="020B0609020204030204" pitchFamily="49" charset="0"/>
                <a:ea typeface="微软雅黑" panose="020B0503020204020204" pitchFamily="34" charset="-122"/>
              </a:rPr>
              <a:t>'H'</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F00DB"/>
                </a:solidFill>
                <a:effectLst/>
                <a:latin typeface="Consolas" panose="020B0609020204030204" pitchFamily="49" charset="0"/>
                <a:ea typeface="微软雅黑" panose="020B0503020204020204" pitchFamily="34" charset="-122"/>
              </a:rPr>
              <a:t>return</a:t>
            </a:r>
            <a:r>
              <a:rPr lang="en-US" altLang="zh-CN" sz="1400" b="0" dirty="0">
                <a:solidFill>
                  <a:srgbClr val="3B3B3B"/>
                </a:solidFill>
                <a:effectLst/>
                <a:latin typeface="Consolas" panose="020B0609020204030204" pitchFamily="49" charset="0"/>
                <a:ea typeface="微软雅黑" panose="020B0503020204020204" pitchFamily="34" charset="-122"/>
              </a:rPr>
              <a:t> REIMU;</a:t>
            </a:r>
          </a:p>
          <a:p>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F00DB"/>
                </a:solidFill>
                <a:effectLst/>
                <a:latin typeface="Consolas" panose="020B0609020204030204" pitchFamily="49" charset="0"/>
                <a:ea typeface="微软雅黑" panose="020B0503020204020204" pitchFamily="34" charset="-122"/>
              </a:rPr>
              <a:t>default</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F00DB"/>
                </a:solidFill>
                <a:effectLst/>
                <a:latin typeface="Consolas" panose="020B0609020204030204" pitchFamily="49" charset="0"/>
                <a:ea typeface="微软雅黑" panose="020B0503020204020204" pitchFamily="34" charset="-122"/>
              </a:rPr>
              <a:t>return</a:t>
            </a:r>
            <a:r>
              <a:rPr lang="en-US" altLang="zh-CN" sz="1400" b="0" dirty="0">
                <a:solidFill>
                  <a:srgbClr val="3B3B3B"/>
                </a:solidFill>
                <a:effectLst/>
                <a:latin typeface="Consolas" panose="020B0609020204030204" pitchFamily="49" charset="0"/>
                <a:ea typeface="微软雅黑" panose="020B0503020204020204" pitchFamily="34" charset="-122"/>
              </a:rPr>
              <a:t> YYUNDEF;</a:t>
            </a:r>
          </a:p>
          <a:p>
            <a:r>
              <a:rPr lang="en-US" altLang="zh-CN" sz="1400" b="0" dirty="0">
                <a:solidFill>
                  <a:srgbClr val="3B3B3B"/>
                </a:solidFill>
                <a:effectLst/>
                <a:latin typeface="Consolas" panose="020B0609020204030204" pitchFamily="49" charset="0"/>
                <a:ea typeface="微软雅黑" panose="020B0503020204020204" pitchFamily="34" charset="-122"/>
              </a:rPr>
              <a:t>    }</a:t>
            </a:r>
          </a:p>
          <a:p>
            <a:r>
              <a:rPr lang="en-US" altLang="zh-CN" sz="1400" b="0" dirty="0">
                <a:solidFill>
                  <a:srgbClr val="3B3B3B"/>
                </a:solidFill>
                <a:effectLst/>
                <a:latin typeface="Consolas" panose="020B0609020204030204" pitchFamily="49" charset="0"/>
                <a:ea typeface="微软雅黑" panose="020B0503020204020204" pitchFamily="34" charset="-122"/>
              </a:rPr>
              <a:t>}</a:t>
            </a:r>
          </a:p>
          <a:p>
            <a:br>
              <a:rPr lang="en-US" altLang="zh-CN" sz="1400" b="0" dirty="0">
                <a:solidFill>
                  <a:srgbClr val="3B3B3B"/>
                </a:solidFill>
                <a:effectLst/>
                <a:latin typeface="Consolas" panose="020B0609020204030204" pitchFamily="49" charset="0"/>
                <a:ea typeface="微软雅黑" panose="020B0503020204020204" pitchFamily="34" charset="-122"/>
              </a:rPr>
            </a:br>
            <a:endParaRPr lang="en-US" altLang="zh-CN" sz="1400" b="0" dirty="0">
              <a:solidFill>
                <a:srgbClr val="3B3B3B"/>
              </a:solidFill>
              <a:effectLst/>
              <a:latin typeface="Consolas" panose="020B0609020204030204" pitchFamily="49" charset="0"/>
              <a:ea typeface="微软雅黑" panose="020B0503020204020204" pitchFamily="34" charset="-122"/>
            </a:endParaRPr>
          </a:p>
        </p:txBody>
      </p:sp>
      <p:grpSp>
        <p:nvGrpSpPr>
          <p:cNvPr id="7" name="组合 6">
            <a:extLst>
              <a:ext uri="{FF2B5EF4-FFF2-40B4-BE49-F238E27FC236}">
                <a16:creationId xmlns:a16="http://schemas.microsoft.com/office/drawing/2014/main" id="{F4691A27-D59E-466C-8D22-9EB8C66A271C}"/>
              </a:ext>
            </a:extLst>
          </p:cNvPr>
          <p:cNvGrpSpPr/>
          <p:nvPr/>
        </p:nvGrpSpPr>
        <p:grpSpPr>
          <a:xfrm>
            <a:off x="4436754" y="3325617"/>
            <a:ext cx="7079227" cy="3037114"/>
            <a:chOff x="4965800" y="3530165"/>
            <a:chExt cx="7079227" cy="3037114"/>
          </a:xfrm>
        </p:grpSpPr>
        <p:pic>
          <p:nvPicPr>
            <p:cNvPr id="8" name="图片 7">
              <a:extLst>
                <a:ext uri="{FF2B5EF4-FFF2-40B4-BE49-F238E27FC236}">
                  <a16:creationId xmlns:a16="http://schemas.microsoft.com/office/drawing/2014/main" id="{D828829B-672C-4398-A3EA-8FF071A1F35C}"/>
                </a:ext>
              </a:extLst>
            </p:cNvPr>
            <p:cNvPicPr>
              <a:picLocks noChangeAspect="1"/>
            </p:cNvPicPr>
            <p:nvPr/>
          </p:nvPicPr>
          <p:blipFill>
            <a:blip r:embed="rId2"/>
            <a:stretch>
              <a:fillRect/>
            </a:stretch>
          </p:blipFill>
          <p:spPr>
            <a:xfrm>
              <a:off x="4965800" y="3530165"/>
              <a:ext cx="4218075" cy="3037114"/>
            </a:xfrm>
            <a:prstGeom prst="rect">
              <a:avLst/>
            </a:prstGeom>
          </p:spPr>
        </p:pic>
        <p:grpSp>
          <p:nvGrpSpPr>
            <p:cNvPr id="9" name="组合 8">
              <a:extLst>
                <a:ext uri="{FF2B5EF4-FFF2-40B4-BE49-F238E27FC236}">
                  <a16:creationId xmlns:a16="http://schemas.microsoft.com/office/drawing/2014/main" id="{D088B18B-1F88-415B-9008-FE93F6CEA4DC}"/>
                </a:ext>
              </a:extLst>
            </p:cNvPr>
            <p:cNvGrpSpPr/>
            <p:nvPr/>
          </p:nvGrpSpPr>
          <p:grpSpPr>
            <a:xfrm>
              <a:off x="5375366" y="3891431"/>
              <a:ext cx="6669661" cy="2128963"/>
              <a:chOff x="4730932" y="2625104"/>
              <a:chExt cx="6669661" cy="2128963"/>
            </a:xfrm>
          </p:grpSpPr>
          <p:sp>
            <p:nvSpPr>
              <p:cNvPr id="10" name="文本框 9">
                <a:extLst>
                  <a:ext uri="{FF2B5EF4-FFF2-40B4-BE49-F238E27FC236}">
                    <a16:creationId xmlns:a16="http://schemas.microsoft.com/office/drawing/2014/main" id="{EF253736-3E77-40F0-9F67-94BFA800B453}"/>
                  </a:ext>
                </a:extLst>
              </p:cNvPr>
              <p:cNvSpPr txBox="1"/>
              <p:nvPr/>
            </p:nvSpPr>
            <p:spPr>
              <a:xfrm>
                <a:off x="9140401" y="2625104"/>
                <a:ext cx="2260192" cy="646331"/>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rPr>
                  <a:t>Bison</a:t>
                </a:r>
                <a:r>
                  <a:rPr lang="zh-CN" altLang="en-US" b="1" dirty="0">
                    <a:latin typeface="微软雅黑" panose="020B0503020204020204" pitchFamily="34" charset="-122"/>
                    <a:ea typeface="微软雅黑" panose="020B0503020204020204" pitchFamily="34" charset="-122"/>
                  </a:rPr>
                  <a:t>对语法规则进行解析得到</a:t>
                </a:r>
                <a:r>
                  <a:rPr lang="en-US" altLang="zh-CN" b="1" dirty="0">
                    <a:latin typeface="微软雅黑" panose="020B0503020204020204" pitchFamily="34" charset="-122"/>
                    <a:ea typeface="微软雅黑" panose="020B0503020204020204" pitchFamily="34" charset="-122"/>
                  </a:rPr>
                  <a:t>C</a:t>
                </a:r>
                <a:r>
                  <a:rPr lang="zh-CN" altLang="en-US" b="1" dirty="0">
                    <a:latin typeface="微软雅黑" panose="020B0503020204020204" pitchFamily="34" charset="-122"/>
                    <a:ea typeface="微软雅黑" panose="020B0503020204020204" pitchFamily="34" charset="-122"/>
                  </a:rPr>
                  <a:t>程序</a:t>
                </a:r>
              </a:p>
            </p:txBody>
          </p:sp>
          <p:cxnSp>
            <p:nvCxnSpPr>
              <p:cNvPr id="11" name="直接箭头连接符 10">
                <a:extLst>
                  <a:ext uri="{FF2B5EF4-FFF2-40B4-BE49-F238E27FC236}">
                    <a16:creationId xmlns:a16="http://schemas.microsoft.com/office/drawing/2014/main" id="{652EFE95-8EB6-454D-A628-0E7657C84B96}"/>
                  </a:ext>
                </a:extLst>
              </p:cNvPr>
              <p:cNvCxnSpPr>
                <a:cxnSpLocks/>
              </p:cNvCxnSpPr>
              <p:nvPr/>
            </p:nvCxnSpPr>
            <p:spPr>
              <a:xfrm>
                <a:off x="8561245" y="2967863"/>
                <a:ext cx="518228"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B335906-364F-4493-AFF7-39CD8A700552}"/>
                  </a:ext>
                </a:extLst>
              </p:cNvPr>
              <p:cNvSpPr txBox="1"/>
              <p:nvPr/>
            </p:nvSpPr>
            <p:spPr>
              <a:xfrm>
                <a:off x="9192655" y="3376217"/>
                <a:ext cx="1575496" cy="646331"/>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编译</a:t>
                </a:r>
                <a:r>
                  <a:rPr lang="en-US" altLang="zh-CN" b="1" dirty="0">
                    <a:latin typeface="微软雅黑" panose="020B0503020204020204" pitchFamily="34" charset="-122"/>
                    <a:ea typeface="微软雅黑" panose="020B0503020204020204" pitchFamily="34" charset="-122"/>
                  </a:rPr>
                  <a:t>C</a:t>
                </a:r>
                <a:r>
                  <a:rPr lang="zh-CN" altLang="en-US" b="1" dirty="0">
                    <a:latin typeface="微软雅黑" panose="020B0503020204020204" pitchFamily="34" charset="-122"/>
                    <a:ea typeface="微软雅黑" panose="020B0503020204020204" pitchFamily="34" charset="-122"/>
                  </a:rPr>
                  <a:t>程序得到可执行文件</a:t>
                </a:r>
              </a:p>
            </p:txBody>
          </p:sp>
          <p:cxnSp>
            <p:nvCxnSpPr>
              <p:cNvPr id="13" name="直接箭头连接符 12">
                <a:extLst>
                  <a:ext uri="{FF2B5EF4-FFF2-40B4-BE49-F238E27FC236}">
                    <a16:creationId xmlns:a16="http://schemas.microsoft.com/office/drawing/2014/main" id="{48F5891D-58C7-46AC-AFF0-F88B39DDBB45}"/>
                  </a:ext>
                </a:extLst>
              </p:cNvPr>
              <p:cNvCxnSpPr>
                <a:cxnSpLocks/>
              </p:cNvCxnSpPr>
              <p:nvPr/>
            </p:nvCxnSpPr>
            <p:spPr>
              <a:xfrm>
                <a:off x="8580844" y="3699383"/>
                <a:ext cx="518228"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CBA4F11-A108-42EA-954A-DF2786A03163}"/>
                  </a:ext>
                </a:extLst>
              </p:cNvPr>
              <p:cNvSpPr txBox="1"/>
              <p:nvPr/>
            </p:nvSpPr>
            <p:spPr>
              <a:xfrm>
                <a:off x="7713987" y="3755117"/>
                <a:ext cx="1575496"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运行</a:t>
                </a:r>
                <a:r>
                  <a:rPr lang="en-US" altLang="zh-CN" b="1" dirty="0">
                    <a:latin typeface="微软雅黑" panose="020B0503020204020204" pitchFamily="34" charset="-122"/>
                    <a:ea typeface="微软雅黑" panose="020B0503020204020204" pitchFamily="34" charset="-122"/>
                  </a:rPr>
                  <a:t>C</a:t>
                </a:r>
                <a:r>
                  <a:rPr lang="zh-CN" altLang="en-US" b="1" dirty="0">
                    <a:latin typeface="微软雅黑" panose="020B0503020204020204" pitchFamily="34" charset="-122"/>
                    <a:ea typeface="微软雅黑" panose="020B0503020204020204" pitchFamily="34" charset="-122"/>
                  </a:rPr>
                  <a:t>程序</a:t>
                </a:r>
              </a:p>
            </p:txBody>
          </p:sp>
          <p:cxnSp>
            <p:nvCxnSpPr>
              <p:cNvPr id="15" name="直接箭头连接符 14">
                <a:extLst>
                  <a:ext uri="{FF2B5EF4-FFF2-40B4-BE49-F238E27FC236}">
                    <a16:creationId xmlns:a16="http://schemas.microsoft.com/office/drawing/2014/main" id="{D3F8DF83-55BF-4A0F-968E-9558154E0C33}"/>
                  </a:ext>
                </a:extLst>
              </p:cNvPr>
              <p:cNvCxnSpPr>
                <a:cxnSpLocks/>
              </p:cNvCxnSpPr>
              <p:nvPr/>
            </p:nvCxnSpPr>
            <p:spPr>
              <a:xfrm>
                <a:off x="7027782" y="3947578"/>
                <a:ext cx="65572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FB11F6B-250D-46BA-8F7B-797920C9383C}"/>
                  </a:ext>
                </a:extLst>
              </p:cNvPr>
              <p:cNvSpPr txBox="1"/>
              <p:nvPr/>
            </p:nvSpPr>
            <p:spPr>
              <a:xfrm>
                <a:off x="5907503" y="4169292"/>
                <a:ext cx="5171978" cy="584775"/>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rPr>
                  <a:t>输入</a:t>
                </a:r>
                <a:r>
                  <a:rPr lang="en-US" altLang="zh-CN" sz="1600" b="1" dirty="0">
                    <a:latin typeface="微软雅黑" panose="020B0503020204020204" pitchFamily="34" charset="-122"/>
                    <a:ea typeface="微软雅黑" panose="020B0503020204020204" pitchFamily="34" charset="-122"/>
                  </a:rPr>
                  <a:t>H</a:t>
                </a:r>
                <a:r>
                  <a:rPr lang="zh-CN" altLang="en-US" sz="1600" b="1" dirty="0">
                    <a:latin typeface="微软雅黑" panose="020B0503020204020204" pitchFamily="34" charset="-122"/>
                    <a:ea typeface="微软雅黑" panose="020B0503020204020204" pitchFamily="34" charset="-122"/>
                  </a:rPr>
                  <a:t>后，按 </a:t>
                </a:r>
                <a:r>
                  <a:rPr lang="en-US" altLang="zh-CN" sz="1600" b="1" dirty="0">
                    <a:latin typeface="微软雅黑" panose="020B0503020204020204" pitchFamily="34" charset="-122"/>
                    <a:ea typeface="微软雅黑" panose="020B0503020204020204" pitchFamily="34" charset="-122"/>
                  </a:rPr>
                  <a:t>Ctrl + D</a:t>
                </a:r>
                <a:r>
                  <a:rPr lang="zh-CN" altLang="en-US" sz="1600" b="1" dirty="0">
                    <a:latin typeface="微软雅黑" panose="020B0503020204020204" pitchFamily="34" charset="-122"/>
                    <a:ea typeface="微软雅黑" panose="020B0503020204020204" pitchFamily="34" charset="-122"/>
                  </a:rPr>
                  <a:t>，此时执行规约</a:t>
                </a:r>
                <a:endParaRPr lang="en-US" altLang="zh-CN" sz="1600" b="1" dirty="0">
                  <a:latin typeface="微软雅黑" panose="020B0503020204020204" pitchFamily="34" charset="-122"/>
                  <a:ea typeface="微软雅黑" panose="020B0503020204020204" pitchFamily="34" charset="-122"/>
                </a:endParaRPr>
              </a:p>
              <a:p>
                <a:r>
                  <a:rPr lang="en-US" altLang="zh-CN" sz="1600" b="1" dirty="0" err="1">
                    <a:latin typeface="微软雅黑" panose="020B0503020204020204" pitchFamily="34" charset="-122"/>
                    <a:ea typeface="微软雅黑" panose="020B0503020204020204" pitchFamily="34" charset="-122"/>
                  </a:rPr>
                  <a:t>reimu</a:t>
                </a:r>
                <a:r>
                  <a:rPr lang="en-US" altLang="zh-CN" sz="1600" b="1" dirty="0">
                    <a:latin typeface="微软雅黑" panose="020B0503020204020204" pitchFamily="34" charset="-122"/>
                    <a:ea typeface="微软雅黑" panose="020B0503020204020204" pitchFamily="34" charset="-122"/>
                  </a:rPr>
                  <a:t> &lt;- REIMU</a:t>
                </a:r>
                <a:r>
                  <a:rPr lang="zh-CN" altLang="en-US" sz="1600" b="1" dirty="0">
                    <a:latin typeface="微软雅黑" panose="020B0503020204020204" pitchFamily="34" charset="-122"/>
                    <a:ea typeface="微软雅黑" panose="020B0503020204020204" pitchFamily="34" charset="-122"/>
                  </a:rPr>
                  <a:t>，并执行动作 </a:t>
                </a:r>
                <a:r>
                  <a:rPr lang="en-US" altLang="zh-CN" sz="1600" b="0" dirty="0">
                    <a:solidFill>
                      <a:srgbClr val="795E26"/>
                    </a:solidFill>
                    <a:effectLst/>
                    <a:latin typeface="Consolas" panose="020B0609020204030204" pitchFamily="49" charset="0"/>
                    <a:ea typeface="微软雅黑" panose="020B0503020204020204" pitchFamily="34" charset="-122"/>
                  </a:rPr>
                  <a:t>puts</a:t>
                </a:r>
                <a:r>
                  <a:rPr lang="en-US" altLang="zh-CN" sz="1600" b="0" dirty="0">
                    <a:solidFill>
                      <a:srgbClr val="3B3B3B"/>
                    </a:solidFill>
                    <a:effectLst/>
                    <a:latin typeface="Consolas" panose="020B0609020204030204" pitchFamily="49" charset="0"/>
                    <a:ea typeface="微软雅黑" panose="020B0503020204020204" pitchFamily="34" charset="-122"/>
                  </a:rPr>
                  <a:t>(</a:t>
                </a:r>
                <a:r>
                  <a:rPr lang="en-US" altLang="zh-CN" sz="1600" b="0" dirty="0">
                    <a:solidFill>
                      <a:srgbClr val="A31515"/>
                    </a:solidFill>
                    <a:effectLst/>
                    <a:latin typeface="Consolas" panose="020B0609020204030204" pitchFamily="49" charset="0"/>
                    <a:ea typeface="微软雅黑" panose="020B0503020204020204" pitchFamily="34" charset="-122"/>
                  </a:rPr>
                  <a:t>"\</a:t>
                </a:r>
                <a:r>
                  <a:rPr lang="en-US" altLang="zh-CN" sz="1600" b="0" dirty="0" err="1">
                    <a:solidFill>
                      <a:srgbClr val="A31515"/>
                    </a:solidFill>
                    <a:effectLst/>
                    <a:latin typeface="Consolas" panose="020B0609020204030204" pitchFamily="49" charset="0"/>
                    <a:ea typeface="微软雅黑" panose="020B0503020204020204" pitchFamily="34" charset="-122"/>
                  </a:rPr>
                  <a:t>nFind</a:t>
                </a:r>
                <a:r>
                  <a:rPr lang="en-US" altLang="zh-CN" sz="1600" b="0" dirty="0">
                    <a:solidFill>
                      <a:srgbClr val="A31515"/>
                    </a:solidFill>
                    <a:effectLst/>
                    <a:latin typeface="Consolas" panose="020B0609020204030204" pitchFamily="49" charset="0"/>
                    <a:ea typeface="微软雅黑" panose="020B0503020204020204" pitchFamily="34" charset="-122"/>
                  </a:rPr>
                  <a:t>\n"</a:t>
                </a:r>
                <a:r>
                  <a:rPr lang="en-US" altLang="zh-CN" sz="1600" b="0" dirty="0">
                    <a:solidFill>
                      <a:srgbClr val="3B3B3B"/>
                    </a:solidFill>
                    <a:effectLst/>
                    <a:latin typeface="Consolas" panose="020B0609020204030204" pitchFamily="49" charset="0"/>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cxnSp>
            <p:nvCxnSpPr>
              <p:cNvPr id="17" name="直接箭头连接符 16">
                <a:extLst>
                  <a:ext uri="{FF2B5EF4-FFF2-40B4-BE49-F238E27FC236}">
                    <a16:creationId xmlns:a16="http://schemas.microsoft.com/office/drawing/2014/main" id="{1EEEC9C8-CDB7-49CE-B095-FD127450E55F}"/>
                  </a:ext>
                </a:extLst>
              </p:cNvPr>
              <p:cNvCxnSpPr>
                <a:cxnSpLocks/>
              </p:cNvCxnSpPr>
              <p:nvPr/>
            </p:nvCxnSpPr>
            <p:spPr>
              <a:xfrm>
                <a:off x="4730932" y="4208181"/>
                <a:ext cx="1182188" cy="1621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8" name="文本框 17">
            <a:extLst>
              <a:ext uri="{FF2B5EF4-FFF2-40B4-BE49-F238E27FC236}">
                <a16:creationId xmlns:a16="http://schemas.microsoft.com/office/drawing/2014/main" id="{E537A0D2-8886-473C-B686-14B92886D2B6}"/>
              </a:ext>
            </a:extLst>
          </p:cNvPr>
          <p:cNvSpPr txBox="1"/>
          <p:nvPr/>
        </p:nvSpPr>
        <p:spPr>
          <a:xfrm>
            <a:off x="4482737" y="1042997"/>
            <a:ext cx="6102530" cy="2246769"/>
          </a:xfrm>
          <a:prstGeom prst="rect">
            <a:avLst/>
          </a:prstGeom>
          <a:noFill/>
        </p:spPr>
        <p:txBody>
          <a:bodyPr wrap="square">
            <a:spAutoFit/>
          </a:bodyPr>
          <a:lstStyle/>
          <a:p>
            <a:r>
              <a:rPr lang="en-US" altLang="zh-CN" sz="1400" b="0" dirty="0">
                <a:solidFill>
                  <a:srgbClr val="008000"/>
                </a:solidFill>
                <a:effectLst/>
                <a:latin typeface="Consolas" panose="020B0609020204030204" pitchFamily="49" charset="0"/>
                <a:ea typeface="微软雅黑" panose="020B0503020204020204" pitchFamily="34" charset="-122"/>
              </a:rPr>
              <a:t>/* file name : </a:t>
            </a:r>
            <a:r>
              <a:rPr lang="en-US" altLang="zh-CN" sz="1400" b="0" dirty="0" err="1">
                <a:solidFill>
                  <a:srgbClr val="008000"/>
                </a:solidFill>
                <a:effectLst/>
                <a:latin typeface="Consolas" panose="020B0609020204030204" pitchFamily="49" charset="0"/>
                <a:ea typeface="微软雅黑" panose="020B0503020204020204" pitchFamily="34" charset="-122"/>
              </a:rPr>
              <a:t>bison_demo.y</a:t>
            </a:r>
            <a:r>
              <a:rPr lang="en-US" altLang="zh-CN" sz="1400" b="0" dirty="0">
                <a:solidFill>
                  <a:srgbClr val="008000"/>
                </a:solidFill>
                <a:effectLst/>
                <a:latin typeface="Consolas" panose="020B0609020204030204" pitchFamily="49" charset="0"/>
                <a:ea typeface="微软雅黑" panose="020B0503020204020204" pitchFamily="34" charset="-122"/>
              </a:rPr>
              <a:t> */</a:t>
            </a:r>
          </a:p>
          <a:p>
            <a:r>
              <a:rPr lang="en-US" altLang="zh-CN" sz="1400" dirty="0">
                <a:solidFill>
                  <a:srgbClr val="008000"/>
                </a:solidFill>
                <a:latin typeface="Consolas" panose="020B0609020204030204" pitchFamily="49" charset="0"/>
                <a:ea typeface="微软雅黑" panose="020B0503020204020204" pitchFamily="34" charset="-122"/>
              </a:rPr>
              <a:t>/* Part 2 */</a:t>
            </a:r>
            <a:br>
              <a:rPr lang="en-US" altLang="zh-CN" sz="1400" b="0" dirty="0">
                <a:solidFill>
                  <a:srgbClr val="3B3B3B"/>
                </a:solidFill>
                <a:effectLst/>
                <a:latin typeface="Consolas" panose="020B0609020204030204" pitchFamily="49" charset="0"/>
                <a:ea typeface="微软雅黑" panose="020B0503020204020204" pitchFamily="34" charset="-122"/>
              </a:rPr>
            </a:br>
            <a:r>
              <a:rPr lang="en-US" altLang="zh-CN" sz="1400" b="0" dirty="0">
                <a:solidFill>
                  <a:srgbClr val="0000FF"/>
                </a:solidFill>
                <a:effectLst/>
                <a:latin typeface="Consolas" panose="020B0609020204030204" pitchFamily="49" charset="0"/>
                <a:ea typeface="微软雅黑" panose="020B0503020204020204" pitchFamily="34" charset="-122"/>
              </a:rPr>
              <a:t>void</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err="1">
                <a:solidFill>
                  <a:srgbClr val="795E26"/>
                </a:solidFill>
                <a:effectLst/>
                <a:latin typeface="Consolas" panose="020B0609020204030204" pitchFamily="49" charset="0"/>
                <a:ea typeface="微软雅黑" panose="020B0503020204020204" pitchFamily="34" charset="-122"/>
              </a:rPr>
              <a:t>yyerror</a:t>
            </a:r>
            <a:r>
              <a:rPr lang="en-US" altLang="zh-CN" sz="1400" b="0" dirty="0">
                <a:solidFill>
                  <a:srgbClr val="3B3B3B"/>
                </a:solidFill>
                <a:effectLst/>
                <a:latin typeface="Consolas" panose="020B0609020204030204" pitchFamily="49" charset="0"/>
                <a:ea typeface="微软雅黑" panose="020B0503020204020204" pitchFamily="34" charset="-122"/>
              </a:rPr>
              <a:t>(</a:t>
            </a:r>
            <a:r>
              <a:rPr lang="en-US" altLang="zh-CN" sz="1400" b="0" dirty="0">
                <a:solidFill>
                  <a:srgbClr val="0000FF"/>
                </a:solidFill>
                <a:effectLst/>
                <a:latin typeface="Consolas" panose="020B0609020204030204" pitchFamily="49" charset="0"/>
                <a:ea typeface="微软雅黑" panose="020B0503020204020204" pitchFamily="34" charset="-122"/>
              </a:rPr>
              <a:t>const</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0000FF"/>
                </a:solidFill>
                <a:effectLst/>
                <a:latin typeface="Consolas" panose="020B0609020204030204" pitchFamily="49" charset="0"/>
                <a:ea typeface="微软雅黑" panose="020B0503020204020204" pitchFamily="34" charset="-122"/>
              </a:rPr>
              <a:t>char</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000000"/>
                </a:solidFill>
                <a:effectLst/>
                <a:latin typeface="Consolas" panose="020B0609020204030204" pitchFamily="49" charset="0"/>
                <a:ea typeface="微软雅黑" panose="020B0503020204020204" pitchFamily="34" charset="-122"/>
              </a:rPr>
              <a:t>*</a:t>
            </a:r>
            <a:r>
              <a:rPr lang="en-US" altLang="zh-CN" sz="1400" b="0" dirty="0">
                <a:solidFill>
                  <a:srgbClr val="001080"/>
                </a:solidFill>
                <a:effectLst/>
                <a:latin typeface="Consolas" panose="020B0609020204030204" pitchFamily="49" charset="0"/>
                <a:ea typeface="微软雅黑" panose="020B0503020204020204" pitchFamily="34" charset="-122"/>
              </a:rPr>
              <a:t>s</a:t>
            </a:r>
            <a:r>
              <a:rPr lang="en-US" altLang="zh-CN" sz="1400" b="0" dirty="0">
                <a:solidFill>
                  <a:srgbClr val="3B3B3B"/>
                </a:solidFill>
                <a:effectLst/>
                <a:latin typeface="Consolas" panose="020B0609020204030204" pitchFamily="49" charset="0"/>
                <a:ea typeface="微软雅黑" panose="020B0503020204020204" pitchFamily="34" charset="-122"/>
              </a:rPr>
              <a:t>) {</a:t>
            </a:r>
          </a:p>
          <a:p>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err="1">
                <a:solidFill>
                  <a:srgbClr val="795E26"/>
                </a:solidFill>
                <a:effectLst/>
                <a:latin typeface="Consolas" panose="020B0609020204030204" pitchFamily="49" charset="0"/>
                <a:ea typeface="微软雅黑" panose="020B0503020204020204" pitchFamily="34" charset="-122"/>
              </a:rPr>
              <a:t>fprintf</a:t>
            </a:r>
            <a:r>
              <a:rPr lang="en-US" altLang="zh-CN" sz="1400" b="0" dirty="0">
                <a:solidFill>
                  <a:srgbClr val="3B3B3B"/>
                </a:solidFill>
                <a:effectLst/>
                <a:latin typeface="Consolas" panose="020B0609020204030204" pitchFamily="49" charset="0"/>
                <a:ea typeface="微软雅黑" panose="020B0503020204020204" pitchFamily="34" charset="-122"/>
              </a:rPr>
              <a:t>(</a:t>
            </a:r>
            <a:r>
              <a:rPr lang="en-US" altLang="zh-CN" sz="1400" b="0" dirty="0">
                <a:solidFill>
                  <a:srgbClr val="0000FF"/>
                </a:solidFill>
                <a:effectLst/>
                <a:latin typeface="Consolas" panose="020B0609020204030204" pitchFamily="49" charset="0"/>
                <a:ea typeface="微软雅黑" panose="020B0503020204020204" pitchFamily="34" charset="-122"/>
              </a:rPr>
              <a:t>stderr</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31515"/>
                </a:solidFill>
                <a:effectLst/>
                <a:latin typeface="Consolas" panose="020B0609020204030204" pitchFamily="49" charset="0"/>
                <a:ea typeface="微软雅黑" panose="020B0503020204020204" pitchFamily="34" charset="-122"/>
              </a:rPr>
              <a:t>"</a:t>
            </a:r>
            <a:r>
              <a:rPr lang="en-US" altLang="zh-CN" sz="1400" b="0" dirty="0">
                <a:solidFill>
                  <a:srgbClr val="001080"/>
                </a:solidFill>
                <a:effectLst/>
                <a:latin typeface="Consolas" panose="020B0609020204030204" pitchFamily="49" charset="0"/>
                <a:ea typeface="微软雅黑" panose="020B0503020204020204" pitchFamily="34" charset="-122"/>
              </a:rPr>
              <a:t>%s</a:t>
            </a:r>
            <a:r>
              <a:rPr lang="en-US" altLang="zh-CN" sz="1400" b="0" dirty="0">
                <a:solidFill>
                  <a:srgbClr val="EE0000"/>
                </a:solidFill>
                <a:effectLst/>
                <a:latin typeface="Consolas" panose="020B0609020204030204" pitchFamily="49" charset="0"/>
                <a:ea typeface="微软雅黑" panose="020B0503020204020204" pitchFamily="34" charset="-122"/>
              </a:rPr>
              <a:t>\n</a:t>
            </a:r>
            <a:r>
              <a:rPr lang="en-US" altLang="zh-CN" sz="1400" b="0" dirty="0">
                <a:solidFill>
                  <a:srgbClr val="A31515"/>
                </a:solidFill>
                <a:effectLst/>
                <a:latin typeface="Consolas" panose="020B0609020204030204" pitchFamily="49" charset="0"/>
                <a:ea typeface="微软雅黑" panose="020B0503020204020204" pitchFamily="34" charset="-122"/>
              </a:rPr>
              <a:t>"</a:t>
            </a:r>
            <a:r>
              <a:rPr lang="en-US" altLang="zh-CN" sz="1400" b="0" dirty="0">
                <a:solidFill>
                  <a:srgbClr val="3B3B3B"/>
                </a:solidFill>
                <a:effectLst/>
                <a:latin typeface="Consolas" panose="020B0609020204030204" pitchFamily="49" charset="0"/>
                <a:ea typeface="微软雅黑" panose="020B0503020204020204" pitchFamily="34" charset="-122"/>
              </a:rPr>
              <a:t>, s);</a:t>
            </a:r>
          </a:p>
          <a:p>
            <a:r>
              <a:rPr lang="en-US" altLang="zh-CN" sz="1400" b="0" dirty="0">
                <a:solidFill>
                  <a:srgbClr val="3B3B3B"/>
                </a:solidFill>
                <a:effectLst/>
                <a:latin typeface="Consolas" panose="020B0609020204030204" pitchFamily="49" charset="0"/>
                <a:ea typeface="微软雅黑" panose="020B0503020204020204" pitchFamily="34" charset="-122"/>
              </a:rPr>
              <a:t>}</a:t>
            </a:r>
          </a:p>
          <a:p>
            <a:br>
              <a:rPr lang="en-US" altLang="zh-CN" sz="1400" b="0" dirty="0">
                <a:solidFill>
                  <a:srgbClr val="3B3B3B"/>
                </a:solidFill>
                <a:effectLst/>
                <a:latin typeface="Consolas" panose="020B0609020204030204" pitchFamily="49" charset="0"/>
                <a:ea typeface="微软雅黑" panose="020B0503020204020204" pitchFamily="34" charset="-122"/>
              </a:rPr>
            </a:br>
            <a:r>
              <a:rPr lang="en-US" altLang="zh-CN" sz="1400" b="0" dirty="0">
                <a:solidFill>
                  <a:srgbClr val="0000FF"/>
                </a:solidFill>
                <a:effectLst/>
                <a:latin typeface="Consolas" panose="020B0609020204030204" pitchFamily="49" charset="0"/>
                <a:ea typeface="微软雅黑" panose="020B0503020204020204" pitchFamily="34" charset="-122"/>
              </a:rPr>
              <a:t>int</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795E26"/>
                </a:solidFill>
                <a:effectLst/>
                <a:latin typeface="Consolas" panose="020B0609020204030204" pitchFamily="49" charset="0"/>
                <a:ea typeface="微软雅黑" panose="020B0503020204020204" pitchFamily="34" charset="-122"/>
              </a:rPr>
              <a:t>main</a:t>
            </a:r>
            <a:r>
              <a:rPr lang="en-US" altLang="zh-CN" sz="1400" b="0" dirty="0">
                <a:solidFill>
                  <a:srgbClr val="3B3B3B"/>
                </a:solidFill>
                <a:effectLst/>
                <a:latin typeface="Consolas" panose="020B0609020204030204" pitchFamily="49" charset="0"/>
                <a:ea typeface="微软雅黑" panose="020B0503020204020204" pitchFamily="34" charset="-122"/>
              </a:rPr>
              <a:t>(</a:t>
            </a:r>
            <a:r>
              <a:rPr lang="en-US" altLang="zh-CN" sz="1400" b="0" dirty="0">
                <a:solidFill>
                  <a:srgbClr val="0000FF"/>
                </a:solidFill>
                <a:effectLst/>
                <a:latin typeface="Consolas" panose="020B0609020204030204" pitchFamily="49" charset="0"/>
                <a:ea typeface="微软雅黑" panose="020B0503020204020204" pitchFamily="34" charset="-122"/>
              </a:rPr>
              <a:t>void</a:t>
            </a:r>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err="1">
                <a:solidFill>
                  <a:srgbClr val="795E26"/>
                </a:solidFill>
                <a:effectLst/>
                <a:latin typeface="Consolas" panose="020B0609020204030204" pitchFamily="49" charset="0"/>
                <a:ea typeface="微软雅黑" panose="020B0503020204020204" pitchFamily="34" charset="-122"/>
              </a:rPr>
              <a:t>yyparse</a:t>
            </a:r>
            <a:r>
              <a:rPr lang="en-US" altLang="zh-CN" sz="1400" b="0" dirty="0">
                <a:solidFill>
                  <a:srgbClr val="3B3B3B"/>
                </a:solidFill>
                <a:effectLst/>
                <a:latin typeface="Consolas" panose="020B0609020204030204" pitchFamily="49" charset="0"/>
                <a:ea typeface="微软雅黑" panose="020B0503020204020204" pitchFamily="34" charset="-122"/>
              </a:rPr>
              <a:t>();</a:t>
            </a:r>
            <a:r>
              <a:rPr lang="en-US" altLang="zh-CN" sz="1400" b="0" dirty="0">
                <a:solidFill>
                  <a:srgbClr val="008000"/>
                </a:solidFill>
                <a:effectLst/>
                <a:latin typeface="Consolas" panose="020B0609020204030204" pitchFamily="49" charset="0"/>
                <a:ea typeface="微软雅黑" panose="020B0503020204020204" pitchFamily="34" charset="-122"/>
              </a:rPr>
              <a:t> // </a:t>
            </a:r>
            <a:r>
              <a:rPr lang="zh-CN" altLang="en-US" sz="1400" b="0" dirty="0">
                <a:solidFill>
                  <a:srgbClr val="008000"/>
                </a:solidFill>
                <a:effectLst/>
                <a:latin typeface="Consolas" panose="020B0609020204030204" pitchFamily="49" charset="0"/>
                <a:ea typeface="微软雅黑" panose="020B0503020204020204" pitchFamily="34" charset="-122"/>
              </a:rPr>
              <a:t>启动解析</a:t>
            </a:r>
            <a:endParaRPr lang="zh-CN" altLang="en-US" sz="1400" b="0" dirty="0">
              <a:solidFill>
                <a:srgbClr val="3B3B3B"/>
              </a:solidFill>
              <a:effectLst/>
              <a:latin typeface="Consolas" panose="020B0609020204030204" pitchFamily="49" charset="0"/>
              <a:ea typeface="微软雅黑" panose="020B0503020204020204" pitchFamily="34" charset="-122"/>
            </a:endParaRPr>
          </a:p>
          <a:p>
            <a:r>
              <a:rPr lang="zh-CN" altLang="en-US"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F00DB"/>
                </a:solidFill>
                <a:effectLst/>
                <a:latin typeface="Consolas" panose="020B0609020204030204" pitchFamily="49" charset="0"/>
                <a:ea typeface="微软雅黑" panose="020B0503020204020204" pitchFamily="34" charset="-122"/>
              </a:rPr>
              <a:t>return</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098658"/>
                </a:solidFill>
                <a:effectLst/>
                <a:latin typeface="Consolas" panose="020B0609020204030204" pitchFamily="49" charset="0"/>
                <a:ea typeface="微软雅黑" panose="020B0503020204020204" pitchFamily="34" charset="-122"/>
              </a:rPr>
              <a:t>0</a:t>
            </a:r>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3B3B3B"/>
                </a:solidFill>
                <a:effectLst/>
                <a:latin typeface="Consolas" panose="020B0609020204030204" pitchFamily="49" charset="0"/>
                <a:ea typeface="微软雅黑" panose="020B0503020204020204" pitchFamily="34" charset="-122"/>
              </a:rPr>
              <a:t>}</a:t>
            </a:r>
          </a:p>
        </p:txBody>
      </p:sp>
      <p:sp>
        <p:nvSpPr>
          <p:cNvPr id="19" name="文本框 18">
            <a:extLst>
              <a:ext uri="{FF2B5EF4-FFF2-40B4-BE49-F238E27FC236}">
                <a16:creationId xmlns:a16="http://schemas.microsoft.com/office/drawing/2014/main" id="{82CD1C58-DB9E-44E2-A8D0-23844DDA9E3E}"/>
              </a:ext>
            </a:extLst>
          </p:cNvPr>
          <p:cNvSpPr txBox="1"/>
          <p:nvPr/>
        </p:nvSpPr>
        <p:spPr>
          <a:xfrm>
            <a:off x="6401543" y="6411697"/>
            <a:ext cx="267252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编译和运行</a:t>
            </a:r>
            <a:r>
              <a:rPr lang="en-US" altLang="zh-CN" b="1" dirty="0">
                <a:latin typeface="微软雅黑" panose="020B0503020204020204" pitchFamily="34" charset="-122"/>
                <a:ea typeface="微软雅黑" panose="020B0503020204020204" pitchFamily="34" charset="-122"/>
              </a:rPr>
              <a:t>Bison</a:t>
            </a:r>
            <a:r>
              <a:rPr lang="zh-CN" altLang="en-US" b="1" dirty="0">
                <a:latin typeface="微软雅黑" panose="020B0503020204020204" pitchFamily="34" charset="-122"/>
                <a:ea typeface="微软雅黑" panose="020B0503020204020204" pitchFamily="34" charset="-122"/>
              </a:rPr>
              <a:t>源程序</a:t>
            </a:r>
          </a:p>
        </p:txBody>
      </p:sp>
    </p:spTree>
    <p:extLst>
      <p:ext uri="{BB962C8B-B14F-4D97-AF65-F5344CB8AC3E}">
        <p14:creationId xmlns:p14="http://schemas.microsoft.com/office/powerpoint/2010/main" val="41119830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Bison demo</a:t>
            </a:r>
            <a:endParaRPr lang="en-US" dirty="0">
              <a:latin typeface="微软雅黑" panose="020B0503020204020204" pitchFamily="34" charset="-122"/>
            </a:endParaRPr>
          </a:p>
        </p:txBody>
      </p:sp>
      <p:grpSp>
        <p:nvGrpSpPr>
          <p:cNvPr id="20" name="组合 19">
            <a:extLst>
              <a:ext uri="{FF2B5EF4-FFF2-40B4-BE49-F238E27FC236}">
                <a16:creationId xmlns:a16="http://schemas.microsoft.com/office/drawing/2014/main" id="{7827082E-C573-4862-B3C1-E76CC93DA142}"/>
              </a:ext>
            </a:extLst>
          </p:cNvPr>
          <p:cNvGrpSpPr/>
          <p:nvPr/>
        </p:nvGrpSpPr>
        <p:grpSpPr>
          <a:xfrm>
            <a:off x="2663732" y="1042997"/>
            <a:ext cx="4347407" cy="5847755"/>
            <a:chOff x="438692" y="1042997"/>
            <a:chExt cx="4347407" cy="5847755"/>
          </a:xfrm>
        </p:grpSpPr>
        <p:sp>
          <p:nvSpPr>
            <p:cNvPr id="21" name="文本框 20">
              <a:extLst>
                <a:ext uri="{FF2B5EF4-FFF2-40B4-BE49-F238E27FC236}">
                  <a16:creationId xmlns:a16="http://schemas.microsoft.com/office/drawing/2014/main" id="{86E436C4-CCB8-4493-8913-4F32EC78899E}"/>
                </a:ext>
              </a:extLst>
            </p:cNvPr>
            <p:cNvSpPr txBox="1"/>
            <p:nvPr/>
          </p:nvSpPr>
          <p:spPr>
            <a:xfrm>
              <a:off x="438693" y="1042997"/>
              <a:ext cx="3545478" cy="5847755"/>
            </a:xfrm>
            <a:prstGeom prst="rect">
              <a:avLst/>
            </a:prstGeom>
            <a:noFill/>
          </p:spPr>
          <p:txBody>
            <a:bodyPr wrap="square">
              <a:spAutoFit/>
            </a:bodyPr>
            <a:lstStyle/>
            <a:p>
              <a:r>
                <a:rPr lang="en-US" altLang="zh-CN" sz="1100" b="0" dirty="0">
                  <a:solidFill>
                    <a:srgbClr val="008000"/>
                  </a:solidFill>
                  <a:effectLst/>
                  <a:latin typeface="Consolas" panose="020B0609020204030204" pitchFamily="49" charset="0"/>
                  <a:ea typeface="微软雅黑" panose="020B0503020204020204" pitchFamily="34" charset="-122"/>
                </a:rPr>
                <a:t>/* file name : </a:t>
              </a:r>
              <a:r>
                <a:rPr lang="en-US" altLang="zh-CN" sz="1100" b="0" dirty="0" err="1">
                  <a:solidFill>
                    <a:srgbClr val="008000"/>
                  </a:solidFill>
                  <a:effectLst/>
                  <a:latin typeface="Consolas" panose="020B0609020204030204" pitchFamily="49" charset="0"/>
                  <a:ea typeface="微软雅黑" panose="020B0503020204020204" pitchFamily="34" charset="-122"/>
                </a:rPr>
                <a:t>bison_demo.y</a:t>
              </a:r>
              <a:r>
                <a:rPr lang="en-US" altLang="zh-CN" sz="1100" b="0" dirty="0">
                  <a:solidFill>
                    <a:srgbClr val="008000"/>
                  </a:solidFill>
                  <a:effectLst/>
                  <a:latin typeface="Consolas" panose="020B0609020204030204" pitchFamily="49" charset="0"/>
                  <a:ea typeface="微软雅黑" panose="020B0503020204020204" pitchFamily="34" charset="-122"/>
                </a:rPr>
                <a:t> */</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AF00DB"/>
                  </a:solidFill>
                  <a:effectLst/>
                  <a:latin typeface="Consolas" panose="020B0609020204030204" pitchFamily="49" charset="0"/>
                  <a:ea typeface="微软雅黑" panose="020B0503020204020204" pitchFamily="34" charset="-122"/>
                </a:rPr>
                <a:t>#include</a:t>
              </a:r>
              <a:r>
                <a:rPr lang="en-US" altLang="zh-CN" sz="1100" b="0" dirty="0">
                  <a:solidFill>
                    <a:srgbClr val="0000FF"/>
                  </a:solidFill>
                  <a:effectLst/>
                  <a:latin typeface="Consolas" panose="020B0609020204030204" pitchFamily="49" charset="0"/>
                  <a:ea typeface="微软雅黑" panose="020B0503020204020204" pitchFamily="34" charset="-122"/>
                </a:rPr>
                <a:t> </a:t>
              </a:r>
              <a:r>
                <a:rPr lang="en-US" altLang="zh-CN" sz="1100" b="0" dirty="0">
                  <a:solidFill>
                    <a:srgbClr val="A31515"/>
                  </a:solidFill>
                  <a:effectLst/>
                  <a:latin typeface="Consolas" panose="020B0609020204030204" pitchFamily="49" charset="0"/>
                  <a:ea typeface="微软雅黑" panose="020B0503020204020204" pitchFamily="34" charset="-122"/>
                </a:rPr>
                <a:t>&lt;</a:t>
              </a:r>
              <a:r>
                <a:rPr lang="en-US" altLang="zh-CN" sz="1100" b="0" dirty="0" err="1">
                  <a:solidFill>
                    <a:srgbClr val="A31515"/>
                  </a:solidFill>
                  <a:effectLst/>
                  <a:latin typeface="Consolas" panose="020B0609020204030204" pitchFamily="49" charset="0"/>
                  <a:ea typeface="微软雅黑" panose="020B0503020204020204" pitchFamily="34" charset="-122"/>
                </a:rPr>
                <a:t>stdio.h</a:t>
              </a:r>
              <a:r>
                <a:rPr lang="en-US" altLang="zh-CN" sz="1100" b="0" dirty="0">
                  <a:solidFill>
                    <a:srgbClr val="A31515"/>
                  </a:solidFill>
                  <a:effectLst/>
                  <a:latin typeface="Consolas" panose="020B0609020204030204" pitchFamily="49" charset="0"/>
                  <a:ea typeface="微软雅黑" panose="020B0503020204020204" pitchFamily="34" charset="-122"/>
                </a:rPr>
                <a:t>&gt;</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795E26"/>
                  </a:solidFill>
                  <a:effectLst/>
                  <a:latin typeface="Consolas" panose="020B0609020204030204" pitchFamily="49" charset="0"/>
                  <a:ea typeface="微软雅黑" panose="020B0503020204020204" pitchFamily="34" charset="-122"/>
                </a:rPr>
                <a:t>yylex</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yyerror</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const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char</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s);</a:t>
              </a:r>
            </a:p>
            <a:p>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start </a:t>
              </a:r>
              <a:r>
                <a:rPr lang="en-US" altLang="zh-CN" sz="1100" b="0" dirty="0" err="1">
                  <a:solidFill>
                    <a:srgbClr val="3B3B3B"/>
                  </a:solidFill>
                  <a:effectLst/>
                  <a:latin typeface="Consolas" panose="020B0609020204030204" pitchFamily="49" charset="0"/>
                  <a:ea typeface="微软雅黑" panose="020B0503020204020204" pitchFamily="34" charset="-122"/>
                </a:rPr>
                <a:t>reimu</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token REIMU</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00"/>
                  </a:solidFill>
                  <a:effectLst/>
                  <a:latin typeface="Consolas" panose="020B0609020204030204" pitchFamily="49" charset="0"/>
                  <a:ea typeface="微软雅黑" panose="020B0503020204020204" pitchFamily="34" charset="-122"/>
                </a:rPr>
                <a:t>%%</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err="1">
                  <a:solidFill>
                    <a:srgbClr val="3B3B3B"/>
                  </a:solidFill>
                  <a:effectLst/>
                  <a:latin typeface="Consolas" panose="020B0609020204030204" pitchFamily="49" charset="0"/>
                  <a:ea typeface="微软雅黑" panose="020B0503020204020204" pitchFamily="34" charset="-122"/>
                </a:rPr>
                <a:t>reimu</a:t>
              </a:r>
              <a:r>
                <a:rPr lang="en-US" altLang="zh-CN" sz="1100" b="0" dirty="0">
                  <a:solidFill>
                    <a:srgbClr val="3B3B3B"/>
                  </a:solidFill>
                  <a:effectLst/>
                  <a:latin typeface="Consolas" panose="020B0609020204030204" pitchFamily="49" charset="0"/>
                  <a:ea typeface="微软雅黑" panose="020B0503020204020204" pitchFamily="34" charset="-122"/>
                </a:rPr>
                <a:t> : REIMU { </a:t>
              </a:r>
              <a:r>
                <a:rPr lang="en-US" altLang="zh-CN" sz="1100" b="0" dirty="0">
                  <a:solidFill>
                    <a:srgbClr val="795E26"/>
                  </a:solidFill>
                  <a:effectLst/>
                  <a:latin typeface="Consolas" panose="020B0609020204030204" pitchFamily="49" charset="0"/>
                  <a:ea typeface="微软雅黑" panose="020B0503020204020204" pitchFamily="34" charset="-122"/>
                </a:rPr>
                <a:t>puts</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A31515"/>
                  </a:solidFill>
                  <a:effectLst/>
                  <a:latin typeface="Consolas" panose="020B0609020204030204" pitchFamily="49" charset="0"/>
                  <a:ea typeface="微软雅黑" panose="020B0503020204020204" pitchFamily="34" charset="-122"/>
                </a:rPr>
                <a:t>“\</a:t>
              </a:r>
              <a:r>
                <a:rPr lang="en-US" altLang="zh-CN" sz="1100" b="0" dirty="0" err="1">
                  <a:solidFill>
                    <a:srgbClr val="A31515"/>
                  </a:solidFill>
                  <a:effectLst/>
                  <a:latin typeface="Consolas" panose="020B0609020204030204" pitchFamily="49" charset="0"/>
                  <a:ea typeface="微软雅黑" panose="020B0503020204020204" pitchFamily="34" charset="-122"/>
                </a:rPr>
                <a:t>nFind</a:t>
              </a:r>
              <a:r>
                <a:rPr lang="en-US" altLang="zh-CN" sz="1100" b="0" dirty="0">
                  <a:solidFill>
                    <a:srgbClr val="A31515"/>
                  </a:solidFill>
                  <a:effectLst/>
                  <a:latin typeface="Consolas" panose="020B0609020204030204" pitchFamily="49" charset="0"/>
                  <a:ea typeface="微软雅黑" panose="020B0503020204020204" pitchFamily="34" charset="-122"/>
                </a:rPr>
                <a:t>\n"</a:t>
              </a:r>
              <a:r>
                <a:rPr lang="en-US" altLang="zh-CN" sz="1100" b="0" dirty="0">
                  <a:solidFill>
                    <a:srgbClr val="3B3B3B"/>
                  </a:solidFill>
                  <a:effectLst/>
                  <a:latin typeface="Consolas" panose="020B0609020204030204" pitchFamily="49" charset="0"/>
                  <a:ea typeface="微软雅黑" panose="020B0503020204020204" pitchFamily="34" charset="-122"/>
                </a:rPr>
                <a:t>); }</a:t>
              </a:r>
            </a:p>
            <a:p>
              <a:r>
                <a:rPr lang="en-US" altLang="zh-CN" sz="1100" b="0" dirty="0">
                  <a:solidFill>
                    <a:srgbClr val="000000"/>
                  </a:solidFill>
                  <a:effectLst/>
                  <a:latin typeface="Consolas" panose="020B0609020204030204" pitchFamily="49" charset="0"/>
                  <a:ea typeface="微软雅黑" panose="020B0503020204020204" pitchFamily="34" charset="-122"/>
                </a:rPr>
                <a:t>%%</a:t>
              </a:r>
              <a:endParaRPr lang="en-US" altLang="zh-CN" sz="1100" b="0" dirty="0">
                <a:solidFill>
                  <a:srgbClr val="3B3B3B"/>
                </a:solidFill>
                <a:effectLst/>
                <a:latin typeface="Consolas" panose="020B0609020204030204" pitchFamily="49" charset="0"/>
                <a:ea typeface="微软雅黑" panose="020B0503020204020204" pitchFamily="34" charset="-122"/>
              </a:endParaRP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795E26"/>
                  </a:solidFill>
                  <a:effectLst/>
                  <a:latin typeface="Consolas" panose="020B0609020204030204" pitchFamily="49" charset="0"/>
                  <a:ea typeface="微软雅黑" panose="020B0503020204020204" pitchFamily="34" charset="-122"/>
                </a:rPr>
                <a:t>yylex</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c </a:t>
              </a: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getchar</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switch</a:t>
              </a:r>
              <a:r>
                <a:rPr lang="en-US" altLang="zh-CN" sz="1100" b="0" dirty="0">
                  <a:solidFill>
                    <a:srgbClr val="3B3B3B"/>
                  </a:solidFill>
                  <a:effectLst/>
                  <a:latin typeface="Consolas" panose="020B0609020204030204" pitchFamily="49" charset="0"/>
                  <a:ea typeface="微软雅黑" panose="020B0503020204020204" pitchFamily="34" charset="-122"/>
                </a:rPr>
                <a:t> (c) {</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case</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EOF</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YYEOF;</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case</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31515"/>
                  </a:solidFill>
                  <a:effectLst/>
                  <a:latin typeface="Consolas" panose="020B0609020204030204" pitchFamily="49" charset="0"/>
                  <a:ea typeface="微软雅黑" panose="020B0503020204020204" pitchFamily="34" charset="-122"/>
                </a:rPr>
                <a:t>'H'</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REIMU;</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default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YYUNDEF;</a:t>
              </a:r>
            </a:p>
            <a:p>
              <a:r>
                <a:rPr lang="en-US" altLang="zh-CN" sz="1100" b="0" dirty="0">
                  <a:solidFill>
                    <a:srgbClr val="3B3B3B"/>
                  </a:solidFill>
                  <a:effectLst/>
                  <a:latin typeface="Consolas" panose="020B0609020204030204" pitchFamily="49" charset="0"/>
                  <a:ea typeface="微软雅黑" panose="020B0503020204020204" pitchFamily="34" charset="-122"/>
                </a:rPr>
                <a:t>    }</a:t>
              </a:r>
            </a:p>
            <a:p>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yyerror</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const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char</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001080"/>
                  </a:solidFill>
                  <a:effectLst/>
                  <a:latin typeface="Consolas" panose="020B0609020204030204" pitchFamily="49" charset="0"/>
                  <a:ea typeface="微软雅黑" panose="020B0503020204020204" pitchFamily="34" charset="-122"/>
                </a:rPr>
                <a:t>s</a:t>
              </a:r>
              <a:r>
                <a:rPr lang="en-US" altLang="zh-CN" sz="1100" b="0" dirty="0">
                  <a:solidFill>
                    <a:srgbClr val="3B3B3B"/>
                  </a:solidFill>
                  <a:effectLst/>
                  <a:latin typeface="Consolas" panose="020B0609020204030204" pitchFamily="49" charset="0"/>
                  <a:ea typeface="微软雅黑" panose="020B0503020204020204" pitchFamily="34" charset="-122"/>
                </a:rPr>
                <a:t>) {</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fprintf</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stderr</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31515"/>
                  </a:solidFill>
                  <a:effectLst/>
                  <a:latin typeface="Consolas" panose="020B0609020204030204" pitchFamily="49" charset="0"/>
                  <a:ea typeface="微软雅黑" panose="020B0503020204020204" pitchFamily="34" charset="-122"/>
                </a:rPr>
                <a:t>"</a:t>
              </a:r>
              <a:r>
                <a:rPr lang="en-US" altLang="zh-CN" sz="1100" b="0" dirty="0">
                  <a:solidFill>
                    <a:srgbClr val="001080"/>
                  </a:solidFill>
                  <a:effectLst/>
                  <a:latin typeface="Consolas" panose="020B0609020204030204" pitchFamily="49" charset="0"/>
                  <a:ea typeface="微软雅黑" panose="020B0503020204020204" pitchFamily="34" charset="-122"/>
                </a:rPr>
                <a:t>%s</a:t>
              </a:r>
              <a:r>
                <a:rPr lang="en-US" altLang="zh-CN" sz="1100" b="0" dirty="0">
                  <a:solidFill>
                    <a:srgbClr val="EE0000"/>
                  </a:solidFill>
                  <a:effectLst/>
                  <a:latin typeface="Consolas" panose="020B0609020204030204" pitchFamily="49" charset="0"/>
                  <a:ea typeface="微软雅黑" panose="020B0503020204020204" pitchFamily="34" charset="-122"/>
                </a:rPr>
                <a:t>\n</a:t>
              </a:r>
              <a:r>
                <a:rPr lang="en-US" altLang="zh-CN" sz="1100" b="0" dirty="0">
                  <a:solidFill>
                    <a:srgbClr val="A31515"/>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 s);</a:t>
              </a:r>
            </a:p>
            <a:p>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795E26"/>
                  </a:solidFill>
                  <a:effectLst/>
                  <a:latin typeface="Consolas" panose="020B0609020204030204" pitchFamily="49" charset="0"/>
                  <a:ea typeface="微软雅黑" panose="020B0503020204020204" pitchFamily="34" charset="-122"/>
                </a:rPr>
                <a:t>main</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yyparse</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8000"/>
                  </a:solidFill>
                  <a:effectLst/>
                  <a:latin typeface="Consolas" panose="020B0609020204030204" pitchFamily="49" charset="0"/>
                  <a:ea typeface="微软雅黑" panose="020B0503020204020204" pitchFamily="34" charset="-122"/>
                </a:rPr>
                <a:t> // </a:t>
              </a:r>
              <a:r>
                <a:rPr lang="zh-CN" altLang="en-US" sz="1100" b="0" dirty="0">
                  <a:solidFill>
                    <a:srgbClr val="008000"/>
                  </a:solidFill>
                  <a:effectLst/>
                  <a:latin typeface="Consolas" panose="020B0609020204030204" pitchFamily="49" charset="0"/>
                  <a:ea typeface="微软雅黑" panose="020B0503020204020204" pitchFamily="34" charset="-122"/>
                </a:rPr>
                <a:t>启动解析</a:t>
              </a:r>
              <a:endParaRPr lang="zh-CN" altLang="en-US" sz="1100" b="0" dirty="0">
                <a:solidFill>
                  <a:srgbClr val="3B3B3B"/>
                </a:solidFill>
                <a:effectLst/>
                <a:latin typeface="Consolas" panose="020B0609020204030204" pitchFamily="49" charset="0"/>
                <a:ea typeface="微软雅黑" panose="020B0503020204020204" pitchFamily="34" charset="-122"/>
              </a:endParaRPr>
            </a:p>
            <a:p>
              <a:r>
                <a:rPr lang="zh-CN" altLang="en-US"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98658"/>
                  </a:solidFill>
                  <a:effectLst/>
                  <a:latin typeface="Consolas" panose="020B0609020204030204" pitchFamily="49" charset="0"/>
                  <a:ea typeface="微软雅黑" panose="020B0503020204020204" pitchFamily="34" charset="-122"/>
                </a:rPr>
                <a:t>0</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endParaRPr lang="en-US" altLang="zh-CN" sz="1100" b="0" dirty="0">
                <a:solidFill>
                  <a:srgbClr val="3B3B3B"/>
                </a:solidFill>
                <a:effectLst/>
                <a:latin typeface="Consolas" panose="020B0609020204030204" pitchFamily="49" charset="0"/>
                <a:ea typeface="微软雅黑" panose="020B0503020204020204" pitchFamily="34" charset="-122"/>
              </a:endParaRPr>
            </a:p>
          </p:txBody>
        </p:sp>
        <p:grpSp>
          <p:nvGrpSpPr>
            <p:cNvPr id="22" name="组合 21">
              <a:extLst>
                <a:ext uri="{FF2B5EF4-FFF2-40B4-BE49-F238E27FC236}">
                  <a16:creationId xmlns:a16="http://schemas.microsoft.com/office/drawing/2014/main" id="{EF91D410-0A9B-4065-8AE7-DF412747A796}"/>
                </a:ext>
              </a:extLst>
            </p:cNvPr>
            <p:cNvGrpSpPr/>
            <p:nvPr/>
          </p:nvGrpSpPr>
          <p:grpSpPr>
            <a:xfrm>
              <a:off x="438692" y="1085620"/>
              <a:ext cx="4347407" cy="5258574"/>
              <a:chOff x="438692" y="1085620"/>
              <a:chExt cx="4347407" cy="5258574"/>
            </a:xfrm>
          </p:grpSpPr>
          <p:sp>
            <p:nvSpPr>
              <p:cNvPr id="23" name="矩形 22">
                <a:extLst>
                  <a:ext uri="{FF2B5EF4-FFF2-40B4-BE49-F238E27FC236}">
                    <a16:creationId xmlns:a16="http://schemas.microsoft.com/office/drawing/2014/main" id="{45CDAC56-7BF5-42A5-82EE-9297A9A4DA6E}"/>
                  </a:ext>
                </a:extLst>
              </p:cNvPr>
              <p:cNvSpPr/>
              <p:nvPr/>
            </p:nvSpPr>
            <p:spPr>
              <a:xfrm>
                <a:off x="438693" y="1085620"/>
                <a:ext cx="2781300" cy="1091523"/>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00044455-A3AD-4033-8B0E-0661FC2F5C0F}"/>
                  </a:ext>
                </a:extLst>
              </p:cNvPr>
              <p:cNvSpPr/>
              <p:nvPr/>
            </p:nvSpPr>
            <p:spPr>
              <a:xfrm>
                <a:off x="438692" y="2748957"/>
                <a:ext cx="2781301" cy="573363"/>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23939982-4CBF-442F-9A31-AFDE582A37E9}"/>
                  </a:ext>
                </a:extLst>
              </p:cNvPr>
              <p:cNvSpPr/>
              <p:nvPr/>
            </p:nvSpPr>
            <p:spPr>
              <a:xfrm>
                <a:off x="438693" y="2261278"/>
                <a:ext cx="2781300" cy="373066"/>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89DD6054-032D-4C1C-940E-BAFB7A92F059}"/>
                  </a:ext>
                </a:extLst>
              </p:cNvPr>
              <p:cNvSpPr/>
              <p:nvPr/>
            </p:nvSpPr>
            <p:spPr>
              <a:xfrm>
                <a:off x="438693" y="3436933"/>
                <a:ext cx="2781300" cy="2907261"/>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4A3B0ABD-FFF4-4B5E-8F13-87EED4F55E04}"/>
                  </a:ext>
                </a:extLst>
              </p:cNvPr>
              <p:cNvSpPr txBox="1"/>
              <p:nvPr/>
            </p:nvSpPr>
            <p:spPr>
              <a:xfrm>
                <a:off x="3522612" y="1425726"/>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声明部分</a:t>
                </a:r>
              </a:p>
            </p:txBody>
          </p:sp>
          <p:sp>
            <p:nvSpPr>
              <p:cNvPr id="28" name="文本框 27">
                <a:extLst>
                  <a:ext uri="{FF2B5EF4-FFF2-40B4-BE49-F238E27FC236}">
                    <a16:creationId xmlns:a16="http://schemas.microsoft.com/office/drawing/2014/main" id="{64760CD7-2359-4F1F-A1E3-E52C4EDA2B69}"/>
                  </a:ext>
                </a:extLst>
              </p:cNvPr>
              <p:cNvSpPr txBox="1"/>
              <p:nvPr/>
            </p:nvSpPr>
            <p:spPr>
              <a:xfrm>
                <a:off x="3522612" y="2261278"/>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定义部分</a:t>
                </a:r>
              </a:p>
            </p:txBody>
          </p:sp>
          <p:sp>
            <p:nvSpPr>
              <p:cNvPr id="29" name="文本框 28">
                <a:extLst>
                  <a:ext uri="{FF2B5EF4-FFF2-40B4-BE49-F238E27FC236}">
                    <a16:creationId xmlns:a16="http://schemas.microsoft.com/office/drawing/2014/main" id="{D54088EA-3F61-4F0E-A4C1-D89785CFCB59}"/>
                  </a:ext>
                </a:extLst>
              </p:cNvPr>
              <p:cNvSpPr txBox="1"/>
              <p:nvPr/>
            </p:nvSpPr>
            <p:spPr>
              <a:xfrm>
                <a:off x="3522612" y="2850972"/>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规则部分</a:t>
                </a:r>
              </a:p>
            </p:txBody>
          </p:sp>
          <p:sp>
            <p:nvSpPr>
              <p:cNvPr id="30" name="文本框 29">
                <a:extLst>
                  <a:ext uri="{FF2B5EF4-FFF2-40B4-BE49-F238E27FC236}">
                    <a16:creationId xmlns:a16="http://schemas.microsoft.com/office/drawing/2014/main" id="{938FB90F-DF50-4B89-A1D0-35CF9E16E1D0}"/>
                  </a:ext>
                </a:extLst>
              </p:cNvPr>
              <p:cNvSpPr txBox="1"/>
              <p:nvPr/>
            </p:nvSpPr>
            <p:spPr>
              <a:xfrm>
                <a:off x="3522612" y="4562206"/>
                <a:ext cx="1263487"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C</a:t>
                </a:r>
                <a:r>
                  <a:rPr lang="zh-CN" altLang="en-US" b="1" dirty="0">
                    <a:solidFill>
                      <a:srgbClr val="FF0000"/>
                    </a:solidFill>
                    <a:latin typeface="微软雅黑" panose="020B0503020204020204" pitchFamily="34" charset="-122"/>
                    <a:ea typeface="微软雅黑" panose="020B0503020204020204" pitchFamily="34" charset="-122"/>
                  </a:rPr>
                  <a:t>代码部分</a:t>
                </a:r>
              </a:p>
            </p:txBody>
          </p:sp>
        </p:grpSp>
      </p:grpSp>
    </p:spTree>
    <p:extLst>
      <p:ext uri="{BB962C8B-B14F-4D97-AF65-F5344CB8AC3E}">
        <p14:creationId xmlns:p14="http://schemas.microsoft.com/office/powerpoint/2010/main" val="41928168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Bison demo</a:t>
            </a:r>
            <a:endParaRPr lang="en-US" dirty="0">
              <a:latin typeface="微软雅黑" panose="020B0503020204020204" pitchFamily="34" charset="-122"/>
            </a:endParaRPr>
          </a:p>
        </p:txBody>
      </p:sp>
      <p:grpSp>
        <p:nvGrpSpPr>
          <p:cNvPr id="20" name="组合 19">
            <a:extLst>
              <a:ext uri="{FF2B5EF4-FFF2-40B4-BE49-F238E27FC236}">
                <a16:creationId xmlns:a16="http://schemas.microsoft.com/office/drawing/2014/main" id="{7827082E-C573-4862-B3C1-E76CC93DA142}"/>
              </a:ext>
            </a:extLst>
          </p:cNvPr>
          <p:cNvGrpSpPr/>
          <p:nvPr/>
        </p:nvGrpSpPr>
        <p:grpSpPr>
          <a:xfrm>
            <a:off x="2663732" y="1042997"/>
            <a:ext cx="4347407" cy="5847755"/>
            <a:chOff x="438692" y="1042997"/>
            <a:chExt cx="4347407" cy="5847755"/>
          </a:xfrm>
        </p:grpSpPr>
        <p:sp>
          <p:nvSpPr>
            <p:cNvPr id="21" name="文本框 20">
              <a:extLst>
                <a:ext uri="{FF2B5EF4-FFF2-40B4-BE49-F238E27FC236}">
                  <a16:creationId xmlns:a16="http://schemas.microsoft.com/office/drawing/2014/main" id="{86E436C4-CCB8-4493-8913-4F32EC78899E}"/>
                </a:ext>
              </a:extLst>
            </p:cNvPr>
            <p:cNvSpPr txBox="1"/>
            <p:nvPr/>
          </p:nvSpPr>
          <p:spPr>
            <a:xfrm>
              <a:off x="438693" y="1042997"/>
              <a:ext cx="3545478" cy="5847755"/>
            </a:xfrm>
            <a:prstGeom prst="rect">
              <a:avLst/>
            </a:prstGeom>
            <a:noFill/>
          </p:spPr>
          <p:txBody>
            <a:bodyPr wrap="square">
              <a:spAutoFit/>
            </a:bodyPr>
            <a:lstStyle/>
            <a:p>
              <a:r>
                <a:rPr lang="en-US" altLang="zh-CN" sz="1100" b="0" dirty="0">
                  <a:solidFill>
                    <a:srgbClr val="008000"/>
                  </a:solidFill>
                  <a:effectLst/>
                  <a:latin typeface="Consolas" panose="020B0609020204030204" pitchFamily="49" charset="0"/>
                  <a:ea typeface="微软雅黑" panose="020B0503020204020204" pitchFamily="34" charset="-122"/>
                </a:rPr>
                <a:t>/* file name : </a:t>
              </a:r>
              <a:r>
                <a:rPr lang="en-US" altLang="zh-CN" sz="1100" b="0" dirty="0" err="1">
                  <a:solidFill>
                    <a:srgbClr val="008000"/>
                  </a:solidFill>
                  <a:effectLst/>
                  <a:latin typeface="Consolas" panose="020B0609020204030204" pitchFamily="49" charset="0"/>
                  <a:ea typeface="微软雅黑" panose="020B0503020204020204" pitchFamily="34" charset="-122"/>
                </a:rPr>
                <a:t>bison_demo.y</a:t>
              </a:r>
              <a:r>
                <a:rPr lang="en-US" altLang="zh-CN" sz="1100" b="0" dirty="0">
                  <a:solidFill>
                    <a:srgbClr val="008000"/>
                  </a:solidFill>
                  <a:effectLst/>
                  <a:latin typeface="Consolas" panose="020B0609020204030204" pitchFamily="49" charset="0"/>
                  <a:ea typeface="微软雅黑" panose="020B0503020204020204" pitchFamily="34" charset="-122"/>
                </a:rPr>
                <a:t> */</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AF00DB"/>
                  </a:solidFill>
                  <a:effectLst/>
                  <a:latin typeface="Consolas" panose="020B0609020204030204" pitchFamily="49" charset="0"/>
                  <a:ea typeface="微软雅黑" panose="020B0503020204020204" pitchFamily="34" charset="-122"/>
                </a:rPr>
                <a:t>#include</a:t>
              </a:r>
              <a:r>
                <a:rPr lang="en-US" altLang="zh-CN" sz="1100" b="0" dirty="0">
                  <a:solidFill>
                    <a:srgbClr val="0000FF"/>
                  </a:solidFill>
                  <a:effectLst/>
                  <a:latin typeface="Consolas" panose="020B0609020204030204" pitchFamily="49" charset="0"/>
                  <a:ea typeface="微软雅黑" panose="020B0503020204020204" pitchFamily="34" charset="-122"/>
                </a:rPr>
                <a:t> </a:t>
              </a:r>
              <a:r>
                <a:rPr lang="en-US" altLang="zh-CN" sz="1100" b="0" dirty="0">
                  <a:solidFill>
                    <a:srgbClr val="A31515"/>
                  </a:solidFill>
                  <a:effectLst/>
                  <a:latin typeface="Consolas" panose="020B0609020204030204" pitchFamily="49" charset="0"/>
                  <a:ea typeface="微软雅黑" panose="020B0503020204020204" pitchFamily="34" charset="-122"/>
                </a:rPr>
                <a:t>&lt;</a:t>
              </a:r>
              <a:r>
                <a:rPr lang="en-US" altLang="zh-CN" sz="1100" b="0" dirty="0" err="1">
                  <a:solidFill>
                    <a:srgbClr val="A31515"/>
                  </a:solidFill>
                  <a:effectLst/>
                  <a:latin typeface="Consolas" panose="020B0609020204030204" pitchFamily="49" charset="0"/>
                  <a:ea typeface="微软雅黑" panose="020B0503020204020204" pitchFamily="34" charset="-122"/>
                </a:rPr>
                <a:t>stdio.h</a:t>
              </a:r>
              <a:r>
                <a:rPr lang="en-US" altLang="zh-CN" sz="1100" b="0" dirty="0">
                  <a:solidFill>
                    <a:srgbClr val="A31515"/>
                  </a:solidFill>
                  <a:effectLst/>
                  <a:latin typeface="Consolas" panose="020B0609020204030204" pitchFamily="49" charset="0"/>
                  <a:ea typeface="微软雅黑" panose="020B0503020204020204" pitchFamily="34" charset="-122"/>
                </a:rPr>
                <a:t>&gt;</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795E26"/>
                  </a:solidFill>
                  <a:effectLst/>
                  <a:latin typeface="Consolas" panose="020B0609020204030204" pitchFamily="49" charset="0"/>
                  <a:ea typeface="微软雅黑" panose="020B0503020204020204" pitchFamily="34" charset="-122"/>
                </a:rPr>
                <a:t>yylex</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yyerror</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const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char</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s);</a:t>
              </a:r>
            </a:p>
            <a:p>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start </a:t>
              </a:r>
              <a:r>
                <a:rPr lang="en-US" altLang="zh-CN" sz="1100" b="0" dirty="0" err="1">
                  <a:solidFill>
                    <a:srgbClr val="3B3B3B"/>
                  </a:solidFill>
                  <a:effectLst/>
                  <a:latin typeface="Consolas" panose="020B0609020204030204" pitchFamily="49" charset="0"/>
                  <a:ea typeface="微软雅黑" panose="020B0503020204020204" pitchFamily="34" charset="-122"/>
                </a:rPr>
                <a:t>reimu</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token REIMU</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00"/>
                  </a:solidFill>
                  <a:effectLst/>
                  <a:latin typeface="Consolas" panose="020B0609020204030204" pitchFamily="49" charset="0"/>
                  <a:ea typeface="微软雅黑" panose="020B0503020204020204" pitchFamily="34" charset="-122"/>
                </a:rPr>
                <a:t>%%</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err="1">
                  <a:solidFill>
                    <a:srgbClr val="3B3B3B"/>
                  </a:solidFill>
                  <a:effectLst/>
                  <a:latin typeface="Consolas" panose="020B0609020204030204" pitchFamily="49" charset="0"/>
                  <a:ea typeface="微软雅黑" panose="020B0503020204020204" pitchFamily="34" charset="-122"/>
                </a:rPr>
                <a:t>reimu</a:t>
              </a:r>
              <a:r>
                <a:rPr lang="en-US" altLang="zh-CN" sz="1100" b="0" dirty="0">
                  <a:solidFill>
                    <a:srgbClr val="3B3B3B"/>
                  </a:solidFill>
                  <a:effectLst/>
                  <a:latin typeface="Consolas" panose="020B0609020204030204" pitchFamily="49" charset="0"/>
                  <a:ea typeface="微软雅黑" panose="020B0503020204020204" pitchFamily="34" charset="-122"/>
                </a:rPr>
                <a:t> : REIMU { </a:t>
              </a:r>
              <a:r>
                <a:rPr lang="en-US" altLang="zh-CN" sz="1100" b="0" dirty="0">
                  <a:solidFill>
                    <a:srgbClr val="795E26"/>
                  </a:solidFill>
                  <a:effectLst/>
                  <a:latin typeface="Consolas" panose="020B0609020204030204" pitchFamily="49" charset="0"/>
                  <a:ea typeface="微软雅黑" panose="020B0503020204020204" pitchFamily="34" charset="-122"/>
                </a:rPr>
                <a:t>puts</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A31515"/>
                  </a:solidFill>
                  <a:effectLst/>
                  <a:latin typeface="Consolas" panose="020B0609020204030204" pitchFamily="49" charset="0"/>
                  <a:ea typeface="微软雅黑" panose="020B0503020204020204" pitchFamily="34" charset="-122"/>
                </a:rPr>
                <a:t>“\</a:t>
              </a:r>
              <a:r>
                <a:rPr lang="en-US" altLang="zh-CN" sz="1100" b="0" dirty="0" err="1">
                  <a:solidFill>
                    <a:srgbClr val="A31515"/>
                  </a:solidFill>
                  <a:effectLst/>
                  <a:latin typeface="Consolas" panose="020B0609020204030204" pitchFamily="49" charset="0"/>
                  <a:ea typeface="微软雅黑" panose="020B0503020204020204" pitchFamily="34" charset="-122"/>
                </a:rPr>
                <a:t>nFind</a:t>
              </a:r>
              <a:r>
                <a:rPr lang="en-US" altLang="zh-CN" sz="1100" b="0" dirty="0">
                  <a:solidFill>
                    <a:srgbClr val="A31515"/>
                  </a:solidFill>
                  <a:effectLst/>
                  <a:latin typeface="Consolas" panose="020B0609020204030204" pitchFamily="49" charset="0"/>
                  <a:ea typeface="微软雅黑" panose="020B0503020204020204" pitchFamily="34" charset="-122"/>
                </a:rPr>
                <a:t>\n"</a:t>
              </a:r>
              <a:r>
                <a:rPr lang="en-US" altLang="zh-CN" sz="1100" b="0" dirty="0">
                  <a:solidFill>
                    <a:srgbClr val="3B3B3B"/>
                  </a:solidFill>
                  <a:effectLst/>
                  <a:latin typeface="Consolas" panose="020B0609020204030204" pitchFamily="49" charset="0"/>
                  <a:ea typeface="微软雅黑" panose="020B0503020204020204" pitchFamily="34" charset="-122"/>
                </a:rPr>
                <a:t>); }</a:t>
              </a:r>
            </a:p>
            <a:p>
              <a:r>
                <a:rPr lang="en-US" altLang="zh-CN" sz="1100" b="0" dirty="0">
                  <a:solidFill>
                    <a:srgbClr val="000000"/>
                  </a:solidFill>
                  <a:effectLst/>
                  <a:latin typeface="Consolas" panose="020B0609020204030204" pitchFamily="49" charset="0"/>
                  <a:ea typeface="微软雅黑" panose="020B0503020204020204" pitchFamily="34" charset="-122"/>
                </a:rPr>
                <a:t>%%</a:t>
              </a:r>
              <a:endParaRPr lang="en-US" altLang="zh-CN" sz="1100" b="0" dirty="0">
                <a:solidFill>
                  <a:srgbClr val="3B3B3B"/>
                </a:solidFill>
                <a:effectLst/>
                <a:latin typeface="Consolas" panose="020B0609020204030204" pitchFamily="49" charset="0"/>
                <a:ea typeface="微软雅黑" panose="020B0503020204020204" pitchFamily="34" charset="-122"/>
              </a:endParaRP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795E26"/>
                  </a:solidFill>
                  <a:effectLst/>
                  <a:latin typeface="Consolas" panose="020B0609020204030204" pitchFamily="49" charset="0"/>
                  <a:ea typeface="微软雅黑" panose="020B0503020204020204" pitchFamily="34" charset="-122"/>
                </a:rPr>
                <a:t>yylex</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c </a:t>
              </a: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getchar</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switch</a:t>
              </a:r>
              <a:r>
                <a:rPr lang="en-US" altLang="zh-CN" sz="1100" b="0" dirty="0">
                  <a:solidFill>
                    <a:srgbClr val="3B3B3B"/>
                  </a:solidFill>
                  <a:effectLst/>
                  <a:latin typeface="Consolas" panose="020B0609020204030204" pitchFamily="49" charset="0"/>
                  <a:ea typeface="微软雅黑" panose="020B0503020204020204" pitchFamily="34" charset="-122"/>
                </a:rPr>
                <a:t> (c) {</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case</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EOF</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YYEOF;</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case</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31515"/>
                  </a:solidFill>
                  <a:effectLst/>
                  <a:latin typeface="Consolas" panose="020B0609020204030204" pitchFamily="49" charset="0"/>
                  <a:ea typeface="微软雅黑" panose="020B0503020204020204" pitchFamily="34" charset="-122"/>
                </a:rPr>
                <a:t>'H'</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REIMU;</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default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YYUNDEF;</a:t>
              </a:r>
            </a:p>
            <a:p>
              <a:r>
                <a:rPr lang="en-US" altLang="zh-CN" sz="1100" b="0" dirty="0">
                  <a:solidFill>
                    <a:srgbClr val="3B3B3B"/>
                  </a:solidFill>
                  <a:effectLst/>
                  <a:latin typeface="Consolas" panose="020B0609020204030204" pitchFamily="49" charset="0"/>
                  <a:ea typeface="微软雅黑" panose="020B0503020204020204" pitchFamily="34" charset="-122"/>
                </a:rPr>
                <a:t>    }</a:t>
              </a:r>
            </a:p>
            <a:p>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yyerror</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const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char</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001080"/>
                  </a:solidFill>
                  <a:effectLst/>
                  <a:latin typeface="Consolas" panose="020B0609020204030204" pitchFamily="49" charset="0"/>
                  <a:ea typeface="微软雅黑" panose="020B0503020204020204" pitchFamily="34" charset="-122"/>
                </a:rPr>
                <a:t>s</a:t>
              </a:r>
              <a:r>
                <a:rPr lang="en-US" altLang="zh-CN" sz="1100" b="0" dirty="0">
                  <a:solidFill>
                    <a:srgbClr val="3B3B3B"/>
                  </a:solidFill>
                  <a:effectLst/>
                  <a:latin typeface="Consolas" panose="020B0609020204030204" pitchFamily="49" charset="0"/>
                  <a:ea typeface="微软雅黑" panose="020B0503020204020204" pitchFamily="34" charset="-122"/>
                </a:rPr>
                <a:t>) {</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fprintf</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stderr</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31515"/>
                  </a:solidFill>
                  <a:effectLst/>
                  <a:latin typeface="Consolas" panose="020B0609020204030204" pitchFamily="49" charset="0"/>
                  <a:ea typeface="微软雅黑" panose="020B0503020204020204" pitchFamily="34" charset="-122"/>
                </a:rPr>
                <a:t>"</a:t>
              </a:r>
              <a:r>
                <a:rPr lang="en-US" altLang="zh-CN" sz="1100" b="0" dirty="0">
                  <a:solidFill>
                    <a:srgbClr val="001080"/>
                  </a:solidFill>
                  <a:effectLst/>
                  <a:latin typeface="Consolas" panose="020B0609020204030204" pitchFamily="49" charset="0"/>
                  <a:ea typeface="微软雅黑" panose="020B0503020204020204" pitchFamily="34" charset="-122"/>
                </a:rPr>
                <a:t>%s</a:t>
              </a:r>
              <a:r>
                <a:rPr lang="en-US" altLang="zh-CN" sz="1100" b="0" dirty="0">
                  <a:solidFill>
                    <a:srgbClr val="EE0000"/>
                  </a:solidFill>
                  <a:effectLst/>
                  <a:latin typeface="Consolas" panose="020B0609020204030204" pitchFamily="49" charset="0"/>
                  <a:ea typeface="微软雅黑" panose="020B0503020204020204" pitchFamily="34" charset="-122"/>
                </a:rPr>
                <a:t>\n</a:t>
              </a:r>
              <a:r>
                <a:rPr lang="en-US" altLang="zh-CN" sz="1100" b="0" dirty="0">
                  <a:solidFill>
                    <a:srgbClr val="A31515"/>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 s);</a:t>
              </a:r>
            </a:p>
            <a:p>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795E26"/>
                  </a:solidFill>
                  <a:effectLst/>
                  <a:latin typeface="Consolas" panose="020B0609020204030204" pitchFamily="49" charset="0"/>
                  <a:ea typeface="微软雅黑" panose="020B0503020204020204" pitchFamily="34" charset="-122"/>
                </a:rPr>
                <a:t>main</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yyparse</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8000"/>
                  </a:solidFill>
                  <a:effectLst/>
                  <a:latin typeface="Consolas" panose="020B0609020204030204" pitchFamily="49" charset="0"/>
                  <a:ea typeface="微软雅黑" panose="020B0503020204020204" pitchFamily="34" charset="-122"/>
                </a:rPr>
                <a:t> // </a:t>
              </a:r>
              <a:r>
                <a:rPr lang="zh-CN" altLang="en-US" sz="1100" b="0" dirty="0">
                  <a:solidFill>
                    <a:srgbClr val="008000"/>
                  </a:solidFill>
                  <a:effectLst/>
                  <a:latin typeface="Consolas" panose="020B0609020204030204" pitchFamily="49" charset="0"/>
                  <a:ea typeface="微软雅黑" panose="020B0503020204020204" pitchFamily="34" charset="-122"/>
                </a:rPr>
                <a:t>启动解析</a:t>
              </a:r>
              <a:endParaRPr lang="zh-CN" altLang="en-US" sz="1100" b="0" dirty="0">
                <a:solidFill>
                  <a:srgbClr val="3B3B3B"/>
                </a:solidFill>
                <a:effectLst/>
                <a:latin typeface="Consolas" panose="020B0609020204030204" pitchFamily="49" charset="0"/>
                <a:ea typeface="微软雅黑" panose="020B0503020204020204" pitchFamily="34" charset="-122"/>
              </a:endParaRPr>
            </a:p>
            <a:p>
              <a:r>
                <a:rPr lang="zh-CN" altLang="en-US"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98658"/>
                  </a:solidFill>
                  <a:effectLst/>
                  <a:latin typeface="Consolas" panose="020B0609020204030204" pitchFamily="49" charset="0"/>
                  <a:ea typeface="微软雅黑" panose="020B0503020204020204" pitchFamily="34" charset="-122"/>
                </a:rPr>
                <a:t>0</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endParaRPr lang="en-US" altLang="zh-CN" sz="1100" b="0" dirty="0">
                <a:solidFill>
                  <a:srgbClr val="3B3B3B"/>
                </a:solidFill>
                <a:effectLst/>
                <a:latin typeface="Consolas" panose="020B0609020204030204" pitchFamily="49" charset="0"/>
                <a:ea typeface="微软雅黑" panose="020B0503020204020204" pitchFamily="34" charset="-122"/>
              </a:endParaRPr>
            </a:p>
          </p:txBody>
        </p:sp>
        <p:grpSp>
          <p:nvGrpSpPr>
            <p:cNvPr id="22" name="组合 21">
              <a:extLst>
                <a:ext uri="{FF2B5EF4-FFF2-40B4-BE49-F238E27FC236}">
                  <a16:creationId xmlns:a16="http://schemas.microsoft.com/office/drawing/2014/main" id="{EF91D410-0A9B-4065-8AE7-DF412747A796}"/>
                </a:ext>
              </a:extLst>
            </p:cNvPr>
            <p:cNvGrpSpPr/>
            <p:nvPr/>
          </p:nvGrpSpPr>
          <p:grpSpPr>
            <a:xfrm>
              <a:off x="438692" y="1085620"/>
              <a:ext cx="4347407" cy="5258574"/>
              <a:chOff x="438692" y="1085620"/>
              <a:chExt cx="4347407" cy="5258574"/>
            </a:xfrm>
          </p:grpSpPr>
          <p:sp>
            <p:nvSpPr>
              <p:cNvPr id="23" name="矩形 22">
                <a:extLst>
                  <a:ext uri="{FF2B5EF4-FFF2-40B4-BE49-F238E27FC236}">
                    <a16:creationId xmlns:a16="http://schemas.microsoft.com/office/drawing/2014/main" id="{45CDAC56-7BF5-42A5-82EE-9297A9A4DA6E}"/>
                  </a:ext>
                </a:extLst>
              </p:cNvPr>
              <p:cNvSpPr/>
              <p:nvPr/>
            </p:nvSpPr>
            <p:spPr>
              <a:xfrm>
                <a:off x="438693" y="1085620"/>
                <a:ext cx="2781300" cy="1091523"/>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00044455-A3AD-4033-8B0E-0661FC2F5C0F}"/>
                  </a:ext>
                </a:extLst>
              </p:cNvPr>
              <p:cNvSpPr/>
              <p:nvPr/>
            </p:nvSpPr>
            <p:spPr>
              <a:xfrm>
                <a:off x="438692" y="2748957"/>
                <a:ext cx="2781301" cy="573363"/>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23939982-4CBF-442F-9A31-AFDE582A37E9}"/>
                  </a:ext>
                </a:extLst>
              </p:cNvPr>
              <p:cNvSpPr/>
              <p:nvPr/>
            </p:nvSpPr>
            <p:spPr>
              <a:xfrm>
                <a:off x="438693" y="2261278"/>
                <a:ext cx="2781300" cy="373066"/>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89DD6054-032D-4C1C-940E-BAFB7A92F059}"/>
                  </a:ext>
                </a:extLst>
              </p:cNvPr>
              <p:cNvSpPr/>
              <p:nvPr/>
            </p:nvSpPr>
            <p:spPr>
              <a:xfrm>
                <a:off x="438693" y="3436933"/>
                <a:ext cx="2781300" cy="2907261"/>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4A3B0ABD-FFF4-4B5E-8F13-87EED4F55E04}"/>
                  </a:ext>
                </a:extLst>
              </p:cNvPr>
              <p:cNvSpPr txBox="1"/>
              <p:nvPr/>
            </p:nvSpPr>
            <p:spPr>
              <a:xfrm>
                <a:off x="3522612" y="1425726"/>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声明部分</a:t>
                </a:r>
              </a:p>
            </p:txBody>
          </p:sp>
          <p:sp>
            <p:nvSpPr>
              <p:cNvPr id="28" name="文本框 27">
                <a:extLst>
                  <a:ext uri="{FF2B5EF4-FFF2-40B4-BE49-F238E27FC236}">
                    <a16:creationId xmlns:a16="http://schemas.microsoft.com/office/drawing/2014/main" id="{64760CD7-2359-4F1F-A1E3-E52C4EDA2B69}"/>
                  </a:ext>
                </a:extLst>
              </p:cNvPr>
              <p:cNvSpPr txBox="1"/>
              <p:nvPr/>
            </p:nvSpPr>
            <p:spPr>
              <a:xfrm>
                <a:off x="3522612" y="2261278"/>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定义部分</a:t>
                </a:r>
              </a:p>
            </p:txBody>
          </p:sp>
          <p:sp>
            <p:nvSpPr>
              <p:cNvPr id="29" name="文本框 28">
                <a:extLst>
                  <a:ext uri="{FF2B5EF4-FFF2-40B4-BE49-F238E27FC236}">
                    <a16:creationId xmlns:a16="http://schemas.microsoft.com/office/drawing/2014/main" id="{D54088EA-3F61-4F0E-A4C1-D89785CFCB59}"/>
                  </a:ext>
                </a:extLst>
              </p:cNvPr>
              <p:cNvSpPr txBox="1"/>
              <p:nvPr/>
            </p:nvSpPr>
            <p:spPr>
              <a:xfrm>
                <a:off x="3522612" y="2850972"/>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规则部分</a:t>
                </a:r>
              </a:p>
            </p:txBody>
          </p:sp>
          <p:sp>
            <p:nvSpPr>
              <p:cNvPr id="30" name="文本框 29">
                <a:extLst>
                  <a:ext uri="{FF2B5EF4-FFF2-40B4-BE49-F238E27FC236}">
                    <a16:creationId xmlns:a16="http://schemas.microsoft.com/office/drawing/2014/main" id="{938FB90F-DF50-4B89-A1D0-35CF9E16E1D0}"/>
                  </a:ext>
                </a:extLst>
              </p:cNvPr>
              <p:cNvSpPr txBox="1"/>
              <p:nvPr/>
            </p:nvSpPr>
            <p:spPr>
              <a:xfrm>
                <a:off x="3522612" y="4562206"/>
                <a:ext cx="1263487"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C</a:t>
                </a:r>
                <a:r>
                  <a:rPr lang="zh-CN" altLang="en-US" b="1" dirty="0">
                    <a:solidFill>
                      <a:srgbClr val="FF0000"/>
                    </a:solidFill>
                    <a:latin typeface="微软雅黑" panose="020B0503020204020204" pitchFamily="34" charset="-122"/>
                    <a:ea typeface="微软雅黑" panose="020B0503020204020204" pitchFamily="34" charset="-122"/>
                  </a:rPr>
                  <a:t>代码部分</a:t>
                </a:r>
              </a:p>
            </p:txBody>
          </p:sp>
        </p:grpSp>
      </p:grpSp>
      <p:sp>
        <p:nvSpPr>
          <p:cNvPr id="14" name="文本框 13">
            <a:extLst>
              <a:ext uri="{FF2B5EF4-FFF2-40B4-BE49-F238E27FC236}">
                <a16:creationId xmlns:a16="http://schemas.microsoft.com/office/drawing/2014/main" id="{4DD2036B-06C2-48B8-A362-8D72314F1B0B}"/>
              </a:ext>
            </a:extLst>
          </p:cNvPr>
          <p:cNvSpPr txBox="1"/>
          <p:nvPr/>
        </p:nvSpPr>
        <p:spPr>
          <a:xfrm>
            <a:off x="7115274" y="1085620"/>
            <a:ext cx="4233445" cy="923330"/>
          </a:xfrm>
          <a:prstGeom prst="rect">
            <a:avLst/>
          </a:prstGeom>
          <a:noFill/>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rPr>
              <a:t>声明部分</a:t>
            </a:r>
            <a:r>
              <a:rPr lang="zh-CN" altLang="en-US" dirty="0">
                <a:latin typeface="微软雅黑" panose="020B0503020204020204" pitchFamily="34" charset="-122"/>
                <a:ea typeface="微软雅黑" panose="020B0503020204020204" pitchFamily="34" charset="-122"/>
              </a:rPr>
              <a:t>包括 </a:t>
            </a:r>
            <a:r>
              <a:rPr lang="en-US" altLang="zh-CN" dirty="0">
                <a:latin typeface="微软雅黑" panose="020B0503020204020204" pitchFamily="34" charset="-122"/>
                <a:ea typeface="微软雅黑" panose="020B0503020204020204" pitchFamily="34" charset="-122"/>
              </a:rPr>
              <a:t>C </a:t>
            </a:r>
            <a:r>
              <a:rPr lang="zh-CN" altLang="en-US" dirty="0">
                <a:latin typeface="微软雅黑" panose="020B0503020204020204" pitchFamily="34" charset="-122"/>
                <a:ea typeface="微软雅黑" panose="020B0503020204020204" pitchFamily="34" charset="-122"/>
              </a:rPr>
              <a:t>语言代码、头文件引用、宏定义、全局变量定义和函数声明等内容，位于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之间。</a:t>
            </a:r>
          </a:p>
        </p:txBody>
      </p:sp>
    </p:spTree>
    <p:extLst>
      <p:ext uri="{BB962C8B-B14F-4D97-AF65-F5344CB8AC3E}">
        <p14:creationId xmlns:p14="http://schemas.microsoft.com/office/powerpoint/2010/main" val="7326612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Bison demo</a:t>
            </a:r>
            <a:endParaRPr lang="en-US" dirty="0">
              <a:latin typeface="微软雅黑" panose="020B0503020204020204" pitchFamily="34" charset="-122"/>
            </a:endParaRPr>
          </a:p>
        </p:txBody>
      </p:sp>
      <p:grpSp>
        <p:nvGrpSpPr>
          <p:cNvPr id="20" name="组合 19">
            <a:extLst>
              <a:ext uri="{FF2B5EF4-FFF2-40B4-BE49-F238E27FC236}">
                <a16:creationId xmlns:a16="http://schemas.microsoft.com/office/drawing/2014/main" id="{7827082E-C573-4862-B3C1-E76CC93DA142}"/>
              </a:ext>
            </a:extLst>
          </p:cNvPr>
          <p:cNvGrpSpPr/>
          <p:nvPr/>
        </p:nvGrpSpPr>
        <p:grpSpPr>
          <a:xfrm>
            <a:off x="2663732" y="1042997"/>
            <a:ext cx="4347407" cy="5847755"/>
            <a:chOff x="438692" y="1042997"/>
            <a:chExt cx="4347407" cy="5847755"/>
          </a:xfrm>
        </p:grpSpPr>
        <p:sp>
          <p:nvSpPr>
            <p:cNvPr id="21" name="文本框 20">
              <a:extLst>
                <a:ext uri="{FF2B5EF4-FFF2-40B4-BE49-F238E27FC236}">
                  <a16:creationId xmlns:a16="http://schemas.microsoft.com/office/drawing/2014/main" id="{86E436C4-CCB8-4493-8913-4F32EC78899E}"/>
                </a:ext>
              </a:extLst>
            </p:cNvPr>
            <p:cNvSpPr txBox="1"/>
            <p:nvPr/>
          </p:nvSpPr>
          <p:spPr>
            <a:xfrm>
              <a:off x="438693" y="1042997"/>
              <a:ext cx="3545478" cy="5847755"/>
            </a:xfrm>
            <a:prstGeom prst="rect">
              <a:avLst/>
            </a:prstGeom>
            <a:noFill/>
          </p:spPr>
          <p:txBody>
            <a:bodyPr wrap="square">
              <a:spAutoFit/>
            </a:bodyPr>
            <a:lstStyle/>
            <a:p>
              <a:r>
                <a:rPr lang="en-US" altLang="zh-CN" sz="1100" b="0" dirty="0">
                  <a:solidFill>
                    <a:srgbClr val="008000"/>
                  </a:solidFill>
                  <a:effectLst/>
                  <a:latin typeface="Consolas" panose="020B0609020204030204" pitchFamily="49" charset="0"/>
                  <a:ea typeface="微软雅黑" panose="020B0503020204020204" pitchFamily="34" charset="-122"/>
                </a:rPr>
                <a:t>/* file name : </a:t>
              </a:r>
              <a:r>
                <a:rPr lang="en-US" altLang="zh-CN" sz="1100" b="0" dirty="0" err="1">
                  <a:solidFill>
                    <a:srgbClr val="008000"/>
                  </a:solidFill>
                  <a:effectLst/>
                  <a:latin typeface="Consolas" panose="020B0609020204030204" pitchFamily="49" charset="0"/>
                  <a:ea typeface="微软雅黑" panose="020B0503020204020204" pitchFamily="34" charset="-122"/>
                </a:rPr>
                <a:t>bison_demo.y</a:t>
              </a:r>
              <a:r>
                <a:rPr lang="en-US" altLang="zh-CN" sz="1100" b="0" dirty="0">
                  <a:solidFill>
                    <a:srgbClr val="008000"/>
                  </a:solidFill>
                  <a:effectLst/>
                  <a:latin typeface="Consolas" panose="020B0609020204030204" pitchFamily="49" charset="0"/>
                  <a:ea typeface="微软雅黑" panose="020B0503020204020204" pitchFamily="34" charset="-122"/>
                </a:rPr>
                <a:t> */</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AF00DB"/>
                  </a:solidFill>
                  <a:effectLst/>
                  <a:latin typeface="Consolas" panose="020B0609020204030204" pitchFamily="49" charset="0"/>
                  <a:ea typeface="微软雅黑" panose="020B0503020204020204" pitchFamily="34" charset="-122"/>
                </a:rPr>
                <a:t>#include</a:t>
              </a:r>
              <a:r>
                <a:rPr lang="en-US" altLang="zh-CN" sz="1100" b="0" dirty="0">
                  <a:solidFill>
                    <a:srgbClr val="0000FF"/>
                  </a:solidFill>
                  <a:effectLst/>
                  <a:latin typeface="Consolas" panose="020B0609020204030204" pitchFamily="49" charset="0"/>
                  <a:ea typeface="微软雅黑" panose="020B0503020204020204" pitchFamily="34" charset="-122"/>
                </a:rPr>
                <a:t> </a:t>
              </a:r>
              <a:r>
                <a:rPr lang="en-US" altLang="zh-CN" sz="1100" b="0" dirty="0">
                  <a:solidFill>
                    <a:srgbClr val="A31515"/>
                  </a:solidFill>
                  <a:effectLst/>
                  <a:latin typeface="Consolas" panose="020B0609020204030204" pitchFamily="49" charset="0"/>
                  <a:ea typeface="微软雅黑" panose="020B0503020204020204" pitchFamily="34" charset="-122"/>
                </a:rPr>
                <a:t>&lt;</a:t>
              </a:r>
              <a:r>
                <a:rPr lang="en-US" altLang="zh-CN" sz="1100" b="0" dirty="0" err="1">
                  <a:solidFill>
                    <a:srgbClr val="A31515"/>
                  </a:solidFill>
                  <a:effectLst/>
                  <a:latin typeface="Consolas" panose="020B0609020204030204" pitchFamily="49" charset="0"/>
                  <a:ea typeface="微软雅黑" panose="020B0503020204020204" pitchFamily="34" charset="-122"/>
                </a:rPr>
                <a:t>stdio.h</a:t>
              </a:r>
              <a:r>
                <a:rPr lang="en-US" altLang="zh-CN" sz="1100" b="0" dirty="0">
                  <a:solidFill>
                    <a:srgbClr val="A31515"/>
                  </a:solidFill>
                  <a:effectLst/>
                  <a:latin typeface="Consolas" panose="020B0609020204030204" pitchFamily="49" charset="0"/>
                  <a:ea typeface="微软雅黑" panose="020B0503020204020204" pitchFamily="34" charset="-122"/>
                </a:rPr>
                <a:t>&gt;</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795E26"/>
                  </a:solidFill>
                  <a:effectLst/>
                  <a:latin typeface="Consolas" panose="020B0609020204030204" pitchFamily="49" charset="0"/>
                  <a:ea typeface="微软雅黑" panose="020B0503020204020204" pitchFamily="34" charset="-122"/>
                </a:rPr>
                <a:t>yylex</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yyerror</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const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char</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s);</a:t>
              </a:r>
            </a:p>
            <a:p>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start </a:t>
              </a:r>
              <a:r>
                <a:rPr lang="en-US" altLang="zh-CN" sz="1100" b="0" dirty="0" err="1">
                  <a:solidFill>
                    <a:srgbClr val="3B3B3B"/>
                  </a:solidFill>
                  <a:effectLst/>
                  <a:latin typeface="Consolas" panose="020B0609020204030204" pitchFamily="49" charset="0"/>
                  <a:ea typeface="微软雅黑" panose="020B0503020204020204" pitchFamily="34" charset="-122"/>
                </a:rPr>
                <a:t>reimu</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token REIMU</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00"/>
                  </a:solidFill>
                  <a:effectLst/>
                  <a:latin typeface="Consolas" panose="020B0609020204030204" pitchFamily="49" charset="0"/>
                  <a:ea typeface="微软雅黑" panose="020B0503020204020204" pitchFamily="34" charset="-122"/>
                </a:rPr>
                <a:t>%%</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err="1">
                  <a:solidFill>
                    <a:srgbClr val="3B3B3B"/>
                  </a:solidFill>
                  <a:effectLst/>
                  <a:latin typeface="Consolas" panose="020B0609020204030204" pitchFamily="49" charset="0"/>
                  <a:ea typeface="微软雅黑" panose="020B0503020204020204" pitchFamily="34" charset="-122"/>
                </a:rPr>
                <a:t>reimu</a:t>
              </a:r>
              <a:r>
                <a:rPr lang="en-US" altLang="zh-CN" sz="1100" b="0" dirty="0">
                  <a:solidFill>
                    <a:srgbClr val="3B3B3B"/>
                  </a:solidFill>
                  <a:effectLst/>
                  <a:latin typeface="Consolas" panose="020B0609020204030204" pitchFamily="49" charset="0"/>
                  <a:ea typeface="微软雅黑" panose="020B0503020204020204" pitchFamily="34" charset="-122"/>
                </a:rPr>
                <a:t> : REIMU { </a:t>
              </a:r>
              <a:r>
                <a:rPr lang="en-US" altLang="zh-CN" sz="1100" b="0" dirty="0">
                  <a:solidFill>
                    <a:srgbClr val="795E26"/>
                  </a:solidFill>
                  <a:effectLst/>
                  <a:latin typeface="Consolas" panose="020B0609020204030204" pitchFamily="49" charset="0"/>
                  <a:ea typeface="微软雅黑" panose="020B0503020204020204" pitchFamily="34" charset="-122"/>
                </a:rPr>
                <a:t>puts</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A31515"/>
                  </a:solidFill>
                  <a:effectLst/>
                  <a:latin typeface="Consolas" panose="020B0609020204030204" pitchFamily="49" charset="0"/>
                  <a:ea typeface="微软雅黑" panose="020B0503020204020204" pitchFamily="34" charset="-122"/>
                </a:rPr>
                <a:t>“\</a:t>
              </a:r>
              <a:r>
                <a:rPr lang="en-US" altLang="zh-CN" sz="1100" b="0" dirty="0" err="1">
                  <a:solidFill>
                    <a:srgbClr val="A31515"/>
                  </a:solidFill>
                  <a:effectLst/>
                  <a:latin typeface="Consolas" panose="020B0609020204030204" pitchFamily="49" charset="0"/>
                  <a:ea typeface="微软雅黑" panose="020B0503020204020204" pitchFamily="34" charset="-122"/>
                </a:rPr>
                <a:t>nFind</a:t>
              </a:r>
              <a:r>
                <a:rPr lang="en-US" altLang="zh-CN" sz="1100" b="0" dirty="0">
                  <a:solidFill>
                    <a:srgbClr val="A31515"/>
                  </a:solidFill>
                  <a:effectLst/>
                  <a:latin typeface="Consolas" panose="020B0609020204030204" pitchFamily="49" charset="0"/>
                  <a:ea typeface="微软雅黑" panose="020B0503020204020204" pitchFamily="34" charset="-122"/>
                </a:rPr>
                <a:t>\n"</a:t>
              </a:r>
              <a:r>
                <a:rPr lang="en-US" altLang="zh-CN" sz="1100" b="0" dirty="0">
                  <a:solidFill>
                    <a:srgbClr val="3B3B3B"/>
                  </a:solidFill>
                  <a:effectLst/>
                  <a:latin typeface="Consolas" panose="020B0609020204030204" pitchFamily="49" charset="0"/>
                  <a:ea typeface="微软雅黑" panose="020B0503020204020204" pitchFamily="34" charset="-122"/>
                </a:rPr>
                <a:t>); }</a:t>
              </a:r>
            </a:p>
            <a:p>
              <a:r>
                <a:rPr lang="en-US" altLang="zh-CN" sz="1100" b="0" dirty="0">
                  <a:solidFill>
                    <a:srgbClr val="000000"/>
                  </a:solidFill>
                  <a:effectLst/>
                  <a:latin typeface="Consolas" panose="020B0609020204030204" pitchFamily="49" charset="0"/>
                  <a:ea typeface="微软雅黑" panose="020B0503020204020204" pitchFamily="34" charset="-122"/>
                </a:rPr>
                <a:t>%%</a:t>
              </a:r>
              <a:endParaRPr lang="en-US" altLang="zh-CN" sz="1100" b="0" dirty="0">
                <a:solidFill>
                  <a:srgbClr val="3B3B3B"/>
                </a:solidFill>
                <a:effectLst/>
                <a:latin typeface="Consolas" panose="020B0609020204030204" pitchFamily="49" charset="0"/>
                <a:ea typeface="微软雅黑" panose="020B0503020204020204" pitchFamily="34" charset="-122"/>
              </a:endParaRP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795E26"/>
                  </a:solidFill>
                  <a:effectLst/>
                  <a:latin typeface="Consolas" panose="020B0609020204030204" pitchFamily="49" charset="0"/>
                  <a:ea typeface="微软雅黑" panose="020B0503020204020204" pitchFamily="34" charset="-122"/>
                </a:rPr>
                <a:t>yylex</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c </a:t>
              </a: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getchar</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switch</a:t>
              </a:r>
              <a:r>
                <a:rPr lang="en-US" altLang="zh-CN" sz="1100" b="0" dirty="0">
                  <a:solidFill>
                    <a:srgbClr val="3B3B3B"/>
                  </a:solidFill>
                  <a:effectLst/>
                  <a:latin typeface="Consolas" panose="020B0609020204030204" pitchFamily="49" charset="0"/>
                  <a:ea typeface="微软雅黑" panose="020B0503020204020204" pitchFamily="34" charset="-122"/>
                </a:rPr>
                <a:t> (c) {</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case</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EOF</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YYEOF;</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case</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31515"/>
                  </a:solidFill>
                  <a:effectLst/>
                  <a:latin typeface="Consolas" panose="020B0609020204030204" pitchFamily="49" charset="0"/>
                  <a:ea typeface="微软雅黑" panose="020B0503020204020204" pitchFamily="34" charset="-122"/>
                </a:rPr>
                <a:t>'H'</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REIMU;</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default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YYUNDEF;</a:t>
              </a:r>
            </a:p>
            <a:p>
              <a:r>
                <a:rPr lang="en-US" altLang="zh-CN" sz="1100" b="0" dirty="0">
                  <a:solidFill>
                    <a:srgbClr val="3B3B3B"/>
                  </a:solidFill>
                  <a:effectLst/>
                  <a:latin typeface="Consolas" panose="020B0609020204030204" pitchFamily="49" charset="0"/>
                  <a:ea typeface="微软雅黑" panose="020B0503020204020204" pitchFamily="34" charset="-122"/>
                </a:rPr>
                <a:t>    }</a:t>
              </a:r>
            </a:p>
            <a:p>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yyerror</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const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char</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001080"/>
                  </a:solidFill>
                  <a:effectLst/>
                  <a:latin typeface="Consolas" panose="020B0609020204030204" pitchFamily="49" charset="0"/>
                  <a:ea typeface="微软雅黑" panose="020B0503020204020204" pitchFamily="34" charset="-122"/>
                </a:rPr>
                <a:t>s</a:t>
              </a:r>
              <a:r>
                <a:rPr lang="en-US" altLang="zh-CN" sz="1100" b="0" dirty="0">
                  <a:solidFill>
                    <a:srgbClr val="3B3B3B"/>
                  </a:solidFill>
                  <a:effectLst/>
                  <a:latin typeface="Consolas" panose="020B0609020204030204" pitchFamily="49" charset="0"/>
                  <a:ea typeface="微软雅黑" panose="020B0503020204020204" pitchFamily="34" charset="-122"/>
                </a:rPr>
                <a:t>) {</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fprintf</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stderr</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31515"/>
                  </a:solidFill>
                  <a:effectLst/>
                  <a:latin typeface="Consolas" panose="020B0609020204030204" pitchFamily="49" charset="0"/>
                  <a:ea typeface="微软雅黑" panose="020B0503020204020204" pitchFamily="34" charset="-122"/>
                </a:rPr>
                <a:t>"</a:t>
              </a:r>
              <a:r>
                <a:rPr lang="en-US" altLang="zh-CN" sz="1100" b="0" dirty="0">
                  <a:solidFill>
                    <a:srgbClr val="001080"/>
                  </a:solidFill>
                  <a:effectLst/>
                  <a:latin typeface="Consolas" panose="020B0609020204030204" pitchFamily="49" charset="0"/>
                  <a:ea typeface="微软雅黑" panose="020B0503020204020204" pitchFamily="34" charset="-122"/>
                </a:rPr>
                <a:t>%s</a:t>
              </a:r>
              <a:r>
                <a:rPr lang="en-US" altLang="zh-CN" sz="1100" b="0" dirty="0">
                  <a:solidFill>
                    <a:srgbClr val="EE0000"/>
                  </a:solidFill>
                  <a:effectLst/>
                  <a:latin typeface="Consolas" panose="020B0609020204030204" pitchFamily="49" charset="0"/>
                  <a:ea typeface="微软雅黑" panose="020B0503020204020204" pitchFamily="34" charset="-122"/>
                </a:rPr>
                <a:t>\n</a:t>
              </a:r>
              <a:r>
                <a:rPr lang="en-US" altLang="zh-CN" sz="1100" b="0" dirty="0">
                  <a:solidFill>
                    <a:srgbClr val="A31515"/>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 s);</a:t>
              </a:r>
            </a:p>
            <a:p>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795E26"/>
                  </a:solidFill>
                  <a:effectLst/>
                  <a:latin typeface="Consolas" panose="020B0609020204030204" pitchFamily="49" charset="0"/>
                  <a:ea typeface="微软雅黑" panose="020B0503020204020204" pitchFamily="34" charset="-122"/>
                </a:rPr>
                <a:t>main</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yyparse</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8000"/>
                  </a:solidFill>
                  <a:effectLst/>
                  <a:latin typeface="Consolas" panose="020B0609020204030204" pitchFamily="49" charset="0"/>
                  <a:ea typeface="微软雅黑" panose="020B0503020204020204" pitchFamily="34" charset="-122"/>
                </a:rPr>
                <a:t> // </a:t>
              </a:r>
              <a:r>
                <a:rPr lang="zh-CN" altLang="en-US" sz="1100" b="0" dirty="0">
                  <a:solidFill>
                    <a:srgbClr val="008000"/>
                  </a:solidFill>
                  <a:effectLst/>
                  <a:latin typeface="Consolas" panose="020B0609020204030204" pitchFamily="49" charset="0"/>
                  <a:ea typeface="微软雅黑" panose="020B0503020204020204" pitchFamily="34" charset="-122"/>
                </a:rPr>
                <a:t>启动解析</a:t>
              </a:r>
              <a:endParaRPr lang="zh-CN" altLang="en-US" sz="1100" b="0" dirty="0">
                <a:solidFill>
                  <a:srgbClr val="3B3B3B"/>
                </a:solidFill>
                <a:effectLst/>
                <a:latin typeface="Consolas" panose="020B0609020204030204" pitchFamily="49" charset="0"/>
                <a:ea typeface="微软雅黑" panose="020B0503020204020204" pitchFamily="34" charset="-122"/>
              </a:endParaRPr>
            </a:p>
            <a:p>
              <a:r>
                <a:rPr lang="zh-CN" altLang="en-US"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98658"/>
                  </a:solidFill>
                  <a:effectLst/>
                  <a:latin typeface="Consolas" panose="020B0609020204030204" pitchFamily="49" charset="0"/>
                  <a:ea typeface="微软雅黑" panose="020B0503020204020204" pitchFamily="34" charset="-122"/>
                </a:rPr>
                <a:t>0</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endParaRPr lang="en-US" altLang="zh-CN" sz="1100" b="0" dirty="0">
                <a:solidFill>
                  <a:srgbClr val="3B3B3B"/>
                </a:solidFill>
                <a:effectLst/>
                <a:latin typeface="Consolas" panose="020B0609020204030204" pitchFamily="49" charset="0"/>
                <a:ea typeface="微软雅黑" panose="020B0503020204020204" pitchFamily="34" charset="-122"/>
              </a:endParaRPr>
            </a:p>
          </p:txBody>
        </p:sp>
        <p:grpSp>
          <p:nvGrpSpPr>
            <p:cNvPr id="22" name="组合 21">
              <a:extLst>
                <a:ext uri="{FF2B5EF4-FFF2-40B4-BE49-F238E27FC236}">
                  <a16:creationId xmlns:a16="http://schemas.microsoft.com/office/drawing/2014/main" id="{EF91D410-0A9B-4065-8AE7-DF412747A796}"/>
                </a:ext>
              </a:extLst>
            </p:cNvPr>
            <p:cNvGrpSpPr/>
            <p:nvPr/>
          </p:nvGrpSpPr>
          <p:grpSpPr>
            <a:xfrm>
              <a:off x="438692" y="1085620"/>
              <a:ext cx="4347407" cy="5258574"/>
              <a:chOff x="438692" y="1085620"/>
              <a:chExt cx="4347407" cy="5258574"/>
            </a:xfrm>
          </p:grpSpPr>
          <p:sp>
            <p:nvSpPr>
              <p:cNvPr id="23" name="矩形 22">
                <a:extLst>
                  <a:ext uri="{FF2B5EF4-FFF2-40B4-BE49-F238E27FC236}">
                    <a16:creationId xmlns:a16="http://schemas.microsoft.com/office/drawing/2014/main" id="{45CDAC56-7BF5-42A5-82EE-9297A9A4DA6E}"/>
                  </a:ext>
                </a:extLst>
              </p:cNvPr>
              <p:cNvSpPr/>
              <p:nvPr/>
            </p:nvSpPr>
            <p:spPr>
              <a:xfrm>
                <a:off x="438693" y="1085620"/>
                <a:ext cx="2781300" cy="1091523"/>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00044455-A3AD-4033-8B0E-0661FC2F5C0F}"/>
                  </a:ext>
                </a:extLst>
              </p:cNvPr>
              <p:cNvSpPr/>
              <p:nvPr/>
            </p:nvSpPr>
            <p:spPr>
              <a:xfrm>
                <a:off x="438692" y="2748957"/>
                <a:ext cx="2781301" cy="573363"/>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23939982-4CBF-442F-9A31-AFDE582A37E9}"/>
                  </a:ext>
                </a:extLst>
              </p:cNvPr>
              <p:cNvSpPr/>
              <p:nvPr/>
            </p:nvSpPr>
            <p:spPr>
              <a:xfrm>
                <a:off x="438693" y="2261278"/>
                <a:ext cx="2781300" cy="373066"/>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89DD6054-032D-4C1C-940E-BAFB7A92F059}"/>
                  </a:ext>
                </a:extLst>
              </p:cNvPr>
              <p:cNvSpPr/>
              <p:nvPr/>
            </p:nvSpPr>
            <p:spPr>
              <a:xfrm>
                <a:off x="438693" y="3436933"/>
                <a:ext cx="2781300" cy="2907261"/>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4A3B0ABD-FFF4-4B5E-8F13-87EED4F55E04}"/>
                  </a:ext>
                </a:extLst>
              </p:cNvPr>
              <p:cNvSpPr txBox="1"/>
              <p:nvPr/>
            </p:nvSpPr>
            <p:spPr>
              <a:xfrm>
                <a:off x="3522612" y="1425726"/>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声明部分</a:t>
                </a:r>
              </a:p>
            </p:txBody>
          </p:sp>
          <p:sp>
            <p:nvSpPr>
              <p:cNvPr id="28" name="文本框 27">
                <a:extLst>
                  <a:ext uri="{FF2B5EF4-FFF2-40B4-BE49-F238E27FC236}">
                    <a16:creationId xmlns:a16="http://schemas.microsoft.com/office/drawing/2014/main" id="{64760CD7-2359-4F1F-A1E3-E52C4EDA2B69}"/>
                  </a:ext>
                </a:extLst>
              </p:cNvPr>
              <p:cNvSpPr txBox="1"/>
              <p:nvPr/>
            </p:nvSpPr>
            <p:spPr>
              <a:xfrm>
                <a:off x="3522612" y="2261278"/>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定义部分</a:t>
                </a:r>
              </a:p>
            </p:txBody>
          </p:sp>
          <p:sp>
            <p:nvSpPr>
              <p:cNvPr id="29" name="文本框 28">
                <a:extLst>
                  <a:ext uri="{FF2B5EF4-FFF2-40B4-BE49-F238E27FC236}">
                    <a16:creationId xmlns:a16="http://schemas.microsoft.com/office/drawing/2014/main" id="{D54088EA-3F61-4F0E-A4C1-D89785CFCB59}"/>
                  </a:ext>
                </a:extLst>
              </p:cNvPr>
              <p:cNvSpPr txBox="1"/>
              <p:nvPr/>
            </p:nvSpPr>
            <p:spPr>
              <a:xfrm>
                <a:off x="3522612" y="2850972"/>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规则部分</a:t>
                </a:r>
              </a:p>
            </p:txBody>
          </p:sp>
          <p:sp>
            <p:nvSpPr>
              <p:cNvPr id="30" name="文本框 29">
                <a:extLst>
                  <a:ext uri="{FF2B5EF4-FFF2-40B4-BE49-F238E27FC236}">
                    <a16:creationId xmlns:a16="http://schemas.microsoft.com/office/drawing/2014/main" id="{938FB90F-DF50-4B89-A1D0-35CF9E16E1D0}"/>
                  </a:ext>
                </a:extLst>
              </p:cNvPr>
              <p:cNvSpPr txBox="1"/>
              <p:nvPr/>
            </p:nvSpPr>
            <p:spPr>
              <a:xfrm>
                <a:off x="3522612" y="4562206"/>
                <a:ext cx="1263487"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C</a:t>
                </a:r>
                <a:r>
                  <a:rPr lang="zh-CN" altLang="en-US" b="1" dirty="0">
                    <a:solidFill>
                      <a:srgbClr val="FF0000"/>
                    </a:solidFill>
                    <a:latin typeface="微软雅黑" panose="020B0503020204020204" pitchFamily="34" charset="-122"/>
                    <a:ea typeface="微软雅黑" panose="020B0503020204020204" pitchFamily="34" charset="-122"/>
                  </a:rPr>
                  <a:t>代码部分</a:t>
                </a:r>
              </a:p>
            </p:txBody>
          </p:sp>
        </p:grpSp>
      </p:grpSp>
      <p:sp>
        <p:nvSpPr>
          <p:cNvPr id="14" name="文本框 13">
            <a:extLst>
              <a:ext uri="{FF2B5EF4-FFF2-40B4-BE49-F238E27FC236}">
                <a16:creationId xmlns:a16="http://schemas.microsoft.com/office/drawing/2014/main" id="{1CA42AA2-83A8-431D-B82D-B1734FE8FBF6}"/>
              </a:ext>
            </a:extLst>
          </p:cNvPr>
          <p:cNvSpPr txBox="1"/>
          <p:nvPr/>
        </p:nvSpPr>
        <p:spPr>
          <a:xfrm>
            <a:off x="7387059" y="1795058"/>
            <a:ext cx="3951501" cy="3139321"/>
          </a:xfrm>
          <a:prstGeom prst="rect">
            <a:avLst/>
          </a:prstGeom>
          <a:noFill/>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rPr>
              <a:t>定义部分</a:t>
            </a:r>
            <a:r>
              <a:rPr lang="zh-CN" altLang="en-US" dirty="0">
                <a:latin typeface="微软雅黑" panose="020B0503020204020204" pitchFamily="34" charset="-122"/>
                <a:ea typeface="微软雅黑" panose="020B0503020204020204" pitchFamily="34" charset="-122"/>
              </a:rPr>
              <a:t>进行终结符和非终结符定义和声明，常见包括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%token</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%union</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%start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%type</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%left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%right</a:t>
            </a:r>
            <a:r>
              <a:rPr lang="zh-CN" altLang="en-US" dirty="0">
                <a:latin typeface="微软雅黑" panose="020B0503020204020204" pitchFamily="34" charset="-122"/>
                <a:ea typeface="微软雅黑" panose="020B0503020204020204" pitchFamily="34" charset="-122"/>
              </a:rPr>
              <a:t>等。</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%token: </a:t>
            </a:r>
            <a:r>
              <a:rPr lang="zh-CN" altLang="en-US" dirty="0">
                <a:latin typeface="微软雅黑" panose="020B0503020204020204" pitchFamily="34" charset="-122"/>
                <a:ea typeface="微软雅黑" panose="020B0503020204020204" pitchFamily="34" charset="-122"/>
              </a:rPr>
              <a:t>声明终结符的类型</a:t>
            </a:r>
          </a:p>
          <a:p>
            <a:r>
              <a:rPr lang="en-US" altLang="zh-CN" dirty="0">
                <a:latin typeface="微软雅黑" panose="020B0503020204020204" pitchFamily="34" charset="-122"/>
                <a:ea typeface="微软雅黑" panose="020B0503020204020204" pitchFamily="34" charset="-122"/>
              </a:rPr>
              <a:t>- %union: </a:t>
            </a:r>
            <a:r>
              <a:rPr lang="zh-CN" altLang="en-US" dirty="0">
                <a:latin typeface="微软雅黑" panose="020B0503020204020204" pitchFamily="34" charset="-122"/>
                <a:ea typeface="微软雅黑" panose="020B0503020204020204" pitchFamily="34" charset="-122"/>
              </a:rPr>
              <a:t>定义联合类型，用于在语法分析过程中传递数据类型信息</a:t>
            </a:r>
          </a:p>
          <a:p>
            <a:r>
              <a:rPr lang="en-US" altLang="zh-CN" dirty="0">
                <a:latin typeface="微软雅黑" panose="020B0503020204020204" pitchFamily="34" charset="-122"/>
                <a:ea typeface="微软雅黑" panose="020B0503020204020204" pitchFamily="34" charset="-122"/>
              </a:rPr>
              <a:t>- %start: </a:t>
            </a:r>
            <a:r>
              <a:rPr lang="zh-CN" altLang="en-US" dirty="0">
                <a:latin typeface="微软雅黑" panose="020B0503020204020204" pitchFamily="34" charset="-122"/>
                <a:ea typeface="微软雅黑" panose="020B0503020204020204" pitchFamily="34" charset="-122"/>
              </a:rPr>
              <a:t>指定语法分析器的起始符号</a:t>
            </a:r>
          </a:p>
          <a:p>
            <a:r>
              <a:rPr lang="en-US" altLang="zh-CN" dirty="0">
                <a:latin typeface="微软雅黑" panose="020B0503020204020204" pitchFamily="34" charset="-122"/>
                <a:ea typeface="微软雅黑" panose="020B0503020204020204" pitchFamily="34" charset="-122"/>
              </a:rPr>
              <a:t>- %type: </a:t>
            </a:r>
            <a:r>
              <a:rPr lang="zh-CN" altLang="en-US" dirty="0">
                <a:latin typeface="微软雅黑" panose="020B0503020204020204" pitchFamily="34" charset="-122"/>
                <a:ea typeface="微软雅黑" panose="020B0503020204020204" pitchFamily="34" charset="-122"/>
              </a:rPr>
              <a:t>指定非终结符的数据类型</a:t>
            </a:r>
          </a:p>
          <a:p>
            <a:r>
              <a:rPr lang="en-US" altLang="zh-CN" dirty="0">
                <a:latin typeface="微软雅黑" panose="020B0503020204020204" pitchFamily="34" charset="-122"/>
                <a:ea typeface="微软雅黑" panose="020B0503020204020204" pitchFamily="34" charset="-122"/>
              </a:rPr>
              <a:t>- %left: </a:t>
            </a:r>
            <a:r>
              <a:rPr lang="zh-CN" altLang="en-US" dirty="0">
                <a:latin typeface="微软雅黑" panose="020B0503020204020204" pitchFamily="34" charset="-122"/>
                <a:ea typeface="微软雅黑" panose="020B0503020204020204" pitchFamily="34" charset="-122"/>
              </a:rPr>
              <a:t>指定左结合的运算符</a:t>
            </a:r>
          </a:p>
          <a:p>
            <a:r>
              <a:rPr lang="en-US" altLang="zh-CN" dirty="0">
                <a:latin typeface="微软雅黑" panose="020B0503020204020204" pitchFamily="34" charset="-122"/>
                <a:ea typeface="微软雅黑" panose="020B0503020204020204" pitchFamily="34" charset="-122"/>
              </a:rPr>
              <a:t>- %right: </a:t>
            </a:r>
            <a:r>
              <a:rPr lang="zh-CN" altLang="en-US" dirty="0">
                <a:latin typeface="微软雅黑" panose="020B0503020204020204" pitchFamily="34" charset="-122"/>
                <a:ea typeface="微软雅黑" panose="020B0503020204020204" pitchFamily="34" charset="-122"/>
              </a:rPr>
              <a:t>指定右结合的运算符</a:t>
            </a:r>
          </a:p>
        </p:txBody>
      </p:sp>
    </p:spTree>
    <p:extLst>
      <p:ext uri="{BB962C8B-B14F-4D97-AF65-F5344CB8AC3E}">
        <p14:creationId xmlns:p14="http://schemas.microsoft.com/office/powerpoint/2010/main" val="32700236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Bison demo</a:t>
            </a:r>
            <a:endParaRPr lang="en-US" dirty="0">
              <a:latin typeface="微软雅黑" panose="020B0503020204020204" pitchFamily="34" charset="-122"/>
            </a:endParaRPr>
          </a:p>
        </p:txBody>
      </p:sp>
      <p:grpSp>
        <p:nvGrpSpPr>
          <p:cNvPr id="20" name="组合 19">
            <a:extLst>
              <a:ext uri="{FF2B5EF4-FFF2-40B4-BE49-F238E27FC236}">
                <a16:creationId xmlns:a16="http://schemas.microsoft.com/office/drawing/2014/main" id="{7827082E-C573-4862-B3C1-E76CC93DA142}"/>
              </a:ext>
            </a:extLst>
          </p:cNvPr>
          <p:cNvGrpSpPr/>
          <p:nvPr/>
        </p:nvGrpSpPr>
        <p:grpSpPr>
          <a:xfrm>
            <a:off x="2663732" y="1042997"/>
            <a:ext cx="4347407" cy="5847755"/>
            <a:chOff x="438692" y="1042997"/>
            <a:chExt cx="4347407" cy="5847755"/>
          </a:xfrm>
        </p:grpSpPr>
        <p:sp>
          <p:nvSpPr>
            <p:cNvPr id="21" name="文本框 20">
              <a:extLst>
                <a:ext uri="{FF2B5EF4-FFF2-40B4-BE49-F238E27FC236}">
                  <a16:creationId xmlns:a16="http://schemas.microsoft.com/office/drawing/2014/main" id="{86E436C4-CCB8-4493-8913-4F32EC78899E}"/>
                </a:ext>
              </a:extLst>
            </p:cNvPr>
            <p:cNvSpPr txBox="1"/>
            <p:nvPr/>
          </p:nvSpPr>
          <p:spPr>
            <a:xfrm>
              <a:off x="438693" y="1042997"/>
              <a:ext cx="3545478" cy="5847755"/>
            </a:xfrm>
            <a:prstGeom prst="rect">
              <a:avLst/>
            </a:prstGeom>
            <a:noFill/>
          </p:spPr>
          <p:txBody>
            <a:bodyPr wrap="square">
              <a:spAutoFit/>
            </a:bodyPr>
            <a:lstStyle/>
            <a:p>
              <a:r>
                <a:rPr lang="en-US" altLang="zh-CN" sz="1100" b="0" dirty="0">
                  <a:solidFill>
                    <a:srgbClr val="008000"/>
                  </a:solidFill>
                  <a:effectLst/>
                  <a:latin typeface="Consolas" panose="020B0609020204030204" pitchFamily="49" charset="0"/>
                  <a:ea typeface="微软雅黑" panose="020B0503020204020204" pitchFamily="34" charset="-122"/>
                </a:rPr>
                <a:t>/* file name : </a:t>
              </a:r>
              <a:r>
                <a:rPr lang="en-US" altLang="zh-CN" sz="1100" b="0" dirty="0" err="1">
                  <a:solidFill>
                    <a:srgbClr val="008000"/>
                  </a:solidFill>
                  <a:effectLst/>
                  <a:latin typeface="Consolas" panose="020B0609020204030204" pitchFamily="49" charset="0"/>
                  <a:ea typeface="微软雅黑" panose="020B0503020204020204" pitchFamily="34" charset="-122"/>
                </a:rPr>
                <a:t>bison_demo.y</a:t>
              </a:r>
              <a:r>
                <a:rPr lang="en-US" altLang="zh-CN" sz="1100" b="0" dirty="0">
                  <a:solidFill>
                    <a:srgbClr val="008000"/>
                  </a:solidFill>
                  <a:effectLst/>
                  <a:latin typeface="Consolas" panose="020B0609020204030204" pitchFamily="49" charset="0"/>
                  <a:ea typeface="微软雅黑" panose="020B0503020204020204" pitchFamily="34" charset="-122"/>
                </a:rPr>
                <a:t> */</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AF00DB"/>
                  </a:solidFill>
                  <a:effectLst/>
                  <a:latin typeface="Consolas" panose="020B0609020204030204" pitchFamily="49" charset="0"/>
                  <a:ea typeface="微软雅黑" panose="020B0503020204020204" pitchFamily="34" charset="-122"/>
                </a:rPr>
                <a:t>#include</a:t>
              </a:r>
              <a:r>
                <a:rPr lang="en-US" altLang="zh-CN" sz="1100" b="0" dirty="0">
                  <a:solidFill>
                    <a:srgbClr val="0000FF"/>
                  </a:solidFill>
                  <a:effectLst/>
                  <a:latin typeface="Consolas" panose="020B0609020204030204" pitchFamily="49" charset="0"/>
                  <a:ea typeface="微软雅黑" panose="020B0503020204020204" pitchFamily="34" charset="-122"/>
                </a:rPr>
                <a:t> </a:t>
              </a:r>
              <a:r>
                <a:rPr lang="en-US" altLang="zh-CN" sz="1100" b="0" dirty="0">
                  <a:solidFill>
                    <a:srgbClr val="A31515"/>
                  </a:solidFill>
                  <a:effectLst/>
                  <a:latin typeface="Consolas" panose="020B0609020204030204" pitchFamily="49" charset="0"/>
                  <a:ea typeface="微软雅黑" panose="020B0503020204020204" pitchFamily="34" charset="-122"/>
                </a:rPr>
                <a:t>&lt;</a:t>
              </a:r>
              <a:r>
                <a:rPr lang="en-US" altLang="zh-CN" sz="1100" b="0" dirty="0" err="1">
                  <a:solidFill>
                    <a:srgbClr val="A31515"/>
                  </a:solidFill>
                  <a:effectLst/>
                  <a:latin typeface="Consolas" panose="020B0609020204030204" pitchFamily="49" charset="0"/>
                  <a:ea typeface="微软雅黑" panose="020B0503020204020204" pitchFamily="34" charset="-122"/>
                </a:rPr>
                <a:t>stdio.h</a:t>
              </a:r>
              <a:r>
                <a:rPr lang="en-US" altLang="zh-CN" sz="1100" b="0" dirty="0">
                  <a:solidFill>
                    <a:srgbClr val="A31515"/>
                  </a:solidFill>
                  <a:effectLst/>
                  <a:latin typeface="Consolas" panose="020B0609020204030204" pitchFamily="49" charset="0"/>
                  <a:ea typeface="微软雅黑" panose="020B0503020204020204" pitchFamily="34" charset="-122"/>
                </a:rPr>
                <a:t>&gt;</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795E26"/>
                  </a:solidFill>
                  <a:effectLst/>
                  <a:latin typeface="Consolas" panose="020B0609020204030204" pitchFamily="49" charset="0"/>
                  <a:ea typeface="微软雅黑" panose="020B0503020204020204" pitchFamily="34" charset="-122"/>
                </a:rPr>
                <a:t>yylex</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yyerror</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const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char</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s);</a:t>
              </a:r>
            </a:p>
            <a:p>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start </a:t>
              </a:r>
              <a:r>
                <a:rPr lang="en-US" altLang="zh-CN" sz="1100" b="0" dirty="0" err="1">
                  <a:solidFill>
                    <a:srgbClr val="3B3B3B"/>
                  </a:solidFill>
                  <a:effectLst/>
                  <a:latin typeface="Consolas" panose="020B0609020204030204" pitchFamily="49" charset="0"/>
                  <a:ea typeface="微软雅黑" panose="020B0503020204020204" pitchFamily="34" charset="-122"/>
                </a:rPr>
                <a:t>reimu</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token REIMU</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00"/>
                  </a:solidFill>
                  <a:effectLst/>
                  <a:latin typeface="Consolas" panose="020B0609020204030204" pitchFamily="49" charset="0"/>
                  <a:ea typeface="微软雅黑" panose="020B0503020204020204" pitchFamily="34" charset="-122"/>
                </a:rPr>
                <a:t>%%</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err="1">
                  <a:solidFill>
                    <a:srgbClr val="3B3B3B"/>
                  </a:solidFill>
                  <a:effectLst/>
                  <a:latin typeface="Consolas" panose="020B0609020204030204" pitchFamily="49" charset="0"/>
                  <a:ea typeface="微软雅黑" panose="020B0503020204020204" pitchFamily="34" charset="-122"/>
                </a:rPr>
                <a:t>reimu</a:t>
              </a:r>
              <a:r>
                <a:rPr lang="en-US" altLang="zh-CN" sz="1100" b="0" dirty="0">
                  <a:solidFill>
                    <a:srgbClr val="3B3B3B"/>
                  </a:solidFill>
                  <a:effectLst/>
                  <a:latin typeface="Consolas" panose="020B0609020204030204" pitchFamily="49" charset="0"/>
                  <a:ea typeface="微软雅黑" panose="020B0503020204020204" pitchFamily="34" charset="-122"/>
                </a:rPr>
                <a:t> : REIMU { </a:t>
              </a:r>
              <a:r>
                <a:rPr lang="en-US" altLang="zh-CN" sz="1100" b="0" dirty="0">
                  <a:solidFill>
                    <a:srgbClr val="795E26"/>
                  </a:solidFill>
                  <a:effectLst/>
                  <a:latin typeface="Consolas" panose="020B0609020204030204" pitchFamily="49" charset="0"/>
                  <a:ea typeface="微软雅黑" panose="020B0503020204020204" pitchFamily="34" charset="-122"/>
                </a:rPr>
                <a:t>puts</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A31515"/>
                  </a:solidFill>
                  <a:effectLst/>
                  <a:latin typeface="Consolas" panose="020B0609020204030204" pitchFamily="49" charset="0"/>
                  <a:ea typeface="微软雅黑" panose="020B0503020204020204" pitchFamily="34" charset="-122"/>
                </a:rPr>
                <a:t>“\</a:t>
              </a:r>
              <a:r>
                <a:rPr lang="en-US" altLang="zh-CN" sz="1100" b="0" dirty="0" err="1">
                  <a:solidFill>
                    <a:srgbClr val="A31515"/>
                  </a:solidFill>
                  <a:effectLst/>
                  <a:latin typeface="Consolas" panose="020B0609020204030204" pitchFamily="49" charset="0"/>
                  <a:ea typeface="微软雅黑" panose="020B0503020204020204" pitchFamily="34" charset="-122"/>
                </a:rPr>
                <a:t>nFind</a:t>
              </a:r>
              <a:r>
                <a:rPr lang="en-US" altLang="zh-CN" sz="1100" b="0" dirty="0">
                  <a:solidFill>
                    <a:srgbClr val="A31515"/>
                  </a:solidFill>
                  <a:effectLst/>
                  <a:latin typeface="Consolas" panose="020B0609020204030204" pitchFamily="49" charset="0"/>
                  <a:ea typeface="微软雅黑" panose="020B0503020204020204" pitchFamily="34" charset="-122"/>
                </a:rPr>
                <a:t>\n"</a:t>
              </a:r>
              <a:r>
                <a:rPr lang="en-US" altLang="zh-CN" sz="1100" b="0" dirty="0">
                  <a:solidFill>
                    <a:srgbClr val="3B3B3B"/>
                  </a:solidFill>
                  <a:effectLst/>
                  <a:latin typeface="Consolas" panose="020B0609020204030204" pitchFamily="49" charset="0"/>
                  <a:ea typeface="微软雅黑" panose="020B0503020204020204" pitchFamily="34" charset="-122"/>
                </a:rPr>
                <a:t>); }</a:t>
              </a:r>
            </a:p>
            <a:p>
              <a:r>
                <a:rPr lang="en-US" altLang="zh-CN" sz="1100" b="0" dirty="0">
                  <a:solidFill>
                    <a:srgbClr val="000000"/>
                  </a:solidFill>
                  <a:effectLst/>
                  <a:latin typeface="Consolas" panose="020B0609020204030204" pitchFamily="49" charset="0"/>
                  <a:ea typeface="微软雅黑" panose="020B0503020204020204" pitchFamily="34" charset="-122"/>
                </a:rPr>
                <a:t>%%</a:t>
              </a:r>
              <a:endParaRPr lang="en-US" altLang="zh-CN" sz="1100" b="0" dirty="0">
                <a:solidFill>
                  <a:srgbClr val="3B3B3B"/>
                </a:solidFill>
                <a:effectLst/>
                <a:latin typeface="Consolas" panose="020B0609020204030204" pitchFamily="49" charset="0"/>
                <a:ea typeface="微软雅黑" panose="020B0503020204020204" pitchFamily="34" charset="-122"/>
              </a:endParaRP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795E26"/>
                  </a:solidFill>
                  <a:effectLst/>
                  <a:latin typeface="Consolas" panose="020B0609020204030204" pitchFamily="49" charset="0"/>
                  <a:ea typeface="微软雅黑" panose="020B0503020204020204" pitchFamily="34" charset="-122"/>
                </a:rPr>
                <a:t>yylex</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c </a:t>
              </a: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getchar</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switch</a:t>
              </a:r>
              <a:r>
                <a:rPr lang="en-US" altLang="zh-CN" sz="1100" b="0" dirty="0">
                  <a:solidFill>
                    <a:srgbClr val="3B3B3B"/>
                  </a:solidFill>
                  <a:effectLst/>
                  <a:latin typeface="Consolas" panose="020B0609020204030204" pitchFamily="49" charset="0"/>
                  <a:ea typeface="微软雅黑" panose="020B0503020204020204" pitchFamily="34" charset="-122"/>
                </a:rPr>
                <a:t> (c) {</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case</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EOF</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YYEOF;</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case</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31515"/>
                  </a:solidFill>
                  <a:effectLst/>
                  <a:latin typeface="Consolas" panose="020B0609020204030204" pitchFamily="49" charset="0"/>
                  <a:ea typeface="微软雅黑" panose="020B0503020204020204" pitchFamily="34" charset="-122"/>
                </a:rPr>
                <a:t>'H'</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REIMU;</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default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YYUNDEF;</a:t>
              </a:r>
            </a:p>
            <a:p>
              <a:r>
                <a:rPr lang="en-US" altLang="zh-CN" sz="1100" b="0" dirty="0">
                  <a:solidFill>
                    <a:srgbClr val="3B3B3B"/>
                  </a:solidFill>
                  <a:effectLst/>
                  <a:latin typeface="Consolas" panose="020B0609020204030204" pitchFamily="49" charset="0"/>
                  <a:ea typeface="微软雅黑" panose="020B0503020204020204" pitchFamily="34" charset="-122"/>
                </a:rPr>
                <a:t>    }</a:t>
              </a:r>
            </a:p>
            <a:p>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yyerror</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const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char</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001080"/>
                  </a:solidFill>
                  <a:effectLst/>
                  <a:latin typeface="Consolas" panose="020B0609020204030204" pitchFamily="49" charset="0"/>
                  <a:ea typeface="微软雅黑" panose="020B0503020204020204" pitchFamily="34" charset="-122"/>
                </a:rPr>
                <a:t>s</a:t>
              </a:r>
              <a:r>
                <a:rPr lang="en-US" altLang="zh-CN" sz="1100" b="0" dirty="0">
                  <a:solidFill>
                    <a:srgbClr val="3B3B3B"/>
                  </a:solidFill>
                  <a:effectLst/>
                  <a:latin typeface="Consolas" panose="020B0609020204030204" pitchFamily="49" charset="0"/>
                  <a:ea typeface="微软雅黑" panose="020B0503020204020204" pitchFamily="34" charset="-122"/>
                </a:rPr>
                <a:t>) {</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fprintf</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stderr</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31515"/>
                  </a:solidFill>
                  <a:effectLst/>
                  <a:latin typeface="Consolas" panose="020B0609020204030204" pitchFamily="49" charset="0"/>
                  <a:ea typeface="微软雅黑" panose="020B0503020204020204" pitchFamily="34" charset="-122"/>
                </a:rPr>
                <a:t>"</a:t>
              </a:r>
              <a:r>
                <a:rPr lang="en-US" altLang="zh-CN" sz="1100" b="0" dirty="0">
                  <a:solidFill>
                    <a:srgbClr val="001080"/>
                  </a:solidFill>
                  <a:effectLst/>
                  <a:latin typeface="Consolas" panose="020B0609020204030204" pitchFamily="49" charset="0"/>
                  <a:ea typeface="微软雅黑" panose="020B0503020204020204" pitchFamily="34" charset="-122"/>
                </a:rPr>
                <a:t>%s</a:t>
              </a:r>
              <a:r>
                <a:rPr lang="en-US" altLang="zh-CN" sz="1100" b="0" dirty="0">
                  <a:solidFill>
                    <a:srgbClr val="EE0000"/>
                  </a:solidFill>
                  <a:effectLst/>
                  <a:latin typeface="Consolas" panose="020B0609020204030204" pitchFamily="49" charset="0"/>
                  <a:ea typeface="微软雅黑" panose="020B0503020204020204" pitchFamily="34" charset="-122"/>
                </a:rPr>
                <a:t>\n</a:t>
              </a:r>
              <a:r>
                <a:rPr lang="en-US" altLang="zh-CN" sz="1100" b="0" dirty="0">
                  <a:solidFill>
                    <a:srgbClr val="A31515"/>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 s);</a:t>
              </a:r>
            </a:p>
            <a:p>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795E26"/>
                  </a:solidFill>
                  <a:effectLst/>
                  <a:latin typeface="Consolas" panose="020B0609020204030204" pitchFamily="49" charset="0"/>
                  <a:ea typeface="微软雅黑" panose="020B0503020204020204" pitchFamily="34" charset="-122"/>
                </a:rPr>
                <a:t>main</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yyparse</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8000"/>
                  </a:solidFill>
                  <a:effectLst/>
                  <a:latin typeface="Consolas" panose="020B0609020204030204" pitchFamily="49" charset="0"/>
                  <a:ea typeface="微软雅黑" panose="020B0503020204020204" pitchFamily="34" charset="-122"/>
                </a:rPr>
                <a:t> // </a:t>
              </a:r>
              <a:r>
                <a:rPr lang="zh-CN" altLang="en-US" sz="1100" b="0" dirty="0">
                  <a:solidFill>
                    <a:srgbClr val="008000"/>
                  </a:solidFill>
                  <a:effectLst/>
                  <a:latin typeface="Consolas" panose="020B0609020204030204" pitchFamily="49" charset="0"/>
                  <a:ea typeface="微软雅黑" panose="020B0503020204020204" pitchFamily="34" charset="-122"/>
                </a:rPr>
                <a:t>启动解析</a:t>
              </a:r>
              <a:endParaRPr lang="zh-CN" altLang="en-US" sz="1100" b="0" dirty="0">
                <a:solidFill>
                  <a:srgbClr val="3B3B3B"/>
                </a:solidFill>
                <a:effectLst/>
                <a:latin typeface="Consolas" panose="020B0609020204030204" pitchFamily="49" charset="0"/>
                <a:ea typeface="微软雅黑" panose="020B0503020204020204" pitchFamily="34" charset="-122"/>
              </a:endParaRPr>
            </a:p>
            <a:p>
              <a:r>
                <a:rPr lang="zh-CN" altLang="en-US"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98658"/>
                  </a:solidFill>
                  <a:effectLst/>
                  <a:latin typeface="Consolas" panose="020B0609020204030204" pitchFamily="49" charset="0"/>
                  <a:ea typeface="微软雅黑" panose="020B0503020204020204" pitchFamily="34" charset="-122"/>
                </a:rPr>
                <a:t>0</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endParaRPr lang="en-US" altLang="zh-CN" sz="1100" b="0" dirty="0">
                <a:solidFill>
                  <a:srgbClr val="3B3B3B"/>
                </a:solidFill>
                <a:effectLst/>
                <a:latin typeface="Consolas" panose="020B0609020204030204" pitchFamily="49" charset="0"/>
                <a:ea typeface="微软雅黑" panose="020B0503020204020204" pitchFamily="34" charset="-122"/>
              </a:endParaRPr>
            </a:p>
          </p:txBody>
        </p:sp>
        <p:grpSp>
          <p:nvGrpSpPr>
            <p:cNvPr id="22" name="组合 21">
              <a:extLst>
                <a:ext uri="{FF2B5EF4-FFF2-40B4-BE49-F238E27FC236}">
                  <a16:creationId xmlns:a16="http://schemas.microsoft.com/office/drawing/2014/main" id="{EF91D410-0A9B-4065-8AE7-DF412747A796}"/>
                </a:ext>
              </a:extLst>
            </p:cNvPr>
            <p:cNvGrpSpPr/>
            <p:nvPr/>
          </p:nvGrpSpPr>
          <p:grpSpPr>
            <a:xfrm>
              <a:off x="438692" y="1085620"/>
              <a:ext cx="4347407" cy="5258574"/>
              <a:chOff x="438692" y="1085620"/>
              <a:chExt cx="4347407" cy="5258574"/>
            </a:xfrm>
          </p:grpSpPr>
          <p:sp>
            <p:nvSpPr>
              <p:cNvPr id="23" name="矩形 22">
                <a:extLst>
                  <a:ext uri="{FF2B5EF4-FFF2-40B4-BE49-F238E27FC236}">
                    <a16:creationId xmlns:a16="http://schemas.microsoft.com/office/drawing/2014/main" id="{45CDAC56-7BF5-42A5-82EE-9297A9A4DA6E}"/>
                  </a:ext>
                </a:extLst>
              </p:cNvPr>
              <p:cNvSpPr/>
              <p:nvPr/>
            </p:nvSpPr>
            <p:spPr>
              <a:xfrm>
                <a:off x="438693" y="1085620"/>
                <a:ext cx="2781300" cy="1091523"/>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00044455-A3AD-4033-8B0E-0661FC2F5C0F}"/>
                  </a:ext>
                </a:extLst>
              </p:cNvPr>
              <p:cNvSpPr/>
              <p:nvPr/>
            </p:nvSpPr>
            <p:spPr>
              <a:xfrm>
                <a:off x="438692" y="2748957"/>
                <a:ext cx="2781301" cy="573363"/>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23939982-4CBF-442F-9A31-AFDE582A37E9}"/>
                  </a:ext>
                </a:extLst>
              </p:cNvPr>
              <p:cNvSpPr/>
              <p:nvPr/>
            </p:nvSpPr>
            <p:spPr>
              <a:xfrm>
                <a:off x="438693" y="2261278"/>
                <a:ext cx="2781300" cy="373066"/>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89DD6054-032D-4C1C-940E-BAFB7A92F059}"/>
                  </a:ext>
                </a:extLst>
              </p:cNvPr>
              <p:cNvSpPr/>
              <p:nvPr/>
            </p:nvSpPr>
            <p:spPr>
              <a:xfrm>
                <a:off x="438693" y="3436933"/>
                <a:ext cx="2781300" cy="2907261"/>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4A3B0ABD-FFF4-4B5E-8F13-87EED4F55E04}"/>
                  </a:ext>
                </a:extLst>
              </p:cNvPr>
              <p:cNvSpPr txBox="1"/>
              <p:nvPr/>
            </p:nvSpPr>
            <p:spPr>
              <a:xfrm>
                <a:off x="3522612" y="1425726"/>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声明部分</a:t>
                </a:r>
              </a:p>
            </p:txBody>
          </p:sp>
          <p:sp>
            <p:nvSpPr>
              <p:cNvPr id="28" name="文本框 27">
                <a:extLst>
                  <a:ext uri="{FF2B5EF4-FFF2-40B4-BE49-F238E27FC236}">
                    <a16:creationId xmlns:a16="http://schemas.microsoft.com/office/drawing/2014/main" id="{64760CD7-2359-4F1F-A1E3-E52C4EDA2B69}"/>
                  </a:ext>
                </a:extLst>
              </p:cNvPr>
              <p:cNvSpPr txBox="1"/>
              <p:nvPr/>
            </p:nvSpPr>
            <p:spPr>
              <a:xfrm>
                <a:off x="3522612" y="2261278"/>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定义部分</a:t>
                </a:r>
              </a:p>
            </p:txBody>
          </p:sp>
          <p:sp>
            <p:nvSpPr>
              <p:cNvPr id="29" name="文本框 28">
                <a:extLst>
                  <a:ext uri="{FF2B5EF4-FFF2-40B4-BE49-F238E27FC236}">
                    <a16:creationId xmlns:a16="http://schemas.microsoft.com/office/drawing/2014/main" id="{D54088EA-3F61-4F0E-A4C1-D89785CFCB59}"/>
                  </a:ext>
                </a:extLst>
              </p:cNvPr>
              <p:cNvSpPr txBox="1"/>
              <p:nvPr/>
            </p:nvSpPr>
            <p:spPr>
              <a:xfrm>
                <a:off x="3522612" y="2850972"/>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规则部分</a:t>
                </a:r>
              </a:p>
            </p:txBody>
          </p:sp>
          <p:sp>
            <p:nvSpPr>
              <p:cNvPr id="30" name="文本框 29">
                <a:extLst>
                  <a:ext uri="{FF2B5EF4-FFF2-40B4-BE49-F238E27FC236}">
                    <a16:creationId xmlns:a16="http://schemas.microsoft.com/office/drawing/2014/main" id="{938FB90F-DF50-4B89-A1D0-35CF9E16E1D0}"/>
                  </a:ext>
                </a:extLst>
              </p:cNvPr>
              <p:cNvSpPr txBox="1"/>
              <p:nvPr/>
            </p:nvSpPr>
            <p:spPr>
              <a:xfrm>
                <a:off x="3522612" y="4562206"/>
                <a:ext cx="1263487"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C</a:t>
                </a:r>
                <a:r>
                  <a:rPr lang="zh-CN" altLang="en-US" b="1" dirty="0">
                    <a:solidFill>
                      <a:srgbClr val="FF0000"/>
                    </a:solidFill>
                    <a:latin typeface="微软雅黑" panose="020B0503020204020204" pitchFamily="34" charset="-122"/>
                    <a:ea typeface="微软雅黑" panose="020B0503020204020204" pitchFamily="34" charset="-122"/>
                  </a:rPr>
                  <a:t>代码部分</a:t>
                </a:r>
              </a:p>
            </p:txBody>
          </p:sp>
        </p:grpSp>
      </p:grpSp>
      <p:sp>
        <p:nvSpPr>
          <p:cNvPr id="14" name="文本框 13">
            <a:extLst>
              <a:ext uri="{FF2B5EF4-FFF2-40B4-BE49-F238E27FC236}">
                <a16:creationId xmlns:a16="http://schemas.microsoft.com/office/drawing/2014/main" id="{2DEAFC9C-D709-4BD2-9327-0DE59178865F}"/>
              </a:ext>
            </a:extLst>
          </p:cNvPr>
          <p:cNvSpPr txBox="1"/>
          <p:nvPr/>
        </p:nvSpPr>
        <p:spPr>
          <a:xfrm>
            <a:off x="7487025" y="2630610"/>
            <a:ext cx="4633855" cy="1477328"/>
          </a:xfrm>
          <a:prstGeom prst="rect">
            <a:avLst/>
          </a:prstGeom>
          <a:noFill/>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rPr>
              <a:t>规则部分</a:t>
            </a:r>
            <a:r>
              <a:rPr lang="zh-CN" altLang="en-US" dirty="0">
                <a:latin typeface="微软雅黑" panose="020B0503020204020204" pitchFamily="34" charset="-122"/>
                <a:ea typeface="微软雅黑" panose="020B0503020204020204" pitchFamily="34" charset="-122"/>
              </a:rPr>
              <a:t>由归约规则和动作组成。规则基本按照巴科斯范式（</a:t>
            </a:r>
            <a:r>
              <a:rPr lang="en-US" altLang="zh-CN" dirty="0">
                <a:latin typeface="微软雅黑" panose="020B0503020204020204" pitchFamily="34" charset="-122"/>
                <a:ea typeface="微软雅黑" panose="020B0503020204020204" pitchFamily="34" charset="-122"/>
              </a:rPr>
              <a:t>BNF</a:t>
            </a:r>
            <a:r>
              <a:rPr lang="zh-CN" altLang="en-US" dirty="0">
                <a:latin typeface="微软雅黑" panose="020B0503020204020204" pitchFamily="34" charset="-122"/>
                <a:ea typeface="微软雅黑" panose="020B0503020204020204" pitchFamily="34" charset="-122"/>
              </a:rPr>
              <a:t>）描述。规则中目标或非终端符放在左边，后跟一个冒号：然后是产生式的右边，之后是对应的动作（用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包含）</a:t>
            </a:r>
          </a:p>
        </p:txBody>
      </p:sp>
    </p:spTree>
    <p:extLst>
      <p:ext uri="{BB962C8B-B14F-4D97-AF65-F5344CB8AC3E}">
        <p14:creationId xmlns:p14="http://schemas.microsoft.com/office/powerpoint/2010/main" val="27260749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Bison demo</a:t>
            </a:r>
            <a:endParaRPr lang="en-US" dirty="0">
              <a:latin typeface="微软雅黑" panose="020B0503020204020204" pitchFamily="34" charset="-122"/>
            </a:endParaRPr>
          </a:p>
        </p:txBody>
      </p:sp>
      <p:grpSp>
        <p:nvGrpSpPr>
          <p:cNvPr id="20" name="组合 19">
            <a:extLst>
              <a:ext uri="{FF2B5EF4-FFF2-40B4-BE49-F238E27FC236}">
                <a16:creationId xmlns:a16="http://schemas.microsoft.com/office/drawing/2014/main" id="{7827082E-C573-4862-B3C1-E76CC93DA142}"/>
              </a:ext>
            </a:extLst>
          </p:cNvPr>
          <p:cNvGrpSpPr/>
          <p:nvPr/>
        </p:nvGrpSpPr>
        <p:grpSpPr>
          <a:xfrm>
            <a:off x="2663732" y="1042997"/>
            <a:ext cx="4347407" cy="5847755"/>
            <a:chOff x="438692" y="1042997"/>
            <a:chExt cx="4347407" cy="5847755"/>
          </a:xfrm>
        </p:grpSpPr>
        <p:sp>
          <p:nvSpPr>
            <p:cNvPr id="21" name="文本框 20">
              <a:extLst>
                <a:ext uri="{FF2B5EF4-FFF2-40B4-BE49-F238E27FC236}">
                  <a16:creationId xmlns:a16="http://schemas.microsoft.com/office/drawing/2014/main" id="{86E436C4-CCB8-4493-8913-4F32EC78899E}"/>
                </a:ext>
              </a:extLst>
            </p:cNvPr>
            <p:cNvSpPr txBox="1"/>
            <p:nvPr/>
          </p:nvSpPr>
          <p:spPr>
            <a:xfrm>
              <a:off x="438693" y="1042997"/>
              <a:ext cx="3545478" cy="5847755"/>
            </a:xfrm>
            <a:prstGeom prst="rect">
              <a:avLst/>
            </a:prstGeom>
            <a:noFill/>
          </p:spPr>
          <p:txBody>
            <a:bodyPr wrap="square">
              <a:spAutoFit/>
            </a:bodyPr>
            <a:lstStyle/>
            <a:p>
              <a:r>
                <a:rPr lang="en-US" altLang="zh-CN" sz="1100" b="0" dirty="0">
                  <a:solidFill>
                    <a:srgbClr val="008000"/>
                  </a:solidFill>
                  <a:effectLst/>
                  <a:latin typeface="Consolas" panose="020B0609020204030204" pitchFamily="49" charset="0"/>
                  <a:ea typeface="微软雅黑" panose="020B0503020204020204" pitchFamily="34" charset="-122"/>
                </a:rPr>
                <a:t>/* file name : </a:t>
              </a:r>
              <a:r>
                <a:rPr lang="en-US" altLang="zh-CN" sz="1100" b="0" dirty="0" err="1">
                  <a:solidFill>
                    <a:srgbClr val="008000"/>
                  </a:solidFill>
                  <a:effectLst/>
                  <a:latin typeface="Consolas" panose="020B0609020204030204" pitchFamily="49" charset="0"/>
                  <a:ea typeface="微软雅黑" panose="020B0503020204020204" pitchFamily="34" charset="-122"/>
                </a:rPr>
                <a:t>bison_demo.y</a:t>
              </a:r>
              <a:r>
                <a:rPr lang="en-US" altLang="zh-CN" sz="1100" b="0" dirty="0">
                  <a:solidFill>
                    <a:srgbClr val="008000"/>
                  </a:solidFill>
                  <a:effectLst/>
                  <a:latin typeface="Consolas" panose="020B0609020204030204" pitchFamily="49" charset="0"/>
                  <a:ea typeface="微软雅黑" panose="020B0503020204020204" pitchFamily="34" charset="-122"/>
                </a:rPr>
                <a:t> */</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AF00DB"/>
                  </a:solidFill>
                  <a:effectLst/>
                  <a:latin typeface="Consolas" panose="020B0609020204030204" pitchFamily="49" charset="0"/>
                  <a:ea typeface="微软雅黑" panose="020B0503020204020204" pitchFamily="34" charset="-122"/>
                </a:rPr>
                <a:t>#include</a:t>
              </a:r>
              <a:r>
                <a:rPr lang="en-US" altLang="zh-CN" sz="1100" b="0" dirty="0">
                  <a:solidFill>
                    <a:srgbClr val="0000FF"/>
                  </a:solidFill>
                  <a:effectLst/>
                  <a:latin typeface="Consolas" panose="020B0609020204030204" pitchFamily="49" charset="0"/>
                  <a:ea typeface="微软雅黑" panose="020B0503020204020204" pitchFamily="34" charset="-122"/>
                </a:rPr>
                <a:t> </a:t>
              </a:r>
              <a:r>
                <a:rPr lang="en-US" altLang="zh-CN" sz="1100" b="0" dirty="0">
                  <a:solidFill>
                    <a:srgbClr val="A31515"/>
                  </a:solidFill>
                  <a:effectLst/>
                  <a:latin typeface="Consolas" panose="020B0609020204030204" pitchFamily="49" charset="0"/>
                  <a:ea typeface="微软雅黑" panose="020B0503020204020204" pitchFamily="34" charset="-122"/>
                </a:rPr>
                <a:t>&lt;</a:t>
              </a:r>
              <a:r>
                <a:rPr lang="en-US" altLang="zh-CN" sz="1100" b="0" dirty="0" err="1">
                  <a:solidFill>
                    <a:srgbClr val="A31515"/>
                  </a:solidFill>
                  <a:effectLst/>
                  <a:latin typeface="Consolas" panose="020B0609020204030204" pitchFamily="49" charset="0"/>
                  <a:ea typeface="微软雅黑" panose="020B0503020204020204" pitchFamily="34" charset="-122"/>
                </a:rPr>
                <a:t>stdio.h</a:t>
              </a:r>
              <a:r>
                <a:rPr lang="en-US" altLang="zh-CN" sz="1100" b="0" dirty="0">
                  <a:solidFill>
                    <a:srgbClr val="A31515"/>
                  </a:solidFill>
                  <a:effectLst/>
                  <a:latin typeface="Consolas" panose="020B0609020204030204" pitchFamily="49" charset="0"/>
                  <a:ea typeface="微软雅黑" panose="020B0503020204020204" pitchFamily="34" charset="-122"/>
                </a:rPr>
                <a:t>&gt;</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795E26"/>
                  </a:solidFill>
                  <a:effectLst/>
                  <a:latin typeface="Consolas" panose="020B0609020204030204" pitchFamily="49" charset="0"/>
                  <a:ea typeface="微软雅黑" panose="020B0503020204020204" pitchFamily="34" charset="-122"/>
                </a:rPr>
                <a:t>yylex</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yyerror</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const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char</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s);</a:t>
              </a:r>
            </a:p>
            <a:p>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start </a:t>
              </a:r>
              <a:r>
                <a:rPr lang="en-US" altLang="zh-CN" sz="1100" b="0" dirty="0" err="1">
                  <a:solidFill>
                    <a:srgbClr val="3B3B3B"/>
                  </a:solidFill>
                  <a:effectLst/>
                  <a:latin typeface="Consolas" panose="020B0609020204030204" pitchFamily="49" charset="0"/>
                  <a:ea typeface="微软雅黑" panose="020B0503020204020204" pitchFamily="34" charset="-122"/>
                </a:rPr>
                <a:t>reimu</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token REIMU</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00"/>
                  </a:solidFill>
                  <a:effectLst/>
                  <a:latin typeface="Consolas" panose="020B0609020204030204" pitchFamily="49" charset="0"/>
                  <a:ea typeface="微软雅黑" panose="020B0503020204020204" pitchFamily="34" charset="-122"/>
                </a:rPr>
                <a:t>%%</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err="1">
                  <a:solidFill>
                    <a:srgbClr val="3B3B3B"/>
                  </a:solidFill>
                  <a:effectLst/>
                  <a:latin typeface="Consolas" panose="020B0609020204030204" pitchFamily="49" charset="0"/>
                  <a:ea typeface="微软雅黑" panose="020B0503020204020204" pitchFamily="34" charset="-122"/>
                </a:rPr>
                <a:t>reimu</a:t>
              </a:r>
              <a:r>
                <a:rPr lang="en-US" altLang="zh-CN" sz="1100" b="0" dirty="0">
                  <a:solidFill>
                    <a:srgbClr val="3B3B3B"/>
                  </a:solidFill>
                  <a:effectLst/>
                  <a:latin typeface="Consolas" panose="020B0609020204030204" pitchFamily="49" charset="0"/>
                  <a:ea typeface="微软雅黑" panose="020B0503020204020204" pitchFamily="34" charset="-122"/>
                </a:rPr>
                <a:t> : REIMU { </a:t>
              </a:r>
              <a:r>
                <a:rPr lang="en-US" altLang="zh-CN" sz="1100" b="0" dirty="0">
                  <a:solidFill>
                    <a:srgbClr val="795E26"/>
                  </a:solidFill>
                  <a:effectLst/>
                  <a:latin typeface="Consolas" panose="020B0609020204030204" pitchFamily="49" charset="0"/>
                  <a:ea typeface="微软雅黑" panose="020B0503020204020204" pitchFamily="34" charset="-122"/>
                </a:rPr>
                <a:t>puts</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A31515"/>
                  </a:solidFill>
                  <a:effectLst/>
                  <a:latin typeface="Consolas" panose="020B0609020204030204" pitchFamily="49" charset="0"/>
                  <a:ea typeface="微软雅黑" panose="020B0503020204020204" pitchFamily="34" charset="-122"/>
                </a:rPr>
                <a:t>“\</a:t>
              </a:r>
              <a:r>
                <a:rPr lang="en-US" altLang="zh-CN" sz="1100" b="0" dirty="0" err="1">
                  <a:solidFill>
                    <a:srgbClr val="A31515"/>
                  </a:solidFill>
                  <a:effectLst/>
                  <a:latin typeface="Consolas" panose="020B0609020204030204" pitchFamily="49" charset="0"/>
                  <a:ea typeface="微软雅黑" panose="020B0503020204020204" pitchFamily="34" charset="-122"/>
                </a:rPr>
                <a:t>nFind</a:t>
              </a:r>
              <a:r>
                <a:rPr lang="en-US" altLang="zh-CN" sz="1100" b="0" dirty="0">
                  <a:solidFill>
                    <a:srgbClr val="A31515"/>
                  </a:solidFill>
                  <a:effectLst/>
                  <a:latin typeface="Consolas" panose="020B0609020204030204" pitchFamily="49" charset="0"/>
                  <a:ea typeface="微软雅黑" panose="020B0503020204020204" pitchFamily="34" charset="-122"/>
                </a:rPr>
                <a:t>\n"</a:t>
              </a:r>
              <a:r>
                <a:rPr lang="en-US" altLang="zh-CN" sz="1100" b="0" dirty="0">
                  <a:solidFill>
                    <a:srgbClr val="3B3B3B"/>
                  </a:solidFill>
                  <a:effectLst/>
                  <a:latin typeface="Consolas" panose="020B0609020204030204" pitchFamily="49" charset="0"/>
                  <a:ea typeface="微软雅黑" panose="020B0503020204020204" pitchFamily="34" charset="-122"/>
                </a:rPr>
                <a:t>); }</a:t>
              </a:r>
            </a:p>
            <a:p>
              <a:r>
                <a:rPr lang="en-US" altLang="zh-CN" sz="1100" b="0" dirty="0">
                  <a:solidFill>
                    <a:srgbClr val="000000"/>
                  </a:solidFill>
                  <a:effectLst/>
                  <a:latin typeface="Consolas" panose="020B0609020204030204" pitchFamily="49" charset="0"/>
                  <a:ea typeface="微软雅黑" panose="020B0503020204020204" pitchFamily="34" charset="-122"/>
                </a:rPr>
                <a:t>%%</a:t>
              </a:r>
              <a:endParaRPr lang="en-US" altLang="zh-CN" sz="1100" b="0" dirty="0">
                <a:solidFill>
                  <a:srgbClr val="3B3B3B"/>
                </a:solidFill>
                <a:effectLst/>
                <a:latin typeface="Consolas" panose="020B0609020204030204" pitchFamily="49" charset="0"/>
                <a:ea typeface="微软雅黑" panose="020B0503020204020204" pitchFamily="34" charset="-122"/>
              </a:endParaRP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795E26"/>
                  </a:solidFill>
                  <a:effectLst/>
                  <a:latin typeface="Consolas" panose="020B0609020204030204" pitchFamily="49" charset="0"/>
                  <a:ea typeface="微软雅黑" panose="020B0503020204020204" pitchFamily="34" charset="-122"/>
                </a:rPr>
                <a:t>yylex</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c </a:t>
              </a: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getchar</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switch</a:t>
              </a:r>
              <a:r>
                <a:rPr lang="en-US" altLang="zh-CN" sz="1100" b="0" dirty="0">
                  <a:solidFill>
                    <a:srgbClr val="3B3B3B"/>
                  </a:solidFill>
                  <a:effectLst/>
                  <a:latin typeface="Consolas" panose="020B0609020204030204" pitchFamily="49" charset="0"/>
                  <a:ea typeface="微软雅黑" panose="020B0503020204020204" pitchFamily="34" charset="-122"/>
                </a:rPr>
                <a:t> (c) {</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case</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EOF</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YYEOF;</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case</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31515"/>
                  </a:solidFill>
                  <a:effectLst/>
                  <a:latin typeface="Consolas" panose="020B0609020204030204" pitchFamily="49" charset="0"/>
                  <a:ea typeface="微软雅黑" panose="020B0503020204020204" pitchFamily="34" charset="-122"/>
                </a:rPr>
                <a:t>'H'</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REIMU;</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default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YYUNDEF;</a:t>
              </a:r>
            </a:p>
            <a:p>
              <a:r>
                <a:rPr lang="en-US" altLang="zh-CN" sz="1100" b="0" dirty="0">
                  <a:solidFill>
                    <a:srgbClr val="3B3B3B"/>
                  </a:solidFill>
                  <a:effectLst/>
                  <a:latin typeface="Consolas" panose="020B0609020204030204" pitchFamily="49" charset="0"/>
                  <a:ea typeface="微软雅黑" panose="020B0503020204020204" pitchFamily="34" charset="-122"/>
                </a:rPr>
                <a:t>    }</a:t>
              </a:r>
            </a:p>
            <a:p>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yyerror</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const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char</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001080"/>
                  </a:solidFill>
                  <a:effectLst/>
                  <a:latin typeface="Consolas" panose="020B0609020204030204" pitchFamily="49" charset="0"/>
                  <a:ea typeface="微软雅黑" panose="020B0503020204020204" pitchFamily="34" charset="-122"/>
                </a:rPr>
                <a:t>s</a:t>
              </a:r>
              <a:r>
                <a:rPr lang="en-US" altLang="zh-CN" sz="1100" b="0" dirty="0">
                  <a:solidFill>
                    <a:srgbClr val="3B3B3B"/>
                  </a:solidFill>
                  <a:effectLst/>
                  <a:latin typeface="Consolas" panose="020B0609020204030204" pitchFamily="49" charset="0"/>
                  <a:ea typeface="微软雅黑" panose="020B0503020204020204" pitchFamily="34" charset="-122"/>
                </a:rPr>
                <a:t>) {</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fprintf</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stderr</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31515"/>
                  </a:solidFill>
                  <a:effectLst/>
                  <a:latin typeface="Consolas" panose="020B0609020204030204" pitchFamily="49" charset="0"/>
                  <a:ea typeface="微软雅黑" panose="020B0503020204020204" pitchFamily="34" charset="-122"/>
                </a:rPr>
                <a:t>"</a:t>
              </a:r>
              <a:r>
                <a:rPr lang="en-US" altLang="zh-CN" sz="1100" b="0" dirty="0">
                  <a:solidFill>
                    <a:srgbClr val="001080"/>
                  </a:solidFill>
                  <a:effectLst/>
                  <a:latin typeface="Consolas" panose="020B0609020204030204" pitchFamily="49" charset="0"/>
                  <a:ea typeface="微软雅黑" panose="020B0503020204020204" pitchFamily="34" charset="-122"/>
                </a:rPr>
                <a:t>%s</a:t>
              </a:r>
              <a:r>
                <a:rPr lang="en-US" altLang="zh-CN" sz="1100" b="0" dirty="0">
                  <a:solidFill>
                    <a:srgbClr val="EE0000"/>
                  </a:solidFill>
                  <a:effectLst/>
                  <a:latin typeface="Consolas" panose="020B0609020204030204" pitchFamily="49" charset="0"/>
                  <a:ea typeface="微软雅黑" panose="020B0503020204020204" pitchFamily="34" charset="-122"/>
                </a:rPr>
                <a:t>\n</a:t>
              </a:r>
              <a:r>
                <a:rPr lang="en-US" altLang="zh-CN" sz="1100" b="0" dirty="0">
                  <a:solidFill>
                    <a:srgbClr val="A31515"/>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 s);</a:t>
              </a:r>
            </a:p>
            <a:p>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795E26"/>
                  </a:solidFill>
                  <a:effectLst/>
                  <a:latin typeface="Consolas" panose="020B0609020204030204" pitchFamily="49" charset="0"/>
                  <a:ea typeface="微软雅黑" panose="020B0503020204020204" pitchFamily="34" charset="-122"/>
                </a:rPr>
                <a:t>main</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yyparse</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8000"/>
                  </a:solidFill>
                  <a:effectLst/>
                  <a:latin typeface="Consolas" panose="020B0609020204030204" pitchFamily="49" charset="0"/>
                  <a:ea typeface="微软雅黑" panose="020B0503020204020204" pitchFamily="34" charset="-122"/>
                </a:rPr>
                <a:t> // </a:t>
              </a:r>
              <a:r>
                <a:rPr lang="zh-CN" altLang="en-US" sz="1100" b="0" dirty="0">
                  <a:solidFill>
                    <a:srgbClr val="008000"/>
                  </a:solidFill>
                  <a:effectLst/>
                  <a:latin typeface="Consolas" panose="020B0609020204030204" pitchFamily="49" charset="0"/>
                  <a:ea typeface="微软雅黑" panose="020B0503020204020204" pitchFamily="34" charset="-122"/>
                </a:rPr>
                <a:t>启动解析</a:t>
              </a:r>
              <a:endParaRPr lang="zh-CN" altLang="en-US" sz="1100" b="0" dirty="0">
                <a:solidFill>
                  <a:srgbClr val="3B3B3B"/>
                </a:solidFill>
                <a:effectLst/>
                <a:latin typeface="Consolas" panose="020B0609020204030204" pitchFamily="49" charset="0"/>
                <a:ea typeface="微软雅黑" panose="020B0503020204020204" pitchFamily="34" charset="-122"/>
              </a:endParaRPr>
            </a:p>
            <a:p>
              <a:r>
                <a:rPr lang="zh-CN" altLang="en-US"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98658"/>
                  </a:solidFill>
                  <a:effectLst/>
                  <a:latin typeface="Consolas" panose="020B0609020204030204" pitchFamily="49" charset="0"/>
                  <a:ea typeface="微软雅黑" panose="020B0503020204020204" pitchFamily="34" charset="-122"/>
                </a:rPr>
                <a:t>0</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endParaRPr lang="en-US" altLang="zh-CN" sz="1100" b="0" dirty="0">
                <a:solidFill>
                  <a:srgbClr val="3B3B3B"/>
                </a:solidFill>
                <a:effectLst/>
                <a:latin typeface="Consolas" panose="020B0609020204030204" pitchFamily="49" charset="0"/>
                <a:ea typeface="微软雅黑" panose="020B0503020204020204" pitchFamily="34" charset="-122"/>
              </a:endParaRPr>
            </a:p>
          </p:txBody>
        </p:sp>
        <p:grpSp>
          <p:nvGrpSpPr>
            <p:cNvPr id="22" name="组合 21">
              <a:extLst>
                <a:ext uri="{FF2B5EF4-FFF2-40B4-BE49-F238E27FC236}">
                  <a16:creationId xmlns:a16="http://schemas.microsoft.com/office/drawing/2014/main" id="{EF91D410-0A9B-4065-8AE7-DF412747A796}"/>
                </a:ext>
              </a:extLst>
            </p:cNvPr>
            <p:cNvGrpSpPr/>
            <p:nvPr/>
          </p:nvGrpSpPr>
          <p:grpSpPr>
            <a:xfrm>
              <a:off x="438692" y="1085620"/>
              <a:ext cx="4347407" cy="5258574"/>
              <a:chOff x="438692" y="1085620"/>
              <a:chExt cx="4347407" cy="5258574"/>
            </a:xfrm>
          </p:grpSpPr>
          <p:sp>
            <p:nvSpPr>
              <p:cNvPr id="23" name="矩形 22">
                <a:extLst>
                  <a:ext uri="{FF2B5EF4-FFF2-40B4-BE49-F238E27FC236}">
                    <a16:creationId xmlns:a16="http://schemas.microsoft.com/office/drawing/2014/main" id="{45CDAC56-7BF5-42A5-82EE-9297A9A4DA6E}"/>
                  </a:ext>
                </a:extLst>
              </p:cNvPr>
              <p:cNvSpPr/>
              <p:nvPr/>
            </p:nvSpPr>
            <p:spPr>
              <a:xfrm>
                <a:off x="438693" y="1085620"/>
                <a:ext cx="2781300" cy="1091523"/>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00044455-A3AD-4033-8B0E-0661FC2F5C0F}"/>
                  </a:ext>
                </a:extLst>
              </p:cNvPr>
              <p:cNvSpPr/>
              <p:nvPr/>
            </p:nvSpPr>
            <p:spPr>
              <a:xfrm>
                <a:off x="438692" y="2748957"/>
                <a:ext cx="2781301" cy="573363"/>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23939982-4CBF-442F-9A31-AFDE582A37E9}"/>
                  </a:ext>
                </a:extLst>
              </p:cNvPr>
              <p:cNvSpPr/>
              <p:nvPr/>
            </p:nvSpPr>
            <p:spPr>
              <a:xfrm>
                <a:off x="438693" y="2261278"/>
                <a:ext cx="2781300" cy="373066"/>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89DD6054-032D-4C1C-940E-BAFB7A92F059}"/>
                  </a:ext>
                </a:extLst>
              </p:cNvPr>
              <p:cNvSpPr/>
              <p:nvPr/>
            </p:nvSpPr>
            <p:spPr>
              <a:xfrm>
                <a:off x="438693" y="3436933"/>
                <a:ext cx="2781300" cy="2907261"/>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4A3B0ABD-FFF4-4B5E-8F13-87EED4F55E04}"/>
                  </a:ext>
                </a:extLst>
              </p:cNvPr>
              <p:cNvSpPr txBox="1"/>
              <p:nvPr/>
            </p:nvSpPr>
            <p:spPr>
              <a:xfrm>
                <a:off x="3522612" y="1425726"/>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声明部分</a:t>
                </a:r>
              </a:p>
            </p:txBody>
          </p:sp>
          <p:sp>
            <p:nvSpPr>
              <p:cNvPr id="28" name="文本框 27">
                <a:extLst>
                  <a:ext uri="{FF2B5EF4-FFF2-40B4-BE49-F238E27FC236}">
                    <a16:creationId xmlns:a16="http://schemas.microsoft.com/office/drawing/2014/main" id="{64760CD7-2359-4F1F-A1E3-E52C4EDA2B69}"/>
                  </a:ext>
                </a:extLst>
              </p:cNvPr>
              <p:cNvSpPr txBox="1"/>
              <p:nvPr/>
            </p:nvSpPr>
            <p:spPr>
              <a:xfrm>
                <a:off x="3522612" y="2261278"/>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定义部分</a:t>
                </a:r>
              </a:p>
            </p:txBody>
          </p:sp>
          <p:sp>
            <p:nvSpPr>
              <p:cNvPr id="29" name="文本框 28">
                <a:extLst>
                  <a:ext uri="{FF2B5EF4-FFF2-40B4-BE49-F238E27FC236}">
                    <a16:creationId xmlns:a16="http://schemas.microsoft.com/office/drawing/2014/main" id="{D54088EA-3F61-4F0E-A4C1-D89785CFCB59}"/>
                  </a:ext>
                </a:extLst>
              </p:cNvPr>
              <p:cNvSpPr txBox="1"/>
              <p:nvPr/>
            </p:nvSpPr>
            <p:spPr>
              <a:xfrm>
                <a:off x="3522612" y="2850972"/>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规则部分</a:t>
                </a:r>
              </a:p>
            </p:txBody>
          </p:sp>
          <p:sp>
            <p:nvSpPr>
              <p:cNvPr id="30" name="文本框 29">
                <a:extLst>
                  <a:ext uri="{FF2B5EF4-FFF2-40B4-BE49-F238E27FC236}">
                    <a16:creationId xmlns:a16="http://schemas.microsoft.com/office/drawing/2014/main" id="{938FB90F-DF50-4B89-A1D0-35CF9E16E1D0}"/>
                  </a:ext>
                </a:extLst>
              </p:cNvPr>
              <p:cNvSpPr txBox="1"/>
              <p:nvPr/>
            </p:nvSpPr>
            <p:spPr>
              <a:xfrm>
                <a:off x="3522612" y="4562206"/>
                <a:ext cx="1263487"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C</a:t>
                </a:r>
                <a:r>
                  <a:rPr lang="zh-CN" altLang="en-US" b="1" dirty="0">
                    <a:solidFill>
                      <a:srgbClr val="FF0000"/>
                    </a:solidFill>
                    <a:latin typeface="微软雅黑" panose="020B0503020204020204" pitchFamily="34" charset="-122"/>
                    <a:ea typeface="微软雅黑" panose="020B0503020204020204" pitchFamily="34" charset="-122"/>
                  </a:rPr>
                  <a:t>代码部分</a:t>
                </a:r>
              </a:p>
            </p:txBody>
          </p:sp>
        </p:grpSp>
      </p:grpSp>
      <p:sp>
        <p:nvSpPr>
          <p:cNvPr id="14" name="文本框 13">
            <a:extLst>
              <a:ext uri="{FF2B5EF4-FFF2-40B4-BE49-F238E27FC236}">
                <a16:creationId xmlns:a16="http://schemas.microsoft.com/office/drawing/2014/main" id="{4F1F809E-3FDC-4239-9ACF-CF47872CE800}"/>
              </a:ext>
            </a:extLst>
          </p:cNvPr>
          <p:cNvSpPr txBox="1"/>
          <p:nvPr/>
        </p:nvSpPr>
        <p:spPr>
          <a:xfrm>
            <a:off x="7313758" y="4386807"/>
            <a:ext cx="4471842" cy="1754326"/>
          </a:xfrm>
          <a:prstGeom prst="rect">
            <a:avLst/>
          </a:prstGeom>
          <a:noFill/>
        </p:spPr>
        <p:txBody>
          <a:bodyPr wrap="square">
            <a:spAutoFit/>
          </a:bodyPr>
          <a:lstStyle/>
          <a:p>
            <a:r>
              <a:rPr lang="en-US" altLang="zh-CN" b="1" dirty="0">
                <a:solidFill>
                  <a:srgbClr val="FF0000"/>
                </a:solidFill>
                <a:latin typeface="微软雅黑" panose="020B0503020204020204" pitchFamily="34" charset="-122"/>
                <a:ea typeface="微软雅黑" panose="020B0503020204020204" pitchFamily="34" charset="-122"/>
              </a:rPr>
              <a:t>C</a:t>
            </a:r>
            <a:r>
              <a:rPr lang="zh-CN" altLang="en-US" b="1" dirty="0">
                <a:solidFill>
                  <a:srgbClr val="FF0000"/>
                </a:solidFill>
                <a:latin typeface="微软雅黑" panose="020B0503020204020204" pitchFamily="34" charset="-122"/>
                <a:ea typeface="微软雅黑" panose="020B0503020204020204" pitchFamily="34" charset="-122"/>
              </a:rPr>
              <a:t>代码部分</a:t>
            </a:r>
            <a:r>
              <a:rPr lang="zh-CN" altLang="en-US" dirty="0">
                <a:latin typeface="微软雅黑" panose="020B0503020204020204" pitchFamily="34" charset="-122"/>
                <a:ea typeface="微软雅黑" panose="020B0503020204020204" pitchFamily="34" charset="-122"/>
              </a:rPr>
              <a:t>为</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代码，会被原样复制到</a:t>
            </a:r>
            <a:r>
              <a:rPr lang="en-US" altLang="zh-CN" dirty="0">
                <a:latin typeface="微软雅黑" panose="020B0503020204020204" pitchFamily="34" charset="-122"/>
                <a:ea typeface="微软雅黑" panose="020B0503020204020204" pitchFamily="34" charset="-122"/>
              </a:rPr>
              <a:t>Bison</a:t>
            </a:r>
            <a:r>
              <a:rPr lang="zh-CN" altLang="en-US" dirty="0">
                <a:latin typeface="微软雅黑" panose="020B0503020204020204" pitchFamily="34" charset="-122"/>
                <a:ea typeface="微软雅黑" panose="020B0503020204020204" pitchFamily="34" charset="-122"/>
              </a:rPr>
              <a:t>生成的</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文件中，这里一般自定义一些函数。主要包括调用 </a:t>
            </a:r>
            <a:r>
              <a:rPr lang="en-US" altLang="zh-CN" dirty="0">
                <a:latin typeface="微软雅黑" panose="020B0503020204020204" pitchFamily="34" charset="-122"/>
                <a:ea typeface="微软雅黑" panose="020B0503020204020204" pitchFamily="34" charset="-122"/>
              </a:rPr>
              <a:t>Bison </a:t>
            </a:r>
            <a:r>
              <a:rPr lang="zh-CN" altLang="en-US" dirty="0">
                <a:latin typeface="微软雅黑" panose="020B0503020204020204" pitchFamily="34" charset="-122"/>
                <a:ea typeface="微软雅黑" panose="020B0503020204020204" pitchFamily="34" charset="-122"/>
              </a:rPr>
              <a:t>的语法分析程序 </a:t>
            </a:r>
            <a:r>
              <a:rPr lang="en-US" altLang="zh-CN" dirty="0" err="1">
                <a:latin typeface="微软雅黑" panose="020B0503020204020204" pitchFamily="34" charset="-122"/>
                <a:ea typeface="微软雅黑" panose="020B0503020204020204" pitchFamily="34" charset="-122"/>
              </a:rPr>
              <a:t>yyparse</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。其中 </a:t>
            </a:r>
            <a:r>
              <a:rPr lang="en-US" altLang="zh-CN" dirty="0" err="1">
                <a:latin typeface="微软雅黑" panose="020B0503020204020204" pitchFamily="34" charset="-122"/>
                <a:ea typeface="微软雅黑" panose="020B0503020204020204" pitchFamily="34" charset="-122"/>
              </a:rPr>
              <a:t>yyparse</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函数由 </a:t>
            </a:r>
            <a:r>
              <a:rPr lang="en-US" altLang="zh-CN" dirty="0">
                <a:latin typeface="微软雅黑" panose="020B0503020204020204" pitchFamily="34" charset="-122"/>
                <a:ea typeface="微软雅黑" panose="020B0503020204020204" pitchFamily="34" charset="-122"/>
              </a:rPr>
              <a:t>Bison </a:t>
            </a:r>
            <a:r>
              <a:rPr lang="zh-CN" altLang="en-US" dirty="0">
                <a:latin typeface="微软雅黑" panose="020B0503020204020204" pitchFamily="34" charset="-122"/>
                <a:ea typeface="微软雅黑" panose="020B0503020204020204" pitchFamily="34" charset="-122"/>
              </a:rPr>
              <a:t>根据语法规则自动生成，用于语法分析。</a:t>
            </a:r>
          </a:p>
        </p:txBody>
      </p:sp>
    </p:spTree>
    <p:extLst>
      <p:ext uri="{BB962C8B-B14F-4D97-AF65-F5344CB8AC3E}">
        <p14:creationId xmlns:p14="http://schemas.microsoft.com/office/powerpoint/2010/main" val="10417267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Bison demo</a:t>
            </a:r>
            <a:endParaRPr lang="en-US" dirty="0">
              <a:latin typeface="微软雅黑" panose="020B0503020204020204" pitchFamily="34" charset="-122"/>
            </a:endParaRPr>
          </a:p>
        </p:txBody>
      </p:sp>
      <p:sp>
        <p:nvSpPr>
          <p:cNvPr id="16" name="矩形 15">
            <a:extLst>
              <a:ext uri="{FF2B5EF4-FFF2-40B4-BE49-F238E27FC236}">
                <a16:creationId xmlns:a16="http://schemas.microsoft.com/office/drawing/2014/main" id="{757A14D0-8C40-47F6-BD20-3ECA0E5F31C0}"/>
              </a:ext>
            </a:extLst>
          </p:cNvPr>
          <p:cNvSpPr/>
          <p:nvPr/>
        </p:nvSpPr>
        <p:spPr>
          <a:xfrm>
            <a:off x="438693" y="3436934"/>
            <a:ext cx="2443844" cy="1418096"/>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4A446992-52B9-40D7-997D-02655A35C8F2}"/>
              </a:ext>
            </a:extLst>
          </p:cNvPr>
          <p:cNvSpPr txBox="1"/>
          <p:nvPr/>
        </p:nvSpPr>
        <p:spPr>
          <a:xfrm>
            <a:off x="3706481" y="1272042"/>
            <a:ext cx="7732228" cy="923330"/>
          </a:xfrm>
          <a:prstGeom prst="rect">
            <a:avLst/>
          </a:prstGeom>
          <a:noFill/>
        </p:spPr>
        <p:txBody>
          <a:bodyPr wrap="square">
            <a:spAutoFit/>
          </a:bodyPr>
          <a:lstStyle/>
          <a:p>
            <a:r>
              <a:rPr lang="en-US" altLang="zh-CN" b="1" dirty="0">
                <a:solidFill>
                  <a:srgbClr val="FF0000"/>
                </a:solidFill>
                <a:latin typeface="微软雅黑" panose="020B0503020204020204" pitchFamily="34" charset="-122"/>
                <a:ea typeface="微软雅黑" panose="020B0503020204020204" pitchFamily="34" charset="-122"/>
              </a:rPr>
              <a:t>yylex</a:t>
            </a:r>
            <a:r>
              <a:rPr lang="zh-CN" altLang="en-US" b="1" dirty="0">
                <a:solidFill>
                  <a:srgbClr val="FF0000"/>
                </a:solidFill>
                <a:latin typeface="微软雅黑" panose="020B0503020204020204" pitchFamily="34" charset="-122"/>
                <a:ea typeface="微软雅黑" panose="020B0503020204020204" pitchFamily="34" charset="-122"/>
              </a:rPr>
              <a:t>和</a:t>
            </a:r>
            <a:r>
              <a:rPr lang="en-US" altLang="zh-CN" b="1" dirty="0" err="1">
                <a:solidFill>
                  <a:srgbClr val="FF0000"/>
                </a:solidFill>
                <a:latin typeface="微软雅黑" panose="020B0503020204020204" pitchFamily="34" charset="-122"/>
                <a:ea typeface="微软雅黑" panose="020B0503020204020204" pitchFamily="34" charset="-122"/>
              </a:rPr>
              <a:t>yyparse</a:t>
            </a:r>
            <a:r>
              <a:rPr lang="zh-CN" altLang="en-US" b="1" dirty="0">
                <a:solidFill>
                  <a:srgbClr val="FF0000"/>
                </a:solidFill>
                <a:latin typeface="微软雅黑" panose="020B0503020204020204" pitchFamily="34" charset="-122"/>
                <a:ea typeface="微软雅黑" panose="020B0503020204020204" pitchFamily="34" charset="-122"/>
              </a:rPr>
              <a:t>的关系：</a:t>
            </a:r>
            <a:r>
              <a:rPr lang="en-US" altLang="zh-CN" dirty="0" err="1">
                <a:latin typeface="微软雅黑" panose="020B0503020204020204" pitchFamily="34" charset="-122"/>
                <a:ea typeface="微软雅黑" panose="020B0503020204020204" pitchFamily="34" charset="-122"/>
              </a:rPr>
              <a:t>yyparse</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函数在需要词法单元时调用 </a:t>
            </a:r>
            <a:r>
              <a:rPr lang="en-US" altLang="zh-CN" dirty="0">
                <a:latin typeface="微软雅黑" panose="020B0503020204020204" pitchFamily="34" charset="-122"/>
                <a:ea typeface="微软雅黑" panose="020B0503020204020204" pitchFamily="34" charset="-122"/>
              </a:rPr>
              <a:t>yylex </a:t>
            </a:r>
            <a:r>
              <a:rPr lang="zh-CN" altLang="en-US" dirty="0">
                <a:latin typeface="微软雅黑" panose="020B0503020204020204" pitchFamily="34" charset="-122"/>
                <a:ea typeface="微软雅黑" panose="020B0503020204020204" pitchFamily="34" charset="-122"/>
              </a:rPr>
              <a:t>函数，并从 </a:t>
            </a:r>
            <a:r>
              <a:rPr lang="en-US" altLang="zh-CN" dirty="0">
                <a:latin typeface="微软雅黑" panose="020B0503020204020204" pitchFamily="34" charset="-122"/>
                <a:ea typeface="微软雅黑" panose="020B0503020204020204" pitchFamily="34" charset="-122"/>
              </a:rPr>
              <a:t>yylex </a:t>
            </a:r>
            <a:r>
              <a:rPr lang="zh-CN" altLang="en-US" dirty="0">
                <a:latin typeface="微软雅黑" panose="020B0503020204020204" pitchFamily="34" charset="-122"/>
                <a:ea typeface="微软雅黑" panose="020B0503020204020204" pitchFamily="34" charset="-122"/>
              </a:rPr>
              <a:t>返回的词法单元中获取相关信息进行语法分析。这样，</a:t>
            </a:r>
            <a:r>
              <a:rPr lang="en-US" altLang="zh-CN" dirty="0" err="1">
                <a:latin typeface="微软雅黑" panose="020B0503020204020204" pitchFamily="34" charset="-122"/>
                <a:ea typeface="微软雅黑" panose="020B0503020204020204" pitchFamily="34" charset="-122"/>
              </a:rPr>
              <a:t>yyparse</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可以根据词法分析器提供的词法单元逐步解析输入。</a:t>
            </a:r>
          </a:p>
        </p:txBody>
      </p:sp>
      <p:sp>
        <p:nvSpPr>
          <p:cNvPr id="18" name="矩形 17">
            <a:extLst>
              <a:ext uri="{FF2B5EF4-FFF2-40B4-BE49-F238E27FC236}">
                <a16:creationId xmlns:a16="http://schemas.microsoft.com/office/drawing/2014/main" id="{318C1DBF-283F-489D-AC25-9785A4A3AE55}"/>
              </a:ext>
            </a:extLst>
          </p:cNvPr>
          <p:cNvSpPr/>
          <p:nvPr/>
        </p:nvSpPr>
        <p:spPr>
          <a:xfrm>
            <a:off x="488888" y="5772698"/>
            <a:ext cx="2393649" cy="227508"/>
          </a:xfrm>
          <a:prstGeom prst="rect">
            <a:avLst/>
          </a:prstGeom>
          <a:noFill/>
          <a:ln w="19050">
            <a:solidFill>
              <a:srgbClr val="FF3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E4890B01-9404-417A-8D02-B99E834D9FC5}"/>
              </a:ext>
            </a:extLst>
          </p:cNvPr>
          <p:cNvSpPr txBox="1"/>
          <p:nvPr/>
        </p:nvSpPr>
        <p:spPr>
          <a:xfrm>
            <a:off x="4475117" y="3005886"/>
            <a:ext cx="6102530" cy="2677656"/>
          </a:xfrm>
          <a:prstGeom prst="rect">
            <a:avLst/>
          </a:prstGeom>
          <a:noFill/>
          <a:ln>
            <a:solidFill>
              <a:srgbClr val="FF0000"/>
            </a:solidFill>
          </a:ln>
        </p:spPr>
        <p:txBody>
          <a:bodyPr wrap="square">
            <a:spAutoFit/>
          </a:bodyPr>
          <a:lstStyle/>
          <a:p>
            <a:r>
              <a:rPr lang="en-US" altLang="zh-CN" sz="1400" b="0" dirty="0">
                <a:solidFill>
                  <a:srgbClr val="0000FF"/>
                </a:solidFill>
                <a:effectLst/>
                <a:latin typeface="Consolas" panose="020B0609020204030204" pitchFamily="49" charset="0"/>
                <a:ea typeface="微软雅黑" panose="020B0503020204020204" pitchFamily="34" charset="-122"/>
              </a:rPr>
              <a:t>int</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err="1">
                <a:solidFill>
                  <a:srgbClr val="795E26"/>
                </a:solidFill>
                <a:effectLst/>
                <a:latin typeface="Consolas" panose="020B0609020204030204" pitchFamily="49" charset="0"/>
                <a:ea typeface="微软雅黑" panose="020B0503020204020204" pitchFamily="34" charset="-122"/>
              </a:rPr>
              <a:t>yyparse</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0000FF"/>
                </a:solidFill>
                <a:effectLst/>
                <a:latin typeface="Consolas" panose="020B0609020204030204" pitchFamily="49" charset="0"/>
                <a:ea typeface="微软雅黑" panose="020B0503020204020204" pitchFamily="34" charset="-122"/>
              </a:rPr>
              <a:t>void</a:t>
            </a:r>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3B3B3B"/>
                </a:solidFill>
                <a:effectLst/>
                <a:latin typeface="Consolas" panose="020B0609020204030204" pitchFamily="49" charset="0"/>
                <a:ea typeface="微软雅黑" panose="020B0503020204020204" pitchFamily="34" charset="-122"/>
              </a:rPr>
              <a:t>  ......</a:t>
            </a:r>
          </a:p>
          <a:p>
            <a:br>
              <a:rPr lang="en-US" altLang="zh-CN" sz="1400" b="0" dirty="0">
                <a:solidFill>
                  <a:srgbClr val="3B3B3B"/>
                </a:solidFill>
                <a:effectLst/>
                <a:latin typeface="Consolas" panose="020B0609020204030204" pitchFamily="49" charset="0"/>
                <a:ea typeface="微软雅黑" panose="020B0503020204020204" pitchFamily="34" charset="-122"/>
              </a:rPr>
            </a:b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F00DB"/>
                </a:solidFill>
                <a:effectLst/>
                <a:latin typeface="Consolas" panose="020B0609020204030204" pitchFamily="49" charset="0"/>
                <a:ea typeface="微软雅黑" panose="020B0503020204020204" pitchFamily="34" charset="-122"/>
              </a:rPr>
              <a:t>if</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err="1">
                <a:solidFill>
                  <a:srgbClr val="3B3B3B"/>
                </a:solidFill>
                <a:effectLst/>
                <a:latin typeface="Consolas" panose="020B0609020204030204" pitchFamily="49" charset="0"/>
                <a:ea typeface="微软雅黑" panose="020B0503020204020204" pitchFamily="34" charset="-122"/>
              </a:rPr>
              <a:t>yychar</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000000"/>
                </a:solidFill>
                <a:effectLst/>
                <a:latin typeface="Consolas" panose="020B0609020204030204" pitchFamily="49" charset="0"/>
                <a:ea typeface="微软雅黑" panose="020B0503020204020204" pitchFamily="34" charset="-122"/>
              </a:rPr>
              <a:t>==</a:t>
            </a:r>
            <a:r>
              <a:rPr lang="en-US" altLang="zh-CN" sz="1400" b="0" dirty="0">
                <a:solidFill>
                  <a:srgbClr val="3B3B3B"/>
                </a:solidFill>
                <a:effectLst/>
                <a:latin typeface="Consolas" panose="020B0609020204030204" pitchFamily="49" charset="0"/>
                <a:ea typeface="微软雅黑" panose="020B0503020204020204" pitchFamily="34" charset="-122"/>
              </a:rPr>
              <a:t> YYEMPTY)</a:t>
            </a:r>
          </a:p>
          <a:p>
            <a:r>
              <a:rPr lang="en-US" altLang="zh-CN" sz="1400" b="0" dirty="0">
                <a:solidFill>
                  <a:srgbClr val="3B3B3B"/>
                </a:solidFill>
                <a:effectLst/>
                <a:latin typeface="Consolas" panose="020B0609020204030204" pitchFamily="49" charset="0"/>
                <a:ea typeface="微软雅黑" panose="020B0503020204020204" pitchFamily="34" charset="-122"/>
              </a:rPr>
              <a:t>    {</a:t>
            </a:r>
          </a:p>
          <a:p>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0000FF"/>
                </a:solidFill>
                <a:effectLst/>
                <a:latin typeface="Consolas" panose="020B0609020204030204" pitchFamily="49" charset="0"/>
                <a:ea typeface="微软雅黑" panose="020B0503020204020204" pitchFamily="34" charset="-122"/>
              </a:rPr>
              <a:t>YYDPRINTF</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0000FF"/>
                </a:solidFill>
                <a:effectLst/>
                <a:latin typeface="Consolas" panose="020B0609020204030204" pitchFamily="49" charset="0"/>
                <a:ea typeface="微软雅黑" panose="020B0503020204020204" pitchFamily="34" charset="-122"/>
              </a:rPr>
              <a:t>stderr</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A31515"/>
                </a:solidFill>
                <a:effectLst/>
                <a:latin typeface="Consolas" panose="020B0609020204030204" pitchFamily="49" charset="0"/>
                <a:ea typeface="微软雅黑" panose="020B0503020204020204" pitchFamily="34" charset="-122"/>
              </a:rPr>
              <a:t>"Reading a token</a:t>
            </a:r>
            <a:r>
              <a:rPr lang="en-US" altLang="zh-CN" sz="1400" b="0" dirty="0">
                <a:solidFill>
                  <a:srgbClr val="EE0000"/>
                </a:solidFill>
                <a:effectLst/>
                <a:latin typeface="Consolas" panose="020B0609020204030204" pitchFamily="49" charset="0"/>
                <a:ea typeface="微软雅黑" panose="020B0503020204020204" pitchFamily="34" charset="-122"/>
              </a:rPr>
              <a:t>\n</a:t>
            </a:r>
            <a:r>
              <a:rPr lang="en-US" altLang="zh-CN" sz="1400" b="0" dirty="0">
                <a:solidFill>
                  <a:srgbClr val="A31515"/>
                </a:solidFill>
                <a:effectLst/>
                <a:latin typeface="Consolas" panose="020B0609020204030204" pitchFamily="49" charset="0"/>
                <a:ea typeface="微软雅黑" panose="020B0503020204020204" pitchFamily="34" charset="-122"/>
              </a:rPr>
              <a:t>"</a:t>
            </a:r>
            <a:r>
              <a:rPr lang="en-US" altLang="zh-CN" sz="1400" b="0" dirty="0">
                <a:solidFill>
                  <a:srgbClr val="3B3B3B"/>
                </a:solidFill>
                <a:effectLst/>
                <a:latin typeface="Consolas" panose="020B0609020204030204" pitchFamily="49" charset="0"/>
                <a:ea typeface="微软雅黑" panose="020B0503020204020204" pitchFamily="34" charset="-122"/>
              </a:rPr>
              <a:t>));</a:t>
            </a:r>
          </a:p>
          <a:p>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err="1">
                <a:solidFill>
                  <a:srgbClr val="3B3B3B"/>
                </a:solidFill>
                <a:effectLst/>
                <a:latin typeface="Consolas" panose="020B0609020204030204" pitchFamily="49" charset="0"/>
                <a:ea typeface="微软雅黑" panose="020B0503020204020204" pitchFamily="34" charset="-122"/>
              </a:rPr>
              <a:t>yychar</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000000"/>
                </a:solidFill>
                <a:effectLst/>
                <a:latin typeface="Consolas" panose="020B0609020204030204" pitchFamily="49" charset="0"/>
                <a:ea typeface="微软雅黑" panose="020B0503020204020204" pitchFamily="34" charset="-122"/>
              </a:rPr>
              <a:t>=</a:t>
            </a:r>
            <a:r>
              <a:rPr lang="en-US" altLang="zh-CN" sz="1400" b="0" dirty="0">
                <a:solidFill>
                  <a:srgbClr val="3B3B3B"/>
                </a:solidFill>
                <a:effectLst/>
                <a:latin typeface="Consolas" panose="020B0609020204030204" pitchFamily="49" charset="0"/>
                <a:ea typeface="微软雅黑" panose="020B0503020204020204" pitchFamily="34" charset="-122"/>
              </a:rPr>
              <a:t> </a:t>
            </a:r>
            <a:r>
              <a:rPr lang="en-US" altLang="zh-CN" sz="1400" b="0" dirty="0">
                <a:solidFill>
                  <a:srgbClr val="795E26"/>
                </a:solidFill>
                <a:effectLst/>
                <a:latin typeface="Consolas" panose="020B0609020204030204" pitchFamily="49" charset="0"/>
                <a:ea typeface="微软雅黑" panose="020B0503020204020204" pitchFamily="34" charset="-122"/>
              </a:rPr>
              <a:t>yylex</a:t>
            </a:r>
            <a:r>
              <a:rPr lang="en-US" altLang="zh-CN" sz="1400" b="0" dirty="0">
                <a:solidFill>
                  <a:srgbClr val="3B3B3B"/>
                </a:solidFill>
                <a:effectLst/>
                <a:latin typeface="Consolas" panose="020B0609020204030204" pitchFamily="49" charset="0"/>
                <a:ea typeface="微软雅黑" panose="020B0503020204020204" pitchFamily="34" charset="-122"/>
              </a:rPr>
              <a:t> ();</a:t>
            </a:r>
          </a:p>
          <a:p>
            <a:r>
              <a:rPr lang="en-US" altLang="zh-CN" sz="1400" b="0" dirty="0">
                <a:solidFill>
                  <a:srgbClr val="3B3B3B"/>
                </a:solidFill>
                <a:effectLst/>
                <a:latin typeface="Consolas" panose="020B0609020204030204" pitchFamily="49" charset="0"/>
                <a:ea typeface="微软雅黑" panose="020B0503020204020204" pitchFamily="34" charset="-122"/>
              </a:rPr>
              <a:t>    }</a:t>
            </a:r>
          </a:p>
          <a:p>
            <a:br>
              <a:rPr lang="en-US" altLang="zh-CN" sz="1400" b="0" dirty="0">
                <a:solidFill>
                  <a:srgbClr val="3B3B3B"/>
                </a:solidFill>
                <a:effectLst/>
                <a:latin typeface="Consolas" panose="020B0609020204030204" pitchFamily="49" charset="0"/>
                <a:ea typeface="微软雅黑" panose="020B0503020204020204" pitchFamily="34" charset="-122"/>
              </a:rPr>
            </a:br>
            <a:r>
              <a:rPr lang="en-US" altLang="zh-CN" sz="1400" b="0" dirty="0">
                <a:solidFill>
                  <a:srgbClr val="3B3B3B"/>
                </a:solidFill>
                <a:effectLst/>
                <a:latin typeface="Consolas" panose="020B0609020204030204" pitchFamily="49" charset="0"/>
                <a:ea typeface="微软雅黑" panose="020B0503020204020204" pitchFamily="34" charset="-122"/>
              </a:rPr>
              <a:t>  ......</a:t>
            </a:r>
          </a:p>
          <a:p>
            <a:r>
              <a:rPr lang="en-US" altLang="zh-CN" sz="1400" b="0" dirty="0">
                <a:solidFill>
                  <a:srgbClr val="3B3B3B"/>
                </a:solidFill>
                <a:effectLst/>
                <a:latin typeface="Consolas" panose="020B0609020204030204" pitchFamily="49" charset="0"/>
                <a:ea typeface="微软雅黑" panose="020B0503020204020204" pitchFamily="34" charset="-122"/>
              </a:rPr>
              <a:t>}</a:t>
            </a:r>
          </a:p>
        </p:txBody>
      </p:sp>
      <p:sp>
        <p:nvSpPr>
          <p:cNvPr id="31" name="文本框 30">
            <a:extLst>
              <a:ext uri="{FF2B5EF4-FFF2-40B4-BE49-F238E27FC236}">
                <a16:creationId xmlns:a16="http://schemas.microsoft.com/office/drawing/2014/main" id="{E0DAC6A1-E6F8-4897-86E1-8806A061CB2B}"/>
              </a:ext>
            </a:extLst>
          </p:cNvPr>
          <p:cNvSpPr txBox="1"/>
          <p:nvPr/>
        </p:nvSpPr>
        <p:spPr>
          <a:xfrm>
            <a:off x="4823296" y="5815540"/>
            <a:ext cx="561108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生成的</a:t>
            </a:r>
            <a:r>
              <a:rPr lang="en-US" altLang="zh-CN" b="1" dirty="0" err="1">
                <a:latin typeface="微软雅黑" panose="020B0503020204020204" pitchFamily="34" charset="-122"/>
                <a:ea typeface="微软雅黑" panose="020B0503020204020204" pitchFamily="34" charset="-122"/>
              </a:rPr>
              <a:t>yyparse</a:t>
            </a:r>
            <a:r>
              <a:rPr lang="zh-CN" altLang="en-US" b="1" dirty="0">
                <a:latin typeface="微软雅黑" panose="020B0503020204020204" pitchFamily="34" charset="-122"/>
                <a:ea typeface="微软雅黑" panose="020B0503020204020204" pitchFamily="34" charset="-122"/>
              </a:rPr>
              <a:t>函数中，调用</a:t>
            </a:r>
            <a:r>
              <a:rPr lang="en-US" altLang="zh-CN" b="1" dirty="0">
                <a:latin typeface="微软雅黑" panose="020B0503020204020204" pitchFamily="34" charset="-122"/>
                <a:ea typeface="微软雅黑" panose="020B0503020204020204" pitchFamily="34" charset="-122"/>
              </a:rPr>
              <a:t>yylex</a:t>
            </a:r>
            <a:r>
              <a:rPr lang="zh-CN" altLang="en-US" b="1" dirty="0">
                <a:latin typeface="微软雅黑" panose="020B0503020204020204" pitchFamily="34" charset="-122"/>
                <a:ea typeface="微软雅黑" panose="020B0503020204020204" pitchFamily="34" charset="-122"/>
              </a:rPr>
              <a:t>函数得到相关信息</a:t>
            </a:r>
          </a:p>
        </p:txBody>
      </p:sp>
      <p:sp>
        <p:nvSpPr>
          <p:cNvPr id="32" name="文本框 31">
            <a:extLst>
              <a:ext uri="{FF2B5EF4-FFF2-40B4-BE49-F238E27FC236}">
                <a16:creationId xmlns:a16="http://schemas.microsoft.com/office/drawing/2014/main" id="{C37EEE41-9F10-49AA-BECC-58C609F653DD}"/>
              </a:ext>
            </a:extLst>
          </p:cNvPr>
          <p:cNvSpPr txBox="1"/>
          <p:nvPr/>
        </p:nvSpPr>
        <p:spPr>
          <a:xfrm>
            <a:off x="438693" y="1042997"/>
            <a:ext cx="3545478" cy="5847755"/>
          </a:xfrm>
          <a:prstGeom prst="rect">
            <a:avLst/>
          </a:prstGeom>
          <a:noFill/>
        </p:spPr>
        <p:txBody>
          <a:bodyPr wrap="square">
            <a:spAutoFit/>
          </a:bodyPr>
          <a:lstStyle/>
          <a:p>
            <a:r>
              <a:rPr lang="en-US" altLang="zh-CN" sz="1100" b="0" dirty="0">
                <a:solidFill>
                  <a:srgbClr val="008000"/>
                </a:solidFill>
                <a:effectLst/>
                <a:latin typeface="Consolas" panose="020B0609020204030204" pitchFamily="49" charset="0"/>
                <a:ea typeface="微软雅黑" panose="020B0503020204020204" pitchFamily="34" charset="-122"/>
              </a:rPr>
              <a:t>/* file name : </a:t>
            </a:r>
            <a:r>
              <a:rPr lang="en-US" altLang="zh-CN" sz="1100" b="0" dirty="0" err="1">
                <a:solidFill>
                  <a:srgbClr val="008000"/>
                </a:solidFill>
                <a:effectLst/>
                <a:latin typeface="Consolas" panose="020B0609020204030204" pitchFamily="49" charset="0"/>
                <a:ea typeface="微软雅黑" panose="020B0503020204020204" pitchFamily="34" charset="-122"/>
              </a:rPr>
              <a:t>bison_demo.y</a:t>
            </a:r>
            <a:r>
              <a:rPr lang="en-US" altLang="zh-CN" sz="1100" b="0" dirty="0">
                <a:solidFill>
                  <a:srgbClr val="008000"/>
                </a:solidFill>
                <a:effectLst/>
                <a:latin typeface="Consolas" panose="020B0609020204030204" pitchFamily="49" charset="0"/>
                <a:ea typeface="微软雅黑" panose="020B0503020204020204" pitchFamily="34" charset="-122"/>
              </a:rPr>
              <a:t> */</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AF00DB"/>
                </a:solidFill>
                <a:effectLst/>
                <a:latin typeface="Consolas" panose="020B0609020204030204" pitchFamily="49" charset="0"/>
                <a:ea typeface="微软雅黑" panose="020B0503020204020204" pitchFamily="34" charset="-122"/>
              </a:rPr>
              <a:t>#include</a:t>
            </a:r>
            <a:r>
              <a:rPr lang="en-US" altLang="zh-CN" sz="1100" b="0" dirty="0">
                <a:solidFill>
                  <a:srgbClr val="0000FF"/>
                </a:solidFill>
                <a:effectLst/>
                <a:latin typeface="Consolas" panose="020B0609020204030204" pitchFamily="49" charset="0"/>
                <a:ea typeface="微软雅黑" panose="020B0503020204020204" pitchFamily="34" charset="-122"/>
              </a:rPr>
              <a:t> </a:t>
            </a:r>
            <a:r>
              <a:rPr lang="en-US" altLang="zh-CN" sz="1100" b="0" dirty="0">
                <a:solidFill>
                  <a:srgbClr val="A31515"/>
                </a:solidFill>
                <a:effectLst/>
                <a:latin typeface="Consolas" panose="020B0609020204030204" pitchFamily="49" charset="0"/>
                <a:ea typeface="微软雅黑" panose="020B0503020204020204" pitchFamily="34" charset="-122"/>
              </a:rPr>
              <a:t>&lt;</a:t>
            </a:r>
            <a:r>
              <a:rPr lang="en-US" altLang="zh-CN" sz="1100" b="0" dirty="0" err="1">
                <a:solidFill>
                  <a:srgbClr val="A31515"/>
                </a:solidFill>
                <a:effectLst/>
                <a:latin typeface="Consolas" panose="020B0609020204030204" pitchFamily="49" charset="0"/>
                <a:ea typeface="微软雅黑" panose="020B0503020204020204" pitchFamily="34" charset="-122"/>
              </a:rPr>
              <a:t>stdio.h</a:t>
            </a:r>
            <a:r>
              <a:rPr lang="en-US" altLang="zh-CN" sz="1100" b="0" dirty="0">
                <a:solidFill>
                  <a:srgbClr val="A31515"/>
                </a:solidFill>
                <a:effectLst/>
                <a:latin typeface="Consolas" panose="020B0609020204030204" pitchFamily="49" charset="0"/>
                <a:ea typeface="微软雅黑" panose="020B0503020204020204" pitchFamily="34" charset="-122"/>
              </a:rPr>
              <a:t>&gt;</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795E26"/>
                </a:solidFill>
                <a:effectLst/>
                <a:latin typeface="Consolas" panose="020B0609020204030204" pitchFamily="49" charset="0"/>
                <a:ea typeface="微软雅黑" panose="020B0503020204020204" pitchFamily="34" charset="-122"/>
              </a:rPr>
              <a:t>yylex</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yyerror</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const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char</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s);</a:t>
            </a:r>
          </a:p>
          <a:p>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start </a:t>
            </a:r>
            <a:r>
              <a:rPr lang="en-US" altLang="zh-CN" sz="1100" b="0" dirty="0" err="1">
                <a:solidFill>
                  <a:srgbClr val="3B3B3B"/>
                </a:solidFill>
                <a:effectLst/>
                <a:latin typeface="Consolas" panose="020B0609020204030204" pitchFamily="49" charset="0"/>
                <a:ea typeface="微软雅黑" panose="020B0503020204020204" pitchFamily="34" charset="-122"/>
              </a:rPr>
              <a:t>reimu</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token REIMU</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00"/>
                </a:solidFill>
                <a:effectLst/>
                <a:latin typeface="Consolas" panose="020B0609020204030204" pitchFamily="49" charset="0"/>
                <a:ea typeface="微软雅黑" panose="020B0503020204020204" pitchFamily="34" charset="-122"/>
              </a:rPr>
              <a:t>%%</a:t>
            </a:r>
            <a:endParaRPr lang="en-US" altLang="zh-CN" sz="1100" b="0" dirty="0">
              <a:solidFill>
                <a:srgbClr val="3B3B3B"/>
              </a:solidFill>
              <a:effectLst/>
              <a:latin typeface="Consolas" panose="020B0609020204030204" pitchFamily="49" charset="0"/>
              <a:ea typeface="微软雅黑" panose="020B0503020204020204" pitchFamily="34" charset="-122"/>
            </a:endParaRPr>
          </a:p>
          <a:p>
            <a:r>
              <a:rPr lang="en-US" altLang="zh-CN" sz="1100" b="0" dirty="0" err="1">
                <a:solidFill>
                  <a:srgbClr val="3B3B3B"/>
                </a:solidFill>
                <a:effectLst/>
                <a:latin typeface="Consolas" panose="020B0609020204030204" pitchFamily="49" charset="0"/>
                <a:ea typeface="微软雅黑" panose="020B0503020204020204" pitchFamily="34" charset="-122"/>
              </a:rPr>
              <a:t>reimu</a:t>
            </a:r>
            <a:r>
              <a:rPr lang="en-US" altLang="zh-CN" sz="1100" b="0" dirty="0">
                <a:solidFill>
                  <a:srgbClr val="3B3B3B"/>
                </a:solidFill>
                <a:effectLst/>
                <a:latin typeface="Consolas" panose="020B0609020204030204" pitchFamily="49" charset="0"/>
                <a:ea typeface="微软雅黑" panose="020B0503020204020204" pitchFamily="34" charset="-122"/>
              </a:rPr>
              <a:t> : REIMU { </a:t>
            </a:r>
            <a:r>
              <a:rPr lang="en-US" altLang="zh-CN" sz="1100" b="0" dirty="0">
                <a:solidFill>
                  <a:srgbClr val="795E26"/>
                </a:solidFill>
                <a:effectLst/>
                <a:latin typeface="Consolas" panose="020B0609020204030204" pitchFamily="49" charset="0"/>
                <a:ea typeface="微软雅黑" panose="020B0503020204020204" pitchFamily="34" charset="-122"/>
              </a:rPr>
              <a:t>puts</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A31515"/>
                </a:solidFill>
                <a:effectLst/>
                <a:latin typeface="Consolas" panose="020B0609020204030204" pitchFamily="49" charset="0"/>
                <a:ea typeface="微软雅黑" panose="020B0503020204020204" pitchFamily="34" charset="-122"/>
              </a:rPr>
              <a:t>“\</a:t>
            </a:r>
            <a:r>
              <a:rPr lang="en-US" altLang="zh-CN" sz="1100" b="0" dirty="0" err="1">
                <a:solidFill>
                  <a:srgbClr val="A31515"/>
                </a:solidFill>
                <a:effectLst/>
                <a:latin typeface="Consolas" panose="020B0609020204030204" pitchFamily="49" charset="0"/>
                <a:ea typeface="微软雅黑" panose="020B0503020204020204" pitchFamily="34" charset="-122"/>
              </a:rPr>
              <a:t>nFind</a:t>
            </a:r>
            <a:r>
              <a:rPr lang="en-US" altLang="zh-CN" sz="1100" b="0" dirty="0">
                <a:solidFill>
                  <a:srgbClr val="A31515"/>
                </a:solidFill>
                <a:effectLst/>
                <a:latin typeface="Consolas" panose="020B0609020204030204" pitchFamily="49" charset="0"/>
                <a:ea typeface="微软雅黑" panose="020B0503020204020204" pitchFamily="34" charset="-122"/>
              </a:rPr>
              <a:t>\n"</a:t>
            </a:r>
            <a:r>
              <a:rPr lang="en-US" altLang="zh-CN" sz="1100" b="0" dirty="0">
                <a:solidFill>
                  <a:srgbClr val="3B3B3B"/>
                </a:solidFill>
                <a:effectLst/>
                <a:latin typeface="Consolas" panose="020B0609020204030204" pitchFamily="49" charset="0"/>
                <a:ea typeface="微软雅黑" panose="020B0503020204020204" pitchFamily="34" charset="-122"/>
              </a:rPr>
              <a:t>); }</a:t>
            </a:r>
          </a:p>
          <a:p>
            <a:r>
              <a:rPr lang="en-US" altLang="zh-CN" sz="1100" b="0" dirty="0">
                <a:solidFill>
                  <a:srgbClr val="000000"/>
                </a:solidFill>
                <a:effectLst/>
                <a:latin typeface="Consolas" panose="020B0609020204030204" pitchFamily="49" charset="0"/>
                <a:ea typeface="微软雅黑" panose="020B0503020204020204" pitchFamily="34" charset="-122"/>
              </a:rPr>
              <a:t>%%</a:t>
            </a:r>
            <a:endParaRPr lang="en-US" altLang="zh-CN" sz="1100" b="0" dirty="0">
              <a:solidFill>
                <a:srgbClr val="3B3B3B"/>
              </a:solidFill>
              <a:effectLst/>
              <a:latin typeface="Consolas" panose="020B0609020204030204" pitchFamily="49" charset="0"/>
              <a:ea typeface="微软雅黑" panose="020B0503020204020204" pitchFamily="34" charset="-122"/>
            </a:endParaRP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795E26"/>
                </a:solidFill>
                <a:effectLst/>
                <a:latin typeface="Consolas" panose="020B0609020204030204" pitchFamily="49" charset="0"/>
                <a:ea typeface="微软雅黑" panose="020B0503020204020204" pitchFamily="34" charset="-122"/>
              </a:rPr>
              <a:t>yylex</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c </a:t>
            </a: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getchar</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switch</a:t>
            </a:r>
            <a:r>
              <a:rPr lang="en-US" altLang="zh-CN" sz="1100" b="0" dirty="0">
                <a:solidFill>
                  <a:srgbClr val="3B3B3B"/>
                </a:solidFill>
                <a:effectLst/>
                <a:latin typeface="Consolas" panose="020B0609020204030204" pitchFamily="49" charset="0"/>
                <a:ea typeface="微软雅黑" panose="020B0503020204020204" pitchFamily="34" charset="-122"/>
              </a:rPr>
              <a:t> (c) {</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case</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EOF</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YYEOF;</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case</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31515"/>
                </a:solidFill>
                <a:effectLst/>
                <a:latin typeface="Consolas" panose="020B0609020204030204" pitchFamily="49" charset="0"/>
                <a:ea typeface="微软雅黑" panose="020B0503020204020204" pitchFamily="34" charset="-122"/>
              </a:rPr>
              <a:t>'H'</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REIMU;</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default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YYUNDEF;</a:t>
            </a:r>
          </a:p>
          <a:p>
            <a:r>
              <a:rPr lang="en-US" altLang="zh-CN" sz="1100" b="0" dirty="0">
                <a:solidFill>
                  <a:srgbClr val="3B3B3B"/>
                </a:solidFill>
                <a:effectLst/>
                <a:latin typeface="Consolas" panose="020B0609020204030204" pitchFamily="49" charset="0"/>
                <a:ea typeface="微软雅黑" panose="020B0503020204020204" pitchFamily="34" charset="-122"/>
              </a:rPr>
              <a:t>    }</a:t>
            </a:r>
          </a:p>
          <a:p>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yyerror</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const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FF"/>
                </a:solidFill>
                <a:effectLst/>
                <a:latin typeface="Consolas" panose="020B0609020204030204" pitchFamily="49" charset="0"/>
                <a:ea typeface="微软雅黑" panose="020B0503020204020204" pitchFamily="34" charset="-122"/>
              </a:rPr>
              <a:t>char</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00000"/>
                </a:solidFill>
                <a:effectLst/>
                <a:latin typeface="Consolas" panose="020B0609020204030204" pitchFamily="49" charset="0"/>
                <a:ea typeface="微软雅黑" panose="020B0503020204020204" pitchFamily="34" charset="-122"/>
              </a:rPr>
              <a:t>*</a:t>
            </a:r>
            <a:r>
              <a:rPr lang="en-US" altLang="zh-CN" sz="1100" b="0" dirty="0">
                <a:solidFill>
                  <a:srgbClr val="001080"/>
                </a:solidFill>
                <a:effectLst/>
                <a:latin typeface="Consolas" panose="020B0609020204030204" pitchFamily="49" charset="0"/>
                <a:ea typeface="微软雅黑" panose="020B0503020204020204" pitchFamily="34" charset="-122"/>
              </a:rPr>
              <a:t>s</a:t>
            </a:r>
            <a:r>
              <a:rPr lang="en-US" altLang="zh-CN" sz="1100" b="0" dirty="0">
                <a:solidFill>
                  <a:srgbClr val="3B3B3B"/>
                </a:solidFill>
                <a:effectLst/>
                <a:latin typeface="Consolas" panose="020B0609020204030204" pitchFamily="49" charset="0"/>
                <a:ea typeface="微软雅黑" panose="020B0503020204020204" pitchFamily="34" charset="-122"/>
              </a:rPr>
              <a:t>) {</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fprintf</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stderr</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31515"/>
                </a:solidFill>
                <a:effectLst/>
                <a:latin typeface="Consolas" panose="020B0609020204030204" pitchFamily="49" charset="0"/>
                <a:ea typeface="微软雅黑" panose="020B0503020204020204" pitchFamily="34" charset="-122"/>
              </a:rPr>
              <a:t>"</a:t>
            </a:r>
            <a:r>
              <a:rPr lang="en-US" altLang="zh-CN" sz="1100" b="0" dirty="0">
                <a:solidFill>
                  <a:srgbClr val="001080"/>
                </a:solidFill>
                <a:effectLst/>
                <a:latin typeface="Consolas" panose="020B0609020204030204" pitchFamily="49" charset="0"/>
                <a:ea typeface="微软雅黑" panose="020B0503020204020204" pitchFamily="34" charset="-122"/>
              </a:rPr>
              <a:t>%s</a:t>
            </a:r>
            <a:r>
              <a:rPr lang="en-US" altLang="zh-CN" sz="1100" b="0" dirty="0">
                <a:solidFill>
                  <a:srgbClr val="EE0000"/>
                </a:solidFill>
                <a:effectLst/>
                <a:latin typeface="Consolas" panose="020B0609020204030204" pitchFamily="49" charset="0"/>
                <a:ea typeface="微软雅黑" panose="020B0503020204020204" pitchFamily="34" charset="-122"/>
              </a:rPr>
              <a:t>\n</a:t>
            </a:r>
            <a:r>
              <a:rPr lang="en-US" altLang="zh-CN" sz="1100" b="0" dirty="0">
                <a:solidFill>
                  <a:srgbClr val="A31515"/>
                </a:solidFill>
                <a:effectLst/>
                <a:latin typeface="Consolas" panose="020B0609020204030204" pitchFamily="49" charset="0"/>
                <a:ea typeface="微软雅黑" panose="020B0503020204020204" pitchFamily="34" charset="-122"/>
              </a:rPr>
              <a:t>"</a:t>
            </a:r>
            <a:r>
              <a:rPr lang="en-US" altLang="zh-CN" sz="1100" b="0" dirty="0">
                <a:solidFill>
                  <a:srgbClr val="3B3B3B"/>
                </a:solidFill>
                <a:effectLst/>
                <a:latin typeface="Consolas" panose="020B0609020204030204" pitchFamily="49" charset="0"/>
                <a:ea typeface="微软雅黑" panose="020B0503020204020204" pitchFamily="34" charset="-122"/>
              </a:rPr>
              <a:t>, s);</a:t>
            </a:r>
          </a:p>
          <a:p>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r>
              <a:rPr lang="en-US" altLang="zh-CN" sz="1100" b="0" dirty="0">
                <a:solidFill>
                  <a:srgbClr val="0000FF"/>
                </a:solidFill>
                <a:effectLst/>
                <a:latin typeface="Consolas" panose="020B0609020204030204" pitchFamily="49" charset="0"/>
                <a:ea typeface="微软雅黑" panose="020B0503020204020204" pitchFamily="34" charset="-122"/>
              </a:rPr>
              <a:t>int</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795E26"/>
                </a:solidFill>
                <a:effectLst/>
                <a:latin typeface="Consolas" panose="020B0609020204030204" pitchFamily="49" charset="0"/>
                <a:ea typeface="微软雅黑" panose="020B0503020204020204" pitchFamily="34" charset="-122"/>
              </a:rPr>
              <a:t>main</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00FF"/>
                </a:solidFill>
                <a:effectLst/>
                <a:latin typeface="Consolas" panose="020B0609020204030204" pitchFamily="49" charset="0"/>
                <a:ea typeface="微软雅黑" panose="020B0503020204020204" pitchFamily="34" charset="-122"/>
              </a:rPr>
              <a:t>void</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err="1">
                <a:solidFill>
                  <a:srgbClr val="795E26"/>
                </a:solidFill>
                <a:effectLst/>
                <a:latin typeface="Consolas" panose="020B0609020204030204" pitchFamily="49" charset="0"/>
                <a:ea typeface="微软雅黑" panose="020B0503020204020204" pitchFamily="34" charset="-122"/>
              </a:rPr>
              <a:t>yyparse</a:t>
            </a:r>
            <a:r>
              <a:rPr lang="en-US" altLang="zh-CN" sz="1100" b="0" dirty="0">
                <a:solidFill>
                  <a:srgbClr val="3B3B3B"/>
                </a:solidFill>
                <a:effectLst/>
                <a:latin typeface="Consolas" panose="020B0609020204030204" pitchFamily="49" charset="0"/>
                <a:ea typeface="微软雅黑" panose="020B0503020204020204" pitchFamily="34" charset="-122"/>
              </a:rPr>
              <a:t>();</a:t>
            </a:r>
            <a:r>
              <a:rPr lang="en-US" altLang="zh-CN" sz="1100" b="0" dirty="0">
                <a:solidFill>
                  <a:srgbClr val="008000"/>
                </a:solidFill>
                <a:effectLst/>
                <a:latin typeface="Consolas" panose="020B0609020204030204" pitchFamily="49" charset="0"/>
                <a:ea typeface="微软雅黑" panose="020B0503020204020204" pitchFamily="34" charset="-122"/>
              </a:rPr>
              <a:t> // </a:t>
            </a:r>
            <a:r>
              <a:rPr lang="zh-CN" altLang="en-US" sz="1100" b="0" dirty="0">
                <a:solidFill>
                  <a:srgbClr val="008000"/>
                </a:solidFill>
                <a:effectLst/>
                <a:latin typeface="Consolas" panose="020B0609020204030204" pitchFamily="49" charset="0"/>
                <a:ea typeface="微软雅黑" panose="020B0503020204020204" pitchFamily="34" charset="-122"/>
              </a:rPr>
              <a:t>启动解析</a:t>
            </a:r>
            <a:endParaRPr lang="zh-CN" altLang="en-US" sz="1100" b="0" dirty="0">
              <a:solidFill>
                <a:srgbClr val="3B3B3B"/>
              </a:solidFill>
              <a:effectLst/>
              <a:latin typeface="Consolas" panose="020B0609020204030204" pitchFamily="49" charset="0"/>
              <a:ea typeface="微软雅黑" panose="020B0503020204020204" pitchFamily="34" charset="-122"/>
            </a:endParaRPr>
          </a:p>
          <a:p>
            <a:r>
              <a:rPr lang="zh-CN" altLang="en-US"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AF00DB"/>
                </a:solidFill>
                <a:effectLst/>
                <a:latin typeface="Consolas" panose="020B0609020204030204" pitchFamily="49" charset="0"/>
                <a:ea typeface="微软雅黑" panose="020B0503020204020204" pitchFamily="34" charset="-122"/>
              </a:rPr>
              <a:t>return</a:t>
            </a:r>
            <a:r>
              <a:rPr lang="en-US" altLang="zh-CN" sz="1100" b="0" dirty="0">
                <a:solidFill>
                  <a:srgbClr val="3B3B3B"/>
                </a:solidFill>
                <a:effectLst/>
                <a:latin typeface="Consolas" panose="020B0609020204030204" pitchFamily="49" charset="0"/>
                <a:ea typeface="微软雅黑" panose="020B0503020204020204" pitchFamily="34" charset="-122"/>
              </a:rPr>
              <a:t> </a:t>
            </a:r>
            <a:r>
              <a:rPr lang="en-US" altLang="zh-CN" sz="1100" b="0" dirty="0">
                <a:solidFill>
                  <a:srgbClr val="098658"/>
                </a:solidFill>
                <a:effectLst/>
                <a:latin typeface="Consolas" panose="020B0609020204030204" pitchFamily="49" charset="0"/>
                <a:ea typeface="微软雅黑" panose="020B0503020204020204" pitchFamily="34" charset="-122"/>
              </a:rPr>
              <a:t>0</a:t>
            </a:r>
            <a:r>
              <a:rPr lang="en-US" altLang="zh-CN" sz="1100" b="0" dirty="0">
                <a:solidFill>
                  <a:srgbClr val="3B3B3B"/>
                </a:solidFill>
                <a:effectLst/>
                <a:latin typeface="Consolas" panose="020B0609020204030204" pitchFamily="49" charset="0"/>
                <a:ea typeface="微软雅黑" panose="020B0503020204020204" pitchFamily="34" charset="-122"/>
              </a:rPr>
              <a:t>;</a:t>
            </a:r>
          </a:p>
          <a:p>
            <a:r>
              <a:rPr lang="en-US" altLang="zh-CN" sz="1100" b="0" dirty="0">
                <a:solidFill>
                  <a:srgbClr val="3B3B3B"/>
                </a:solidFill>
                <a:effectLst/>
                <a:latin typeface="Consolas" panose="020B0609020204030204" pitchFamily="49" charset="0"/>
                <a:ea typeface="微软雅黑" panose="020B0503020204020204" pitchFamily="34" charset="-122"/>
              </a:rPr>
              <a:t>}</a:t>
            </a:r>
          </a:p>
          <a:p>
            <a:br>
              <a:rPr lang="en-US" altLang="zh-CN" sz="1100" b="0" dirty="0">
                <a:solidFill>
                  <a:srgbClr val="3B3B3B"/>
                </a:solidFill>
                <a:effectLst/>
                <a:latin typeface="Consolas" panose="020B0609020204030204" pitchFamily="49" charset="0"/>
                <a:ea typeface="微软雅黑" panose="020B0503020204020204" pitchFamily="34" charset="-122"/>
              </a:rPr>
            </a:br>
            <a:endParaRPr lang="en-US" altLang="zh-CN" sz="1100" b="0" dirty="0">
              <a:solidFill>
                <a:srgbClr val="3B3B3B"/>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1453565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nSpc>
                <a:spcPct val="120000"/>
              </a:lnSpc>
            </a:pPr>
            <a:endParaRPr lang="en-US" altLang="zh-CN" dirty="0"/>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Bison</a:t>
            </a:r>
            <a:r>
              <a:rPr lang="zh-CN" altLang="en-US" dirty="0">
                <a:latin typeface="微软雅黑" panose="020B0503020204020204" pitchFamily="34" charset="-122"/>
              </a:rPr>
              <a:t>二义性处理</a:t>
            </a:r>
            <a:endParaRPr lang="en-US" dirty="0">
              <a:latin typeface="微软雅黑" panose="020B0503020204020204" pitchFamily="34" charset="-122"/>
            </a:endParaRPr>
          </a:p>
        </p:txBody>
      </p:sp>
      <p:sp>
        <p:nvSpPr>
          <p:cNvPr id="6" name="内容占位符 4">
            <a:extLst>
              <a:ext uri="{FF2B5EF4-FFF2-40B4-BE49-F238E27FC236}">
                <a16:creationId xmlns:a16="http://schemas.microsoft.com/office/drawing/2014/main" id="{22F897EB-FF29-470D-A920-0D4DAF36C069}"/>
              </a:ext>
            </a:extLst>
          </p:cNvPr>
          <p:cNvSpPr txBox="1">
            <a:spLocks/>
          </p:cNvSpPr>
          <p:nvPr/>
        </p:nvSpPr>
        <p:spPr>
          <a:xfrm>
            <a:off x="342405" y="1205344"/>
            <a:ext cx="11792198" cy="5229103"/>
          </a:xfrm>
          <a:prstGeom prst="rect">
            <a:avLst/>
          </a:prstGeom>
        </p:spPr>
        <p:txBody>
          <a:bodyPr vert="horz" lIns="91440" tIns="45720" rIns="91440" bIns="45720" rtlCol="0">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sz="3000" b="1" kern="1200" baseline="0">
                <a:solidFill>
                  <a:schemeClr val="tx1"/>
                </a:solidFill>
                <a:latin typeface="Times New Roman" panose="02020603050405020304" pitchFamily="18" charset="0"/>
                <a:ea typeface="微软雅黑" panose="020B0503020204020204" pitchFamily="34" charset="-122"/>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Bison</a:t>
            </a:r>
            <a:r>
              <a:rPr lang="zh-CN" altLang="en-US" dirty="0"/>
              <a:t>指针模型</a:t>
            </a:r>
            <a:endParaRPr lang="en-US" altLang="zh-CN" dirty="0"/>
          </a:p>
          <a:p>
            <a:pPr lvl="1"/>
            <a:r>
              <a:rPr lang="zh-CN" altLang="en-US" dirty="0"/>
              <a:t>为了准确描述</a:t>
            </a:r>
            <a:r>
              <a:rPr lang="en-US" altLang="zh-CN" dirty="0"/>
              <a:t>Bison</a:t>
            </a:r>
            <a:r>
              <a:rPr lang="zh-CN" altLang="en-US" dirty="0"/>
              <a:t>语法可能会出现的冲突，引入指针模型</a:t>
            </a:r>
            <a:endParaRPr lang="en-US" altLang="zh-CN" dirty="0"/>
          </a:p>
          <a:p>
            <a:pPr lvl="1"/>
            <a:r>
              <a:rPr lang="zh-CN" altLang="en-US" dirty="0"/>
              <a:t>模型的内容如下：每次读到一个记号（</a:t>
            </a:r>
            <a:r>
              <a:rPr lang="en-US" altLang="zh-CN" dirty="0"/>
              <a:t>token</a:t>
            </a:r>
            <a:r>
              <a:rPr lang="zh-CN" altLang="en-US" dirty="0"/>
              <a:t>），有一个指针在</a:t>
            </a:r>
            <a:r>
              <a:rPr lang="en-US" altLang="zh-CN" dirty="0"/>
              <a:t>Bison</a:t>
            </a:r>
            <a:r>
              <a:rPr lang="zh-CN" altLang="en-US" dirty="0"/>
              <a:t>程序中移动</a:t>
            </a:r>
            <a:endParaRPr lang="en-US" altLang="zh-CN" dirty="0"/>
          </a:p>
          <a:p>
            <a:pPr lvl="1"/>
            <a:r>
              <a:rPr lang="zh-CN" altLang="en-US" dirty="0"/>
              <a:t>开始时，这个指针（用“↑”表示）在起始规则的第一项前</a:t>
            </a:r>
            <a:endParaRPr lang="en-US" dirty="0"/>
          </a:p>
        </p:txBody>
      </p:sp>
      <p:sp>
        <p:nvSpPr>
          <p:cNvPr id="2" name="矩形 1">
            <a:extLst>
              <a:ext uri="{FF2B5EF4-FFF2-40B4-BE49-F238E27FC236}">
                <a16:creationId xmlns:a16="http://schemas.microsoft.com/office/drawing/2014/main" id="{63862004-F138-4084-8272-3038FD942C21}"/>
              </a:ext>
            </a:extLst>
          </p:cNvPr>
          <p:cNvSpPr/>
          <p:nvPr/>
        </p:nvSpPr>
        <p:spPr>
          <a:xfrm>
            <a:off x="4208834" y="4393260"/>
            <a:ext cx="3774332" cy="19649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just"/>
            <a:r>
              <a:rPr lang="en-US" altLang="zh-CN" sz="1800" kern="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%token A B C D E F</a:t>
            </a:r>
            <a:endParaRPr lang="zh-CN" altLang="zh-CN" sz="1800" kern="1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endParaRPr>
          </a:p>
          <a:p>
            <a:pPr marR="133350" algn="just"/>
            <a:r>
              <a:rPr lang="en-US" altLang="zh-CN" sz="1800" kern="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a:t>
            </a:r>
            <a:endParaRPr lang="zh-CN" altLang="zh-CN" sz="1800" kern="1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endParaRPr>
          </a:p>
          <a:p>
            <a:r>
              <a:rPr lang="en-US" altLang="zh-CN" sz="1800" dirty="0">
                <a:solidFill>
                  <a:schemeClr val="tx1"/>
                </a:solidFill>
                <a:effectLst/>
                <a:latin typeface="Consolas" panose="020B0609020204030204" pitchFamily="49" charset="0"/>
                <a:cs typeface="Times New Roman" panose="02020603050405020304" pitchFamily="18" charset="0"/>
              </a:rPr>
              <a:t>start</a:t>
            </a:r>
            <a:r>
              <a:rPr lang="zh-CN"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a:t>
            </a:r>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↑A B C ;</a:t>
            </a:r>
            <a:endParaRPr lang="zh-CN" altLang="en-US"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788123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r>
              <a:rPr lang="zh-CN" altLang="en-US" sz="2800" dirty="0"/>
              <a:t>目的：从无到有完成</a:t>
            </a:r>
            <a:r>
              <a:rPr lang="en-US" altLang="zh-CN" sz="2800" dirty="0" err="1"/>
              <a:t>Cminus</a:t>
            </a:r>
            <a:r>
              <a:rPr lang="en-US" altLang="zh-CN" sz="2800" dirty="0"/>
              <a:t>-f</a:t>
            </a:r>
            <a:r>
              <a:rPr lang="zh-CN" altLang="en-US" sz="2800" dirty="0"/>
              <a:t>解析器</a:t>
            </a:r>
          </a:p>
          <a:p>
            <a:pPr lvl="1"/>
            <a:r>
              <a:rPr lang="zh-CN" altLang="en-US" sz="2400" dirty="0"/>
              <a:t>掌握并运用词法分析、语法分析基础知识</a:t>
            </a:r>
          </a:p>
          <a:p>
            <a:pPr lvl="1"/>
            <a:r>
              <a:rPr lang="zh-CN" altLang="en-US" sz="2400" dirty="0"/>
              <a:t>掌握</a:t>
            </a:r>
            <a:r>
              <a:rPr lang="en-US" altLang="zh-CN" sz="2400" dirty="0"/>
              <a:t>flex</a:t>
            </a:r>
            <a:r>
              <a:rPr lang="zh-CN" altLang="en-US" sz="2400" dirty="0"/>
              <a:t>和</a:t>
            </a:r>
            <a:r>
              <a:rPr lang="en-US" altLang="zh-CN" sz="2400" dirty="0"/>
              <a:t>bison</a:t>
            </a:r>
            <a:r>
              <a:rPr lang="zh-CN" altLang="en-US" sz="2400" dirty="0"/>
              <a:t>的原理和使用</a:t>
            </a:r>
          </a:p>
          <a:p>
            <a:r>
              <a:rPr lang="zh-CN" altLang="en-US" sz="2800" dirty="0"/>
              <a:t>要求：</a:t>
            </a:r>
          </a:p>
          <a:p>
            <a:pPr lvl="1"/>
            <a:r>
              <a:rPr lang="zh-CN" altLang="en-US" sz="2400" dirty="0"/>
              <a:t>基于</a:t>
            </a:r>
            <a:r>
              <a:rPr lang="en-US" altLang="zh-CN" sz="2400" dirty="0"/>
              <a:t>flex</a:t>
            </a:r>
            <a:r>
              <a:rPr lang="zh-CN" altLang="en-US" sz="2400" dirty="0"/>
              <a:t>生成词法分析器、将字符流转为</a:t>
            </a:r>
            <a:r>
              <a:rPr lang="en-US" altLang="zh-CN" sz="2400" dirty="0"/>
              <a:t>token</a:t>
            </a:r>
            <a:r>
              <a:rPr lang="zh-CN" altLang="en-US" sz="2400" dirty="0"/>
              <a:t>流</a:t>
            </a:r>
          </a:p>
          <a:p>
            <a:pPr lvl="1"/>
            <a:r>
              <a:rPr lang="zh-CN" altLang="en-US" sz="2400" dirty="0"/>
              <a:t>基于</a:t>
            </a:r>
            <a:r>
              <a:rPr lang="en-US" altLang="zh-CN" sz="2400" dirty="0"/>
              <a:t>bison</a:t>
            </a:r>
            <a:r>
              <a:rPr lang="zh-CN" altLang="en-US" sz="2400" dirty="0"/>
              <a:t>生成语法分析器、根据</a:t>
            </a:r>
            <a:r>
              <a:rPr lang="en-US" altLang="zh-CN" sz="2400" dirty="0"/>
              <a:t>token</a:t>
            </a:r>
            <a:r>
              <a:rPr lang="zh-CN" altLang="en-US" sz="2400" dirty="0"/>
              <a:t>流建立语法树</a:t>
            </a:r>
            <a:endParaRPr lang="en-US" altLang="zh-CN" sz="2400" dirty="0"/>
          </a:p>
          <a:p>
            <a:r>
              <a:rPr lang="zh-CN" altLang="en-US" sz="2800" dirty="0"/>
              <a:t>考核标准：</a:t>
            </a:r>
            <a:endParaRPr lang="en-US" altLang="zh-CN" sz="2800" dirty="0"/>
          </a:p>
          <a:p>
            <a:pPr lvl="1"/>
            <a:r>
              <a:rPr lang="zh-CN" altLang="en-US" sz="2400" dirty="0"/>
              <a:t>对测试样例输出正确的语法树结构</a:t>
            </a:r>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Lab 1 </a:t>
            </a:r>
            <a:r>
              <a:rPr lang="zh-CN" altLang="en-US" dirty="0">
                <a:latin typeface="微软雅黑" panose="020B0503020204020204" pitchFamily="34" charset="-122"/>
              </a:rPr>
              <a:t>语言解析器</a:t>
            </a:r>
            <a:endParaRPr lang="en-US" dirty="0">
              <a:latin typeface="微软雅黑" panose="020B0503020204020204" pitchFamily="34" charset="-122"/>
            </a:endParaRPr>
          </a:p>
        </p:txBody>
      </p:sp>
      <p:sp>
        <p:nvSpPr>
          <p:cNvPr id="6" name="矩形: 圆角 5">
            <a:extLst>
              <a:ext uri="{FF2B5EF4-FFF2-40B4-BE49-F238E27FC236}">
                <a16:creationId xmlns:a16="http://schemas.microsoft.com/office/drawing/2014/main" id="{8FE9287A-4572-4B1B-9B39-032BCC1643FC}"/>
              </a:ext>
            </a:extLst>
          </p:cNvPr>
          <p:cNvSpPr/>
          <p:nvPr/>
        </p:nvSpPr>
        <p:spPr>
          <a:xfrm>
            <a:off x="5644192" y="5063075"/>
            <a:ext cx="2748181" cy="1794925"/>
          </a:xfrm>
          <a:prstGeom prst="round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 name="箭头: 右 6">
            <a:extLst>
              <a:ext uri="{FF2B5EF4-FFF2-40B4-BE49-F238E27FC236}">
                <a16:creationId xmlns:a16="http://schemas.microsoft.com/office/drawing/2014/main" id="{04C27A1E-C468-45F5-A26C-A5244DD62844}"/>
              </a:ext>
            </a:extLst>
          </p:cNvPr>
          <p:cNvSpPr/>
          <p:nvPr/>
        </p:nvSpPr>
        <p:spPr>
          <a:xfrm>
            <a:off x="4650994" y="5841262"/>
            <a:ext cx="816557" cy="43641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 name="文本框 7">
            <a:extLst>
              <a:ext uri="{FF2B5EF4-FFF2-40B4-BE49-F238E27FC236}">
                <a16:creationId xmlns:a16="http://schemas.microsoft.com/office/drawing/2014/main" id="{F8C30090-F6C3-48C3-9BC3-02EED864732E}"/>
              </a:ext>
            </a:extLst>
          </p:cNvPr>
          <p:cNvSpPr txBox="1"/>
          <p:nvPr/>
        </p:nvSpPr>
        <p:spPr>
          <a:xfrm>
            <a:off x="4362975" y="5495203"/>
            <a:ext cx="1529102" cy="369332"/>
          </a:xfrm>
          <a:prstGeom prst="rect">
            <a:avLst/>
          </a:prstGeom>
          <a:noFill/>
        </p:spPr>
        <p:txBody>
          <a:bodyPr wrap="square" rtlCol="0">
            <a:spAutoFit/>
          </a:bodyPr>
          <a:lstStyle/>
          <a:p>
            <a:r>
              <a:rPr lang="en-US" altLang="zh-CN" b="1" dirty="0"/>
              <a:t>Source  file </a:t>
            </a:r>
            <a:endParaRPr lang="zh-CN" altLang="en-US" b="1" dirty="0"/>
          </a:p>
        </p:txBody>
      </p:sp>
      <p:grpSp>
        <p:nvGrpSpPr>
          <p:cNvPr id="9" name="组合 8">
            <a:extLst>
              <a:ext uri="{FF2B5EF4-FFF2-40B4-BE49-F238E27FC236}">
                <a16:creationId xmlns:a16="http://schemas.microsoft.com/office/drawing/2014/main" id="{2E4B54B4-EC11-461C-A3D7-1B58DC2396AF}"/>
              </a:ext>
            </a:extLst>
          </p:cNvPr>
          <p:cNvGrpSpPr/>
          <p:nvPr/>
        </p:nvGrpSpPr>
        <p:grpSpPr>
          <a:xfrm>
            <a:off x="5755027" y="5478518"/>
            <a:ext cx="464127" cy="1178593"/>
            <a:chOff x="4080163" y="2589843"/>
            <a:chExt cx="464127" cy="1178593"/>
          </a:xfrm>
        </p:grpSpPr>
        <p:sp>
          <p:nvSpPr>
            <p:cNvPr id="10" name="文本框 9">
              <a:extLst>
                <a:ext uri="{FF2B5EF4-FFF2-40B4-BE49-F238E27FC236}">
                  <a16:creationId xmlns:a16="http://schemas.microsoft.com/office/drawing/2014/main" id="{A70467BD-04DF-4A58-BD66-C70659BD3B47}"/>
                </a:ext>
              </a:extLst>
            </p:cNvPr>
            <p:cNvSpPr txBox="1"/>
            <p:nvPr/>
          </p:nvSpPr>
          <p:spPr>
            <a:xfrm>
              <a:off x="4082625" y="2589843"/>
              <a:ext cx="461665" cy="1178593"/>
            </a:xfrm>
            <a:prstGeom prst="rect">
              <a:avLst/>
            </a:prstGeom>
            <a:noFill/>
          </p:spPr>
          <p:txBody>
            <a:bodyPr vert="eaVert" wrap="square" rtlCol="0">
              <a:spAutoFit/>
            </a:bodyPr>
            <a:lstStyle/>
            <a:p>
              <a:pPr algn="ctr"/>
              <a:r>
                <a:rPr lang="en-US" altLang="zh-CN" b="1" dirty="0" err="1"/>
                <a:t>Lexer</a:t>
              </a:r>
              <a:endParaRPr lang="zh-CN" altLang="en-US" b="1" dirty="0"/>
            </a:p>
          </p:txBody>
        </p:sp>
        <p:sp>
          <p:nvSpPr>
            <p:cNvPr id="11" name="矩形: 圆角 9">
              <a:extLst>
                <a:ext uri="{FF2B5EF4-FFF2-40B4-BE49-F238E27FC236}">
                  <a16:creationId xmlns:a16="http://schemas.microsoft.com/office/drawing/2014/main" id="{6B0206DE-014B-49E1-ADE8-1925FBE26871}"/>
                </a:ext>
              </a:extLst>
            </p:cNvPr>
            <p:cNvSpPr/>
            <p:nvPr/>
          </p:nvSpPr>
          <p:spPr>
            <a:xfrm>
              <a:off x="4080163" y="2597912"/>
              <a:ext cx="464127" cy="117052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12" name="箭头: 右 10">
            <a:extLst>
              <a:ext uri="{FF2B5EF4-FFF2-40B4-BE49-F238E27FC236}">
                <a16:creationId xmlns:a16="http://schemas.microsoft.com/office/drawing/2014/main" id="{746D2801-6E5F-468D-B6F7-40AACD10BF5D}"/>
              </a:ext>
            </a:extLst>
          </p:cNvPr>
          <p:cNvSpPr/>
          <p:nvPr/>
        </p:nvSpPr>
        <p:spPr>
          <a:xfrm>
            <a:off x="6534348" y="5841262"/>
            <a:ext cx="1029220" cy="43641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3" name="文本框 12">
            <a:extLst>
              <a:ext uri="{FF2B5EF4-FFF2-40B4-BE49-F238E27FC236}">
                <a16:creationId xmlns:a16="http://schemas.microsoft.com/office/drawing/2014/main" id="{066D8D27-23B7-448B-A6D1-8F5513343309}"/>
              </a:ext>
            </a:extLst>
          </p:cNvPr>
          <p:cNvSpPr txBox="1"/>
          <p:nvPr/>
        </p:nvSpPr>
        <p:spPr>
          <a:xfrm>
            <a:off x="6243399" y="5486587"/>
            <a:ext cx="1749517" cy="369332"/>
          </a:xfrm>
          <a:prstGeom prst="rect">
            <a:avLst/>
          </a:prstGeom>
          <a:noFill/>
        </p:spPr>
        <p:txBody>
          <a:bodyPr wrap="square" rtlCol="0">
            <a:spAutoFit/>
          </a:bodyPr>
          <a:lstStyle/>
          <a:p>
            <a:r>
              <a:rPr lang="en-US" altLang="zh-CN" b="1" dirty="0"/>
              <a:t>Token stream</a:t>
            </a:r>
            <a:endParaRPr lang="zh-CN" altLang="en-US" b="1" dirty="0"/>
          </a:p>
        </p:txBody>
      </p:sp>
      <p:grpSp>
        <p:nvGrpSpPr>
          <p:cNvPr id="14" name="组合 13">
            <a:extLst>
              <a:ext uri="{FF2B5EF4-FFF2-40B4-BE49-F238E27FC236}">
                <a16:creationId xmlns:a16="http://schemas.microsoft.com/office/drawing/2014/main" id="{FE7EB990-9DF5-4E5E-94B1-87A4BB42C009}"/>
              </a:ext>
            </a:extLst>
          </p:cNvPr>
          <p:cNvGrpSpPr/>
          <p:nvPr/>
        </p:nvGrpSpPr>
        <p:grpSpPr>
          <a:xfrm>
            <a:off x="7806176" y="5486587"/>
            <a:ext cx="464127" cy="1179140"/>
            <a:chOff x="4080163" y="2597912"/>
            <a:chExt cx="464127" cy="1179140"/>
          </a:xfrm>
        </p:grpSpPr>
        <p:sp>
          <p:nvSpPr>
            <p:cNvPr id="15" name="文本框 14">
              <a:extLst>
                <a:ext uri="{FF2B5EF4-FFF2-40B4-BE49-F238E27FC236}">
                  <a16:creationId xmlns:a16="http://schemas.microsoft.com/office/drawing/2014/main" id="{4BA9571C-D056-40D6-BF63-ED4C2A92EE40}"/>
                </a:ext>
              </a:extLst>
            </p:cNvPr>
            <p:cNvSpPr txBox="1"/>
            <p:nvPr/>
          </p:nvSpPr>
          <p:spPr>
            <a:xfrm>
              <a:off x="4080163" y="2606528"/>
              <a:ext cx="461665" cy="1170524"/>
            </a:xfrm>
            <a:prstGeom prst="rect">
              <a:avLst/>
            </a:prstGeom>
            <a:noFill/>
          </p:spPr>
          <p:txBody>
            <a:bodyPr vert="eaVert" wrap="square" rtlCol="0">
              <a:spAutoFit/>
            </a:bodyPr>
            <a:lstStyle/>
            <a:p>
              <a:pPr algn="ctr"/>
              <a:r>
                <a:rPr lang="en-US" altLang="zh-CN" b="1"/>
                <a:t>Parser</a:t>
              </a:r>
              <a:endParaRPr lang="zh-CN" altLang="en-US" b="1" dirty="0"/>
            </a:p>
          </p:txBody>
        </p:sp>
        <p:sp>
          <p:nvSpPr>
            <p:cNvPr id="16" name="矩形: 圆角 14">
              <a:extLst>
                <a:ext uri="{FF2B5EF4-FFF2-40B4-BE49-F238E27FC236}">
                  <a16:creationId xmlns:a16="http://schemas.microsoft.com/office/drawing/2014/main" id="{B80B921F-6562-4480-847D-A85386AF4EE1}"/>
                </a:ext>
              </a:extLst>
            </p:cNvPr>
            <p:cNvSpPr/>
            <p:nvPr/>
          </p:nvSpPr>
          <p:spPr>
            <a:xfrm>
              <a:off x="4080163" y="2597912"/>
              <a:ext cx="464127" cy="117052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17" name="箭头: 右 15">
            <a:extLst>
              <a:ext uri="{FF2B5EF4-FFF2-40B4-BE49-F238E27FC236}">
                <a16:creationId xmlns:a16="http://schemas.microsoft.com/office/drawing/2014/main" id="{1DF27474-BA7F-4D00-81ED-FDFFE8388990}"/>
              </a:ext>
            </a:extLst>
          </p:cNvPr>
          <p:cNvSpPr/>
          <p:nvPr/>
        </p:nvSpPr>
        <p:spPr>
          <a:xfrm>
            <a:off x="8552253" y="5822376"/>
            <a:ext cx="2287218" cy="43641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 name="文本框 17">
            <a:extLst>
              <a:ext uri="{FF2B5EF4-FFF2-40B4-BE49-F238E27FC236}">
                <a16:creationId xmlns:a16="http://schemas.microsoft.com/office/drawing/2014/main" id="{729988CD-7F7C-4479-B05B-1A3C545F935B}"/>
              </a:ext>
            </a:extLst>
          </p:cNvPr>
          <p:cNvSpPr txBox="1"/>
          <p:nvPr/>
        </p:nvSpPr>
        <p:spPr>
          <a:xfrm>
            <a:off x="8503208" y="5478518"/>
            <a:ext cx="3216024" cy="369332"/>
          </a:xfrm>
          <a:prstGeom prst="rect">
            <a:avLst/>
          </a:prstGeom>
          <a:noFill/>
        </p:spPr>
        <p:txBody>
          <a:bodyPr wrap="square" rtlCol="0">
            <a:spAutoFit/>
          </a:bodyPr>
          <a:lstStyle/>
          <a:p>
            <a:r>
              <a:rPr lang="en-US" altLang="zh-CN" b="1" dirty="0"/>
              <a:t>Abstract Syntax Tree (AST)</a:t>
            </a:r>
            <a:endParaRPr lang="zh-CN" altLang="en-US" b="1" dirty="0"/>
          </a:p>
        </p:txBody>
      </p:sp>
      <p:sp>
        <p:nvSpPr>
          <p:cNvPr id="19" name="文本框 18">
            <a:extLst>
              <a:ext uri="{FF2B5EF4-FFF2-40B4-BE49-F238E27FC236}">
                <a16:creationId xmlns:a16="http://schemas.microsoft.com/office/drawing/2014/main" id="{F8F7348C-B241-443F-9ADE-50793799FBE8}"/>
              </a:ext>
            </a:extLst>
          </p:cNvPr>
          <p:cNvSpPr txBox="1"/>
          <p:nvPr/>
        </p:nvSpPr>
        <p:spPr>
          <a:xfrm>
            <a:off x="5782771" y="5042154"/>
            <a:ext cx="915512" cy="461665"/>
          </a:xfrm>
          <a:prstGeom prst="rect">
            <a:avLst/>
          </a:prstGeom>
          <a:noFill/>
        </p:spPr>
        <p:txBody>
          <a:bodyPr wrap="square" rtlCol="0">
            <a:spAutoFit/>
          </a:bodyPr>
          <a:lstStyle/>
          <a:p>
            <a:r>
              <a:rPr lang="en-US" altLang="zh-CN" sz="2400" b="1" dirty="0"/>
              <a:t>Lab1</a:t>
            </a:r>
            <a:endParaRPr lang="zh-CN" altLang="en-US" sz="2400" b="1" dirty="0"/>
          </a:p>
        </p:txBody>
      </p:sp>
      <p:sp>
        <p:nvSpPr>
          <p:cNvPr id="20" name="文本框 19">
            <a:extLst>
              <a:ext uri="{FF2B5EF4-FFF2-40B4-BE49-F238E27FC236}">
                <a16:creationId xmlns:a16="http://schemas.microsoft.com/office/drawing/2014/main" id="{FCEA6E26-15AA-4907-9804-7C7C043605DF}"/>
              </a:ext>
            </a:extLst>
          </p:cNvPr>
          <p:cNvSpPr txBox="1"/>
          <p:nvPr/>
        </p:nvSpPr>
        <p:spPr>
          <a:xfrm>
            <a:off x="10888516" y="5816015"/>
            <a:ext cx="879761" cy="461665"/>
          </a:xfrm>
          <a:prstGeom prst="rect">
            <a:avLst/>
          </a:prstGeom>
          <a:noFill/>
        </p:spPr>
        <p:txBody>
          <a:bodyPr wrap="square" rtlCol="0">
            <a:spAutoFit/>
          </a:bodyPr>
          <a:lstStyle/>
          <a:p>
            <a:r>
              <a:rPr lang="en-US" altLang="zh-CN" sz="2400" dirty="0"/>
              <a:t>…</a:t>
            </a:r>
            <a:endParaRPr lang="zh-CN" altLang="en-US" sz="2400" dirty="0"/>
          </a:p>
        </p:txBody>
      </p:sp>
    </p:spTree>
    <p:extLst>
      <p:ext uri="{BB962C8B-B14F-4D97-AF65-F5344CB8AC3E}">
        <p14:creationId xmlns:p14="http://schemas.microsoft.com/office/powerpoint/2010/main" val="3843695854"/>
      </p:ext>
    </p:extLst>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nSpc>
                <a:spcPct val="120000"/>
              </a:lnSpc>
            </a:pPr>
            <a:endParaRPr lang="en-US" altLang="zh-CN" dirty="0"/>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Bison</a:t>
            </a:r>
            <a:r>
              <a:rPr lang="zh-CN" altLang="en-US" dirty="0">
                <a:latin typeface="微软雅黑" panose="020B0503020204020204" pitchFamily="34" charset="-122"/>
              </a:rPr>
              <a:t>二义性处理</a:t>
            </a:r>
            <a:endParaRPr lang="en-US" dirty="0">
              <a:latin typeface="微软雅黑" panose="020B0503020204020204" pitchFamily="34" charset="-122"/>
            </a:endParaRPr>
          </a:p>
        </p:txBody>
      </p:sp>
      <p:sp>
        <p:nvSpPr>
          <p:cNvPr id="6" name="内容占位符 4">
            <a:extLst>
              <a:ext uri="{FF2B5EF4-FFF2-40B4-BE49-F238E27FC236}">
                <a16:creationId xmlns:a16="http://schemas.microsoft.com/office/drawing/2014/main" id="{22F897EB-FF29-470D-A920-0D4DAF36C069}"/>
              </a:ext>
            </a:extLst>
          </p:cNvPr>
          <p:cNvSpPr txBox="1">
            <a:spLocks/>
          </p:cNvSpPr>
          <p:nvPr/>
        </p:nvSpPr>
        <p:spPr>
          <a:xfrm>
            <a:off x="342405" y="1205344"/>
            <a:ext cx="11792198" cy="5229103"/>
          </a:xfrm>
          <a:prstGeom prst="rect">
            <a:avLst/>
          </a:prstGeom>
        </p:spPr>
        <p:txBody>
          <a:bodyPr vert="horz" lIns="91440" tIns="45720" rIns="91440" bIns="45720" rtlCol="0">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sz="3000" b="1" kern="1200" baseline="0">
                <a:solidFill>
                  <a:schemeClr val="tx1"/>
                </a:solidFill>
                <a:latin typeface="Times New Roman" panose="02020603050405020304" pitchFamily="18" charset="0"/>
                <a:ea typeface="微软雅黑" panose="020B0503020204020204" pitchFamily="34" charset="-122"/>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Bison</a:t>
            </a:r>
            <a:r>
              <a:rPr lang="zh-CN" altLang="en-US" dirty="0"/>
              <a:t>指针模型</a:t>
            </a:r>
            <a:endParaRPr lang="en-US" altLang="zh-CN" dirty="0"/>
          </a:p>
          <a:p>
            <a:pPr lvl="1"/>
            <a:r>
              <a:rPr lang="zh-CN" altLang="en-US" dirty="0"/>
              <a:t>为了准确描述</a:t>
            </a:r>
            <a:r>
              <a:rPr lang="en-US" altLang="zh-CN" dirty="0"/>
              <a:t>Bison</a:t>
            </a:r>
            <a:r>
              <a:rPr lang="zh-CN" altLang="en-US" dirty="0"/>
              <a:t>语法可能会出现的冲突，引入指针模型</a:t>
            </a:r>
            <a:endParaRPr lang="en-US" altLang="zh-CN" dirty="0"/>
          </a:p>
          <a:p>
            <a:pPr lvl="1"/>
            <a:r>
              <a:rPr lang="zh-CN" altLang="en-US" dirty="0"/>
              <a:t>模型的内容如下：每次读到一个记号（</a:t>
            </a:r>
            <a:r>
              <a:rPr lang="en-US" altLang="zh-CN" dirty="0"/>
              <a:t>token</a:t>
            </a:r>
            <a:r>
              <a:rPr lang="zh-CN" altLang="en-US" dirty="0"/>
              <a:t>），有一个指针在</a:t>
            </a:r>
            <a:r>
              <a:rPr lang="en-US" altLang="zh-CN" dirty="0"/>
              <a:t>Bison</a:t>
            </a:r>
            <a:r>
              <a:rPr lang="zh-CN" altLang="en-US" dirty="0"/>
              <a:t>程序中移动</a:t>
            </a:r>
            <a:endParaRPr lang="en-US" altLang="zh-CN" dirty="0"/>
          </a:p>
          <a:p>
            <a:pPr lvl="1"/>
            <a:r>
              <a:rPr lang="zh-CN" altLang="en-US" dirty="0"/>
              <a:t>开始时，这个指针（用“↑”表示）在起始规则的第一项前</a:t>
            </a:r>
            <a:endParaRPr lang="en-US" altLang="zh-CN" dirty="0"/>
          </a:p>
          <a:p>
            <a:pPr lvl="1"/>
            <a:r>
              <a:rPr lang="zh-CN" altLang="en-US" dirty="0"/>
              <a:t>当</a:t>
            </a:r>
            <a:r>
              <a:rPr lang="en-US" altLang="zh-CN" dirty="0"/>
              <a:t>Bison</a:t>
            </a:r>
            <a:r>
              <a:rPr lang="zh-CN" altLang="en-US" dirty="0"/>
              <a:t>语法分析器输入记号时，指针会相应移动，有时指针不止一个</a:t>
            </a:r>
            <a:endParaRPr lang="en-US" dirty="0"/>
          </a:p>
        </p:txBody>
      </p:sp>
      <p:sp>
        <p:nvSpPr>
          <p:cNvPr id="2" name="矩形 1">
            <a:extLst>
              <a:ext uri="{FF2B5EF4-FFF2-40B4-BE49-F238E27FC236}">
                <a16:creationId xmlns:a16="http://schemas.microsoft.com/office/drawing/2014/main" id="{63862004-F138-4084-8272-3038FD942C21}"/>
              </a:ext>
            </a:extLst>
          </p:cNvPr>
          <p:cNvSpPr/>
          <p:nvPr/>
        </p:nvSpPr>
        <p:spPr>
          <a:xfrm>
            <a:off x="4208834" y="4393260"/>
            <a:ext cx="3774332" cy="19649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just"/>
            <a:r>
              <a:rPr lang="en-US" altLang="zh-CN" sz="2000" kern="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%token A B C D E F</a:t>
            </a:r>
            <a:endParaRPr lang="zh-CN" altLang="zh-CN" sz="2000" kern="1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endParaRPr>
          </a:p>
          <a:p>
            <a:pPr marR="133350" algn="just"/>
            <a:r>
              <a:rPr lang="en-US" altLang="zh-CN" sz="2000" kern="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a:t>
            </a:r>
            <a:endParaRPr lang="zh-CN" altLang="zh-CN" sz="2000" kern="1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endParaRPr>
          </a:p>
          <a:p>
            <a:pPr marR="133350" algn="just"/>
            <a:r>
              <a:rPr lang="en-US" altLang="zh-CN" sz="2000" kern="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start</a:t>
            </a:r>
            <a:r>
              <a:rPr lang="zh-CN" altLang="zh-CN" sz="2000" kern="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a:t>
            </a:r>
            <a:r>
              <a:rPr lang="en-US" altLang="zh-CN" sz="2000" kern="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x</a:t>
            </a:r>
            <a:endParaRPr lang="zh-CN" altLang="zh-CN" sz="2000" kern="1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endParaRPr>
          </a:p>
          <a:p>
            <a:pPr marR="133350" algn="just"/>
            <a:r>
              <a:rPr lang="en-US" altLang="zh-CN" sz="2000" kern="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     y ;</a:t>
            </a:r>
            <a:endParaRPr lang="zh-CN" altLang="zh-CN" sz="2000" kern="1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endParaRPr>
          </a:p>
          <a:p>
            <a:pPr marR="133350" algn="just"/>
            <a:r>
              <a:rPr lang="en-US" altLang="zh-CN" sz="2000" kern="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x: A B ↑ C D;</a:t>
            </a:r>
            <a:endParaRPr lang="zh-CN" altLang="zh-CN" sz="2000" kern="1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endParaRPr>
          </a:p>
          <a:p>
            <a:r>
              <a:rPr lang="en-US" altLang="zh-CN" sz="2000" dirty="0">
                <a:solidFill>
                  <a:schemeClr val="tx1"/>
                </a:solidFill>
                <a:effectLst/>
                <a:latin typeface="Consolas" panose="020B0609020204030204" pitchFamily="49" charset="0"/>
                <a:cs typeface="Times New Roman" panose="02020603050405020304" pitchFamily="18" charset="0"/>
              </a:rPr>
              <a:t>y: A B ↑ E F;</a:t>
            </a:r>
            <a:endParaRPr lang="zh-CN" altLang="en-US" sz="2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6960286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nSpc>
                <a:spcPct val="120000"/>
              </a:lnSpc>
            </a:pPr>
            <a:endParaRPr lang="en-US" altLang="zh-CN" dirty="0"/>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Bison</a:t>
            </a:r>
            <a:r>
              <a:rPr lang="zh-CN" altLang="en-US" dirty="0">
                <a:latin typeface="微软雅黑" panose="020B0503020204020204" pitchFamily="34" charset="-122"/>
              </a:rPr>
              <a:t>二义性处理</a:t>
            </a:r>
            <a:endParaRPr lang="en-US" dirty="0">
              <a:latin typeface="微软雅黑" panose="020B0503020204020204" pitchFamily="34" charset="-122"/>
            </a:endParaRPr>
          </a:p>
        </p:txBody>
      </p:sp>
      <p:sp>
        <p:nvSpPr>
          <p:cNvPr id="6" name="内容占位符 4">
            <a:extLst>
              <a:ext uri="{FF2B5EF4-FFF2-40B4-BE49-F238E27FC236}">
                <a16:creationId xmlns:a16="http://schemas.microsoft.com/office/drawing/2014/main" id="{22F897EB-FF29-470D-A920-0D4DAF36C069}"/>
              </a:ext>
            </a:extLst>
          </p:cNvPr>
          <p:cNvSpPr txBox="1">
            <a:spLocks/>
          </p:cNvSpPr>
          <p:nvPr/>
        </p:nvSpPr>
        <p:spPr>
          <a:xfrm>
            <a:off x="342405" y="1205344"/>
            <a:ext cx="11792198" cy="5229103"/>
          </a:xfrm>
          <a:prstGeom prst="rect">
            <a:avLst/>
          </a:prstGeom>
        </p:spPr>
        <p:txBody>
          <a:bodyPr vert="horz" lIns="91440" tIns="45720" rIns="91440" bIns="45720" rtlCol="0">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sz="3000" b="1" kern="1200" baseline="0">
                <a:solidFill>
                  <a:schemeClr val="tx1"/>
                </a:solidFill>
                <a:latin typeface="Times New Roman" panose="02020603050405020304" pitchFamily="18" charset="0"/>
                <a:ea typeface="微软雅黑" panose="020B0503020204020204" pitchFamily="34" charset="-122"/>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Bison</a:t>
            </a:r>
            <a:r>
              <a:rPr lang="zh-CN" altLang="en-US" dirty="0"/>
              <a:t>冲突类型模型</a:t>
            </a:r>
            <a:endParaRPr lang="en-US" altLang="zh-CN" dirty="0"/>
          </a:p>
          <a:p>
            <a:pPr lvl="1"/>
            <a:r>
              <a:rPr lang="zh-CN" altLang="en-US" dirty="0"/>
              <a:t>归约</a:t>
            </a:r>
            <a:r>
              <a:rPr lang="en-US" altLang="zh-CN" dirty="0"/>
              <a:t>/</a:t>
            </a:r>
            <a:r>
              <a:rPr lang="zh-CN" altLang="en-US" dirty="0"/>
              <a:t>归约冲突</a:t>
            </a:r>
            <a:endParaRPr lang="en-US" altLang="zh-CN" dirty="0"/>
          </a:p>
          <a:p>
            <a:pPr lvl="2"/>
            <a:r>
              <a:rPr lang="zh-CN" altLang="en-US" dirty="0"/>
              <a:t>基于一个指针归约时另一个指针的情况。如果另一个指针也在归约，这个情况就是归约</a:t>
            </a:r>
            <a:r>
              <a:rPr lang="en-US" altLang="zh-CN" dirty="0"/>
              <a:t>/</a:t>
            </a:r>
            <a:r>
              <a:rPr lang="zh-CN" altLang="en-US" dirty="0"/>
              <a:t>归约冲突</a:t>
            </a:r>
            <a:endParaRPr lang="en-US" altLang="zh-CN" dirty="0"/>
          </a:p>
        </p:txBody>
      </p:sp>
      <p:sp>
        <p:nvSpPr>
          <p:cNvPr id="2" name="矩形 1">
            <a:extLst>
              <a:ext uri="{FF2B5EF4-FFF2-40B4-BE49-F238E27FC236}">
                <a16:creationId xmlns:a16="http://schemas.microsoft.com/office/drawing/2014/main" id="{63862004-F138-4084-8272-3038FD942C21}"/>
              </a:ext>
            </a:extLst>
          </p:cNvPr>
          <p:cNvSpPr/>
          <p:nvPr/>
        </p:nvSpPr>
        <p:spPr>
          <a:xfrm>
            <a:off x="4208834" y="4393260"/>
            <a:ext cx="3774332" cy="19649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just"/>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start</a:t>
            </a:r>
            <a:r>
              <a:rPr lang="zh-CN" altLang="es-ES"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a:t>
            </a:r>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x</a:t>
            </a:r>
          </a:p>
          <a:p>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     y ;</a:t>
            </a:r>
          </a:p>
          <a:p>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x: A ↑;</a:t>
            </a:r>
          </a:p>
          <a:p>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y: A ↑;</a:t>
            </a:r>
            <a:endParaRPr lang="zh-CN" altLang="en-US"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026422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nSpc>
                <a:spcPct val="120000"/>
              </a:lnSpc>
            </a:pPr>
            <a:endParaRPr lang="en-US" altLang="zh-CN" dirty="0"/>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Bison</a:t>
            </a:r>
            <a:r>
              <a:rPr lang="zh-CN" altLang="en-US" dirty="0">
                <a:latin typeface="微软雅黑" panose="020B0503020204020204" pitchFamily="34" charset="-122"/>
              </a:rPr>
              <a:t>二义性处理</a:t>
            </a:r>
            <a:endParaRPr lang="en-US" dirty="0">
              <a:latin typeface="微软雅黑" panose="020B0503020204020204" pitchFamily="34" charset="-122"/>
            </a:endParaRPr>
          </a:p>
        </p:txBody>
      </p:sp>
      <p:sp>
        <p:nvSpPr>
          <p:cNvPr id="6" name="内容占位符 4">
            <a:extLst>
              <a:ext uri="{FF2B5EF4-FFF2-40B4-BE49-F238E27FC236}">
                <a16:creationId xmlns:a16="http://schemas.microsoft.com/office/drawing/2014/main" id="{22F897EB-FF29-470D-A920-0D4DAF36C069}"/>
              </a:ext>
            </a:extLst>
          </p:cNvPr>
          <p:cNvSpPr txBox="1">
            <a:spLocks/>
          </p:cNvSpPr>
          <p:nvPr/>
        </p:nvSpPr>
        <p:spPr>
          <a:xfrm>
            <a:off x="342405" y="1205344"/>
            <a:ext cx="11792198" cy="5229103"/>
          </a:xfrm>
          <a:prstGeom prst="rect">
            <a:avLst/>
          </a:prstGeom>
        </p:spPr>
        <p:txBody>
          <a:bodyPr vert="horz" lIns="91440" tIns="45720" rIns="91440" bIns="45720" rtlCol="0">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sz="3000" b="1" kern="1200" baseline="0">
                <a:solidFill>
                  <a:schemeClr val="tx1"/>
                </a:solidFill>
                <a:latin typeface="Times New Roman" panose="02020603050405020304" pitchFamily="18" charset="0"/>
                <a:ea typeface="微软雅黑" panose="020B0503020204020204" pitchFamily="34" charset="-122"/>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Bison</a:t>
            </a:r>
            <a:r>
              <a:rPr lang="zh-CN" altLang="en-US" dirty="0"/>
              <a:t>冲突类型模型</a:t>
            </a:r>
            <a:endParaRPr lang="en-US" altLang="zh-CN" dirty="0"/>
          </a:p>
          <a:p>
            <a:pPr lvl="1"/>
            <a:r>
              <a:rPr lang="zh-CN" altLang="en-US" dirty="0"/>
              <a:t>移进</a:t>
            </a:r>
            <a:r>
              <a:rPr lang="en-US" altLang="zh-CN" dirty="0"/>
              <a:t>/</a:t>
            </a:r>
            <a:r>
              <a:rPr lang="zh-CN" altLang="en-US" dirty="0"/>
              <a:t>归约冲突</a:t>
            </a:r>
            <a:endParaRPr lang="en-US" altLang="zh-CN" dirty="0"/>
          </a:p>
          <a:p>
            <a:pPr lvl="2"/>
            <a:r>
              <a:rPr lang="zh-CN" altLang="en-US" dirty="0"/>
              <a:t>基于一个指针归约时另一个指针的情况。如果另一个指针正在移进归约，这个情况就是移进</a:t>
            </a:r>
            <a:r>
              <a:rPr lang="en-US" altLang="zh-CN" dirty="0"/>
              <a:t>/</a:t>
            </a:r>
            <a:r>
              <a:rPr lang="zh-CN" altLang="en-US" dirty="0"/>
              <a:t>归约冲突</a:t>
            </a:r>
            <a:endParaRPr lang="en-US" altLang="zh-CN" dirty="0"/>
          </a:p>
        </p:txBody>
      </p:sp>
      <p:sp>
        <p:nvSpPr>
          <p:cNvPr id="2" name="矩形 1">
            <a:extLst>
              <a:ext uri="{FF2B5EF4-FFF2-40B4-BE49-F238E27FC236}">
                <a16:creationId xmlns:a16="http://schemas.microsoft.com/office/drawing/2014/main" id="{63862004-F138-4084-8272-3038FD942C21}"/>
              </a:ext>
            </a:extLst>
          </p:cNvPr>
          <p:cNvSpPr/>
          <p:nvPr/>
        </p:nvSpPr>
        <p:spPr>
          <a:xfrm>
            <a:off x="4208834" y="4393260"/>
            <a:ext cx="3774332" cy="19649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just"/>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start</a:t>
            </a:r>
            <a:r>
              <a:rPr lang="zh-CN" altLang="es-ES"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a:t>
            </a:r>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x</a:t>
            </a:r>
          </a:p>
          <a:p>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     y  </a:t>
            </a:r>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R</a:t>
            </a:r>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a:t>
            </a:r>
          </a:p>
          <a:p>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x: A ↑ </a:t>
            </a:r>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R</a:t>
            </a:r>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a:t>
            </a:r>
          </a:p>
          <a:p>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y: A ↑;</a:t>
            </a:r>
            <a:endParaRPr lang="zh-CN" altLang="en-US"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3138489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nSpc>
                <a:spcPct val="120000"/>
              </a:lnSpc>
            </a:pPr>
            <a:endParaRPr lang="en-US" altLang="zh-CN" dirty="0"/>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Bison</a:t>
            </a:r>
            <a:r>
              <a:rPr lang="zh-CN" altLang="en-US" dirty="0">
                <a:latin typeface="微软雅黑" panose="020B0503020204020204" pitchFamily="34" charset="-122"/>
              </a:rPr>
              <a:t>二义性处理</a:t>
            </a:r>
            <a:endParaRPr lang="en-US" dirty="0">
              <a:latin typeface="微软雅黑" panose="020B0503020204020204" pitchFamily="34" charset="-122"/>
            </a:endParaRPr>
          </a:p>
        </p:txBody>
      </p:sp>
      <p:sp>
        <p:nvSpPr>
          <p:cNvPr id="6" name="内容占位符 4">
            <a:extLst>
              <a:ext uri="{FF2B5EF4-FFF2-40B4-BE49-F238E27FC236}">
                <a16:creationId xmlns:a16="http://schemas.microsoft.com/office/drawing/2014/main" id="{22F897EB-FF29-470D-A920-0D4DAF36C069}"/>
              </a:ext>
            </a:extLst>
          </p:cNvPr>
          <p:cNvSpPr txBox="1">
            <a:spLocks/>
          </p:cNvSpPr>
          <p:nvPr/>
        </p:nvSpPr>
        <p:spPr>
          <a:xfrm>
            <a:off x="342405" y="1205344"/>
            <a:ext cx="11792198" cy="5229103"/>
          </a:xfrm>
          <a:prstGeom prst="rect">
            <a:avLst/>
          </a:prstGeom>
        </p:spPr>
        <p:txBody>
          <a:bodyPr vert="horz" lIns="91440" tIns="45720" rIns="91440" bIns="45720" rtlCol="0">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sz="3000" b="1" kern="1200" baseline="0">
                <a:solidFill>
                  <a:schemeClr val="tx1"/>
                </a:solidFill>
                <a:latin typeface="Times New Roman" panose="02020603050405020304" pitchFamily="18" charset="0"/>
                <a:ea typeface="微软雅黑" panose="020B0503020204020204" pitchFamily="34" charset="-122"/>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Bison</a:t>
            </a:r>
            <a:r>
              <a:rPr lang="zh-CN" altLang="en-US" dirty="0"/>
              <a:t>分析器状态</a:t>
            </a:r>
            <a:endParaRPr lang="en-US" altLang="zh-CN" dirty="0"/>
          </a:p>
          <a:p>
            <a:pPr lvl="1"/>
            <a:r>
              <a:rPr lang="zh-CN" altLang="en-US" sz="2400" dirty="0"/>
              <a:t>通过指定</a:t>
            </a:r>
            <a:r>
              <a:rPr lang="en-US" altLang="zh-CN" sz="2400" dirty="0"/>
              <a:t>-v</a:t>
            </a:r>
            <a:r>
              <a:rPr lang="zh-CN" altLang="en-US" sz="2400" dirty="0"/>
              <a:t>选项（即</a:t>
            </a:r>
            <a:r>
              <a:rPr lang="en-US" altLang="zh-CN" sz="2400" dirty="0"/>
              <a:t>verbose</a:t>
            </a:r>
            <a:r>
              <a:rPr lang="zh-CN" altLang="en-US" sz="2400" dirty="0"/>
              <a:t>模式），将生成详细的解析器信息以辅助调试</a:t>
            </a:r>
            <a:endParaRPr lang="en-US" altLang="zh-CN" sz="2400" dirty="0"/>
          </a:p>
          <a:p>
            <a:pPr lvl="1"/>
            <a:r>
              <a:rPr lang="zh-CN" altLang="en-US" sz="2400" dirty="0"/>
              <a:t>创建一个*</a:t>
            </a:r>
            <a:r>
              <a:rPr lang="en-US" altLang="zh-CN" sz="2400" dirty="0"/>
              <a:t>.output</a:t>
            </a:r>
            <a:r>
              <a:rPr lang="zh-CN" altLang="en-US" sz="2400" dirty="0"/>
              <a:t>文件，其中包含以下关键信息：语法分析表、状态信息以及潜在的移进</a:t>
            </a:r>
            <a:r>
              <a:rPr lang="en-US" altLang="zh-CN" sz="2400" dirty="0"/>
              <a:t>/</a:t>
            </a:r>
            <a:r>
              <a:rPr lang="zh-CN" altLang="en-US" sz="2400" dirty="0"/>
              <a:t>规约冲突</a:t>
            </a:r>
            <a:endParaRPr lang="en-US" altLang="zh-CN" sz="2400" dirty="0"/>
          </a:p>
        </p:txBody>
      </p:sp>
      <p:sp>
        <p:nvSpPr>
          <p:cNvPr id="2" name="矩形 1">
            <a:extLst>
              <a:ext uri="{FF2B5EF4-FFF2-40B4-BE49-F238E27FC236}">
                <a16:creationId xmlns:a16="http://schemas.microsoft.com/office/drawing/2014/main" id="{63862004-F138-4084-8272-3038FD942C21}"/>
              </a:ext>
            </a:extLst>
          </p:cNvPr>
          <p:cNvSpPr/>
          <p:nvPr/>
        </p:nvSpPr>
        <p:spPr>
          <a:xfrm>
            <a:off x="4189210" y="4393260"/>
            <a:ext cx="4098587" cy="19649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just"/>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bison  -v  calc.y</a:t>
            </a:r>
          </a:p>
          <a:p>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ls *.output  # </a:t>
            </a:r>
            <a:r>
              <a:rPr lang="zh-CN" altLang="en-US"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查看导出文件</a:t>
            </a:r>
          </a:p>
          <a:p>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calc.output</a:t>
            </a:r>
            <a:endParaRPr lang="zh-CN" altLang="en-US"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0823738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nSpc>
                <a:spcPct val="120000"/>
              </a:lnSpc>
            </a:pPr>
            <a:endParaRPr lang="en-US" altLang="zh-CN" dirty="0"/>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Bison</a:t>
            </a:r>
            <a:r>
              <a:rPr lang="zh-CN" altLang="en-US" dirty="0">
                <a:latin typeface="微软雅黑" panose="020B0503020204020204" pitchFamily="34" charset="-122"/>
              </a:rPr>
              <a:t>二义性处理</a:t>
            </a:r>
            <a:endParaRPr lang="en-US" dirty="0">
              <a:latin typeface="微软雅黑" panose="020B0503020204020204" pitchFamily="34" charset="-122"/>
            </a:endParaRPr>
          </a:p>
        </p:txBody>
      </p:sp>
      <p:sp>
        <p:nvSpPr>
          <p:cNvPr id="6" name="内容占位符 4">
            <a:extLst>
              <a:ext uri="{FF2B5EF4-FFF2-40B4-BE49-F238E27FC236}">
                <a16:creationId xmlns:a16="http://schemas.microsoft.com/office/drawing/2014/main" id="{22F897EB-FF29-470D-A920-0D4DAF36C069}"/>
              </a:ext>
            </a:extLst>
          </p:cNvPr>
          <p:cNvSpPr txBox="1">
            <a:spLocks/>
          </p:cNvSpPr>
          <p:nvPr/>
        </p:nvSpPr>
        <p:spPr>
          <a:xfrm>
            <a:off x="342405" y="1205344"/>
            <a:ext cx="11792198" cy="5229103"/>
          </a:xfrm>
          <a:prstGeom prst="rect">
            <a:avLst/>
          </a:prstGeom>
        </p:spPr>
        <p:txBody>
          <a:bodyPr vert="horz" lIns="91440" tIns="45720" rIns="91440" bIns="45720" rtlCol="0">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sz="3000" b="1" kern="1200" baseline="0">
                <a:solidFill>
                  <a:schemeClr val="tx1"/>
                </a:solidFill>
                <a:latin typeface="Times New Roman" panose="02020603050405020304" pitchFamily="18" charset="0"/>
                <a:ea typeface="微软雅黑" panose="020B0503020204020204" pitchFamily="34" charset="-122"/>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Bison</a:t>
            </a:r>
            <a:r>
              <a:rPr lang="zh-CN" altLang="en-US" dirty="0"/>
              <a:t>语法分析表</a:t>
            </a:r>
            <a:endParaRPr lang="en-US" altLang="zh-CN" dirty="0"/>
          </a:p>
          <a:p>
            <a:pPr lvl="1"/>
            <a:r>
              <a:rPr lang="zh-CN" altLang="en-US" dirty="0"/>
              <a:t>二义性例子</a:t>
            </a:r>
            <a:endParaRPr lang="en-US" altLang="zh-CN" dirty="0"/>
          </a:p>
        </p:txBody>
      </p:sp>
      <p:sp>
        <p:nvSpPr>
          <p:cNvPr id="2" name="矩形 1">
            <a:extLst>
              <a:ext uri="{FF2B5EF4-FFF2-40B4-BE49-F238E27FC236}">
                <a16:creationId xmlns:a16="http://schemas.microsoft.com/office/drawing/2014/main" id="{63862004-F138-4084-8272-3038FD942C21}"/>
              </a:ext>
            </a:extLst>
          </p:cNvPr>
          <p:cNvSpPr/>
          <p:nvPr/>
        </p:nvSpPr>
        <p:spPr>
          <a:xfrm>
            <a:off x="4046706" y="1464013"/>
            <a:ext cx="4494179" cy="19649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just"/>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start</a:t>
            </a:r>
            <a:r>
              <a:rPr lang="zh-CN" altLang="es-ES"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a:t>
            </a:r>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A B x Z</a:t>
            </a:r>
            <a:r>
              <a:rPr lang="zh-CN" altLang="es-ES"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a:t>
            </a:r>
          </a:p>
          <a:p>
            <a:r>
              <a:rPr lang="zh-CN" altLang="es-ES"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a:t>
            </a:r>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y Z;</a:t>
            </a:r>
          </a:p>
          <a:p>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x:  C;</a:t>
            </a:r>
          </a:p>
          <a:p>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y: A B C;</a:t>
            </a:r>
          </a:p>
          <a:p>
            <a:endParaRPr lang="zh-CN" altLang="en-US" dirty="0">
              <a:solidFill>
                <a:schemeClr val="tx1"/>
              </a:solidFill>
              <a:latin typeface="Consolas" panose="020B0609020204030204" pitchFamily="49" charset="0"/>
            </a:endParaRPr>
          </a:p>
        </p:txBody>
      </p:sp>
      <p:sp>
        <p:nvSpPr>
          <p:cNvPr id="7" name="矩形 6">
            <a:extLst>
              <a:ext uri="{FF2B5EF4-FFF2-40B4-BE49-F238E27FC236}">
                <a16:creationId xmlns:a16="http://schemas.microsoft.com/office/drawing/2014/main" id="{D1BF7677-ED34-4798-9A30-3E13948DEAD1}"/>
              </a:ext>
            </a:extLst>
          </p:cNvPr>
          <p:cNvSpPr/>
          <p:nvPr/>
        </p:nvSpPr>
        <p:spPr>
          <a:xfrm>
            <a:off x="4046705" y="4285802"/>
            <a:ext cx="4494180" cy="25075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state 7</a:t>
            </a:r>
          </a:p>
          <a:p>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x: C ↑				//rule 3</a:t>
            </a:r>
          </a:p>
          <a:p>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y: A B C ↑			//rule 4</a:t>
            </a:r>
          </a:p>
          <a:p>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Z  reduce using rule 3(x)</a:t>
            </a:r>
          </a:p>
          <a:p>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Z  [reduce using rule 4(y)]</a:t>
            </a:r>
          </a:p>
          <a:p>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$default reduce using rule 3(x)</a:t>
            </a:r>
            <a:endPar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endParaRPr>
          </a:p>
          <a:p>
            <a:endParaRPr lang="zh-CN" altLang="en-US" dirty="0">
              <a:solidFill>
                <a:schemeClr val="tx1"/>
              </a:solidFill>
              <a:latin typeface="Consolas" panose="020B0609020204030204" pitchFamily="49" charset="0"/>
            </a:endParaRPr>
          </a:p>
        </p:txBody>
      </p:sp>
      <p:sp>
        <p:nvSpPr>
          <p:cNvPr id="3" name="箭头: 下 2">
            <a:extLst>
              <a:ext uri="{FF2B5EF4-FFF2-40B4-BE49-F238E27FC236}">
                <a16:creationId xmlns:a16="http://schemas.microsoft.com/office/drawing/2014/main" id="{9ED04C36-3B2C-4AB3-A971-C6EA4900FCA7}"/>
              </a:ext>
            </a:extLst>
          </p:cNvPr>
          <p:cNvSpPr/>
          <p:nvPr/>
        </p:nvSpPr>
        <p:spPr>
          <a:xfrm>
            <a:off x="5963054" y="3567472"/>
            <a:ext cx="661481" cy="633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363029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nSpc>
                <a:spcPct val="120000"/>
              </a:lnSpc>
            </a:pPr>
            <a:endParaRPr lang="en-US" altLang="zh-CN" dirty="0"/>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Bison</a:t>
            </a:r>
            <a:r>
              <a:rPr lang="zh-CN" altLang="en-US" dirty="0">
                <a:latin typeface="微软雅黑" panose="020B0503020204020204" pitchFamily="34" charset="-122"/>
              </a:rPr>
              <a:t>二义性处理</a:t>
            </a:r>
            <a:endParaRPr lang="en-US" dirty="0">
              <a:latin typeface="微软雅黑" panose="020B0503020204020204" pitchFamily="34" charset="-122"/>
            </a:endParaRPr>
          </a:p>
        </p:txBody>
      </p:sp>
      <p:sp>
        <p:nvSpPr>
          <p:cNvPr id="6" name="内容占位符 4">
            <a:extLst>
              <a:ext uri="{FF2B5EF4-FFF2-40B4-BE49-F238E27FC236}">
                <a16:creationId xmlns:a16="http://schemas.microsoft.com/office/drawing/2014/main" id="{22F897EB-FF29-470D-A920-0D4DAF36C069}"/>
              </a:ext>
            </a:extLst>
          </p:cNvPr>
          <p:cNvSpPr txBox="1">
            <a:spLocks/>
          </p:cNvSpPr>
          <p:nvPr/>
        </p:nvSpPr>
        <p:spPr>
          <a:xfrm>
            <a:off x="342405" y="1205344"/>
            <a:ext cx="11792198" cy="5229103"/>
          </a:xfrm>
          <a:prstGeom prst="rect">
            <a:avLst/>
          </a:prstGeom>
        </p:spPr>
        <p:txBody>
          <a:bodyPr vert="horz" lIns="91440" tIns="45720" rIns="91440" bIns="45720" rtlCol="0">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sz="3000" b="1" kern="1200" baseline="0">
                <a:solidFill>
                  <a:schemeClr val="tx1"/>
                </a:solidFill>
                <a:latin typeface="Times New Roman" panose="02020603050405020304" pitchFamily="18" charset="0"/>
                <a:ea typeface="微软雅黑" panose="020B0503020204020204" pitchFamily="34" charset="-122"/>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Bison</a:t>
            </a:r>
            <a:r>
              <a:rPr lang="zh-CN" altLang="en-US" dirty="0"/>
              <a:t>语法分析表</a:t>
            </a:r>
            <a:endParaRPr lang="en-US" altLang="zh-CN" dirty="0"/>
          </a:p>
          <a:p>
            <a:pPr lvl="1"/>
            <a:r>
              <a:rPr lang="zh-CN" altLang="en-US" dirty="0"/>
              <a:t>二义性例子</a:t>
            </a:r>
            <a:r>
              <a:rPr lang="en-US" altLang="zh-CN" dirty="0"/>
              <a:t>1</a:t>
            </a:r>
          </a:p>
        </p:txBody>
      </p:sp>
      <p:sp>
        <p:nvSpPr>
          <p:cNvPr id="2" name="矩形 1">
            <a:extLst>
              <a:ext uri="{FF2B5EF4-FFF2-40B4-BE49-F238E27FC236}">
                <a16:creationId xmlns:a16="http://schemas.microsoft.com/office/drawing/2014/main" id="{63862004-F138-4084-8272-3038FD942C21}"/>
              </a:ext>
            </a:extLst>
          </p:cNvPr>
          <p:cNvSpPr/>
          <p:nvPr/>
        </p:nvSpPr>
        <p:spPr>
          <a:xfrm>
            <a:off x="4046706" y="1464013"/>
            <a:ext cx="4494179" cy="19649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just"/>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start</a:t>
            </a:r>
            <a:r>
              <a:rPr lang="zh-CN" altLang="es-ES"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a:t>
            </a:r>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A B x Z</a:t>
            </a:r>
            <a:r>
              <a:rPr lang="zh-CN" altLang="es-ES"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a:t>
            </a:r>
          </a:p>
          <a:p>
            <a:r>
              <a:rPr lang="zh-CN" altLang="es-ES"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a:t>
            </a:r>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y Z;</a:t>
            </a:r>
          </a:p>
          <a:p>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x:  C;</a:t>
            </a:r>
          </a:p>
          <a:p>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y: A B C;</a:t>
            </a:r>
          </a:p>
          <a:p>
            <a:endParaRPr lang="zh-CN" altLang="en-US" dirty="0">
              <a:solidFill>
                <a:schemeClr val="tx1"/>
              </a:solidFill>
              <a:latin typeface="Consolas" panose="020B0609020204030204" pitchFamily="49" charset="0"/>
            </a:endParaRPr>
          </a:p>
        </p:txBody>
      </p:sp>
      <p:sp>
        <p:nvSpPr>
          <p:cNvPr id="7" name="矩形 6">
            <a:extLst>
              <a:ext uri="{FF2B5EF4-FFF2-40B4-BE49-F238E27FC236}">
                <a16:creationId xmlns:a16="http://schemas.microsoft.com/office/drawing/2014/main" id="{D1BF7677-ED34-4798-9A30-3E13948DEAD1}"/>
              </a:ext>
            </a:extLst>
          </p:cNvPr>
          <p:cNvSpPr/>
          <p:nvPr/>
        </p:nvSpPr>
        <p:spPr>
          <a:xfrm>
            <a:off x="4046705" y="4285802"/>
            <a:ext cx="4494180" cy="25075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state 7</a:t>
            </a:r>
          </a:p>
          <a:p>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x: C ↑				//rule 3</a:t>
            </a:r>
          </a:p>
          <a:p>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y: A B C ↑			//rule 4</a:t>
            </a:r>
          </a:p>
          <a:p>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Z  reduce using rule 3(x)</a:t>
            </a:r>
          </a:p>
          <a:p>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Z  [reduce using rule 4(y)]</a:t>
            </a:r>
          </a:p>
          <a:p>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$default reduce using rule 3(x)</a:t>
            </a:r>
            <a:endPar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endParaRPr>
          </a:p>
          <a:p>
            <a:endParaRPr lang="zh-CN" altLang="en-US" dirty="0">
              <a:solidFill>
                <a:schemeClr val="tx1"/>
              </a:solidFill>
              <a:latin typeface="Consolas" panose="020B0609020204030204" pitchFamily="49" charset="0"/>
            </a:endParaRPr>
          </a:p>
        </p:txBody>
      </p:sp>
      <p:sp>
        <p:nvSpPr>
          <p:cNvPr id="3" name="箭头: 下 2">
            <a:extLst>
              <a:ext uri="{FF2B5EF4-FFF2-40B4-BE49-F238E27FC236}">
                <a16:creationId xmlns:a16="http://schemas.microsoft.com/office/drawing/2014/main" id="{9ED04C36-3B2C-4AB3-A971-C6EA4900FCA7}"/>
              </a:ext>
            </a:extLst>
          </p:cNvPr>
          <p:cNvSpPr/>
          <p:nvPr/>
        </p:nvSpPr>
        <p:spPr>
          <a:xfrm>
            <a:off x="5963054" y="3567472"/>
            <a:ext cx="661481" cy="633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对话气泡: 矩形 14">
            <a:extLst>
              <a:ext uri="{FF2B5EF4-FFF2-40B4-BE49-F238E27FC236}">
                <a16:creationId xmlns:a16="http://schemas.microsoft.com/office/drawing/2014/main" id="{C07ADA2E-257C-455F-A419-FD80B77E67AC}"/>
              </a:ext>
            </a:extLst>
          </p:cNvPr>
          <p:cNvSpPr/>
          <p:nvPr/>
        </p:nvSpPr>
        <p:spPr>
          <a:xfrm>
            <a:off x="9975538" y="3025303"/>
            <a:ext cx="2026457" cy="1964986"/>
          </a:xfrm>
          <a:prstGeom prst="wedgeRectCallout">
            <a:avLst>
              <a:gd name="adj1" fmla="val -117893"/>
              <a:gd name="adj2" fmla="val 10279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rgbClr val="FF0000"/>
                </a:solidFill>
              </a:rPr>
              <a:t>Bison</a:t>
            </a:r>
            <a:r>
              <a:rPr lang="zh-CN" altLang="en-US" sz="2200" b="1" dirty="0">
                <a:solidFill>
                  <a:srgbClr val="FF0000"/>
                </a:solidFill>
              </a:rPr>
              <a:t>采用更早出现的规则优先级更高的策略来解决归约</a:t>
            </a:r>
            <a:r>
              <a:rPr lang="en-US" altLang="zh-CN" sz="2200" b="1" dirty="0">
                <a:solidFill>
                  <a:srgbClr val="FF0000"/>
                </a:solidFill>
              </a:rPr>
              <a:t>/</a:t>
            </a:r>
            <a:r>
              <a:rPr lang="zh-CN" altLang="en-US" sz="2200" b="1" dirty="0">
                <a:solidFill>
                  <a:srgbClr val="FF0000"/>
                </a:solidFill>
              </a:rPr>
              <a:t>归约冲突</a:t>
            </a:r>
          </a:p>
        </p:txBody>
      </p:sp>
      <p:sp>
        <p:nvSpPr>
          <p:cNvPr id="10" name="文本框 9">
            <a:extLst>
              <a:ext uri="{FF2B5EF4-FFF2-40B4-BE49-F238E27FC236}">
                <a16:creationId xmlns:a16="http://schemas.microsoft.com/office/drawing/2014/main" id="{717B14F3-9121-41A8-B2FA-63E4ED970679}"/>
              </a:ext>
            </a:extLst>
          </p:cNvPr>
          <p:cNvSpPr txBox="1"/>
          <p:nvPr/>
        </p:nvSpPr>
        <p:spPr>
          <a:xfrm>
            <a:off x="9543803" y="5652656"/>
            <a:ext cx="2590800" cy="1015663"/>
          </a:xfrm>
          <a:prstGeom prst="rect">
            <a:avLst/>
          </a:prstGeom>
          <a:noFill/>
        </p:spPr>
        <p:txBody>
          <a:bodyPr wrap="square" rtlCol="0">
            <a:spAutoFit/>
          </a:bodyPr>
          <a:lstStyle/>
          <a:p>
            <a:r>
              <a:rPr lang="zh-CN" altLang="en-US" sz="2000" dirty="0"/>
              <a:t>若发生解析冲突，未被选中的规则将显示在方括号内以供参考。</a:t>
            </a:r>
          </a:p>
        </p:txBody>
      </p:sp>
    </p:spTree>
    <p:extLst>
      <p:ext uri="{BB962C8B-B14F-4D97-AF65-F5344CB8AC3E}">
        <p14:creationId xmlns:p14="http://schemas.microsoft.com/office/powerpoint/2010/main" val="254096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 presetClass="exit" presetSubtype="0" fill="hold" grpId="1" nodeType="withEffect">
                                  <p:stCondLst>
                                    <p:cond delay="0"/>
                                  </p:stCondLst>
                                  <p:childTnLst>
                                    <p:set>
                                      <p:cBhvr>
                                        <p:cTn id="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nSpc>
                <a:spcPct val="120000"/>
              </a:lnSpc>
            </a:pPr>
            <a:endParaRPr lang="en-US" altLang="zh-CN" dirty="0"/>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Bison</a:t>
            </a:r>
            <a:r>
              <a:rPr lang="zh-CN" altLang="en-US" dirty="0">
                <a:latin typeface="微软雅黑" panose="020B0503020204020204" pitchFamily="34" charset="-122"/>
              </a:rPr>
              <a:t>二义性处理</a:t>
            </a:r>
            <a:endParaRPr lang="en-US" dirty="0">
              <a:latin typeface="微软雅黑" panose="020B0503020204020204" pitchFamily="34" charset="-122"/>
            </a:endParaRPr>
          </a:p>
        </p:txBody>
      </p:sp>
      <p:sp>
        <p:nvSpPr>
          <p:cNvPr id="6" name="内容占位符 4">
            <a:extLst>
              <a:ext uri="{FF2B5EF4-FFF2-40B4-BE49-F238E27FC236}">
                <a16:creationId xmlns:a16="http://schemas.microsoft.com/office/drawing/2014/main" id="{22F897EB-FF29-470D-A920-0D4DAF36C069}"/>
              </a:ext>
            </a:extLst>
          </p:cNvPr>
          <p:cNvSpPr txBox="1">
            <a:spLocks/>
          </p:cNvSpPr>
          <p:nvPr/>
        </p:nvSpPr>
        <p:spPr>
          <a:xfrm>
            <a:off x="342405" y="1205344"/>
            <a:ext cx="11792198" cy="5229103"/>
          </a:xfrm>
          <a:prstGeom prst="rect">
            <a:avLst/>
          </a:prstGeom>
        </p:spPr>
        <p:txBody>
          <a:bodyPr vert="horz" lIns="91440" tIns="45720" rIns="91440" bIns="45720" rtlCol="0">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sz="3000" b="1" kern="1200" baseline="0">
                <a:solidFill>
                  <a:schemeClr val="tx1"/>
                </a:solidFill>
                <a:latin typeface="Times New Roman" panose="02020603050405020304" pitchFamily="18" charset="0"/>
                <a:ea typeface="微软雅黑" panose="020B0503020204020204" pitchFamily="34" charset="-122"/>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Bison</a:t>
            </a:r>
            <a:r>
              <a:rPr lang="zh-CN" altLang="en-US" dirty="0"/>
              <a:t>语法分析表</a:t>
            </a:r>
            <a:endParaRPr lang="en-US" altLang="zh-CN" dirty="0"/>
          </a:p>
          <a:p>
            <a:pPr lvl="1"/>
            <a:r>
              <a:rPr lang="zh-CN" altLang="en-US" dirty="0"/>
              <a:t>二义性例子</a:t>
            </a:r>
            <a:r>
              <a:rPr lang="en-US" altLang="zh-CN" dirty="0"/>
              <a:t>2</a:t>
            </a:r>
          </a:p>
        </p:txBody>
      </p:sp>
      <p:sp>
        <p:nvSpPr>
          <p:cNvPr id="2" name="矩形 1">
            <a:extLst>
              <a:ext uri="{FF2B5EF4-FFF2-40B4-BE49-F238E27FC236}">
                <a16:creationId xmlns:a16="http://schemas.microsoft.com/office/drawing/2014/main" id="{63862004-F138-4084-8272-3038FD942C21}"/>
              </a:ext>
            </a:extLst>
          </p:cNvPr>
          <p:cNvSpPr/>
          <p:nvPr/>
        </p:nvSpPr>
        <p:spPr>
          <a:xfrm>
            <a:off x="4046706" y="1464013"/>
            <a:ext cx="4494179" cy="19649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just"/>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start</a:t>
            </a:r>
            <a:r>
              <a:rPr lang="zh-CN" altLang="es-ES"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a:t>
            </a:r>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x ;</a:t>
            </a:r>
          </a:p>
          <a:p>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     y R;</a:t>
            </a:r>
          </a:p>
          <a:p>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x:  A R;</a:t>
            </a:r>
          </a:p>
          <a:p>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y:  A;</a:t>
            </a:r>
          </a:p>
          <a:p>
            <a:endParaRPr lang="zh-CN" altLang="en-US" dirty="0">
              <a:solidFill>
                <a:schemeClr val="tx1"/>
              </a:solidFill>
              <a:latin typeface="Consolas" panose="020B0609020204030204" pitchFamily="49" charset="0"/>
            </a:endParaRPr>
          </a:p>
        </p:txBody>
      </p:sp>
      <p:sp>
        <p:nvSpPr>
          <p:cNvPr id="7" name="矩形 6">
            <a:extLst>
              <a:ext uri="{FF2B5EF4-FFF2-40B4-BE49-F238E27FC236}">
                <a16:creationId xmlns:a16="http://schemas.microsoft.com/office/drawing/2014/main" id="{D1BF7677-ED34-4798-9A30-3E13948DEAD1}"/>
              </a:ext>
            </a:extLst>
          </p:cNvPr>
          <p:cNvSpPr/>
          <p:nvPr/>
        </p:nvSpPr>
        <p:spPr>
          <a:xfrm>
            <a:off x="4046705" y="4285802"/>
            <a:ext cx="4494180" cy="24073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state 1</a:t>
            </a:r>
          </a:p>
          <a:p>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x: A ↑ R	//rule3</a:t>
            </a:r>
          </a:p>
          <a:p>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y: A ↑	//rule4</a:t>
            </a:r>
          </a:p>
          <a:p>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R shift, and go to state 5		//using rule 3</a:t>
            </a:r>
          </a:p>
          <a:p>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R  [reduce using rule 4(y)]</a:t>
            </a:r>
            <a:endPar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endParaRPr>
          </a:p>
          <a:p>
            <a:endParaRPr lang="zh-CN" altLang="en-US" dirty="0">
              <a:solidFill>
                <a:schemeClr val="tx1"/>
              </a:solidFill>
              <a:latin typeface="Consolas" panose="020B0609020204030204" pitchFamily="49" charset="0"/>
            </a:endParaRPr>
          </a:p>
        </p:txBody>
      </p:sp>
      <p:sp>
        <p:nvSpPr>
          <p:cNvPr id="3" name="箭头: 下 2">
            <a:extLst>
              <a:ext uri="{FF2B5EF4-FFF2-40B4-BE49-F238E27FC236}">
                <a16:creationId xmlns:a16="http://schemas.microsoft.com/office/drawing/2014/main" id="{9ED04C36-3B2C-4AB3-A971-C6EA4900FCA7}"/>
              </a:ext>
            </a:extLst>
          </p:cNvPr>
          <p:cNvSpPr/>
          <p:nvPr/>
        </p:nvSpPr>
        <p:spPr>
          <a:xfrm>
            <a:off x="5963054" y="3567472"/>
            <a:ext cx="661481" cy="633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18473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nSpc>
                <a:spcPct val="120000"/>
              </a:lnSpc>
            </a:pPr>
            <a:endParaRPr lang="en-US" altLang="zh-CN" dirty="0"/>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Bison</a:t>
            </a:r>
            <a:r>
              <a:rPr lang="zh-CN" altLang="en-US" dirty="0">
                <a:latin typeface="微软雅黑" panose="020B0503020204020204" pitchFamily="34" charset="-122"/>
              </a:rPr>
              <a:t>二义性处理</a:t>
            </a:r>
            <a:endParaRPr lang="en-US" dirty="0">
              <a:latin typeface="微软雅黑" panose="020B0503020204020204" pitchFamily="34" charset="-122"/>
            </a:endParaRPr>
          </a:p>
        </p:txBody>
      </p:sp>
      <p:sp>
        <p:nvSpPr>
          <p:cNvPr id="6" name="内容占位符 4">
            <a:extLst>
              <a:ext uri="{FF2B5EF4-FFF2-40B4-BE49-F238E27FC236}">
                <a16:creationId xmlns:a16="http://schemas.microsoft.com/office/drawing/2014/main" id="{22F897EB-FF29-470D-A920-0D4DAF36C069}"/>
              </a:ext>
            </a:extLst>
          </p:cNvPr>
          <p:cNvSpPr txBox="1">
            <a:spLocks/>
          </p:cNvSpPr>
          <p:nvPr/>
        </p:nvSpPr>
        <p:spPr>
          <a:xfrm>
            <a:off x="342405" y="1205344"/>
            <a:ext cx="11792198" cy="5229103"/>
          </a:xfrm>
          <a:prstGeom prst="rect">
            <a:avLst/>
          </a:prstGeom>
        </p:spPr>
        <p:txBody>
          <a:bodyPr vert="horz" lIns="91440" tIns="45720" rIns="91440" bIns="45720" rtlCol="0">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sz="3000" b="1" kern="1200" baseline="0">
                <a:solidFill>
                  <a:schemeClr val="tx1"/>
                </a:solidFill>
                <a:latin typeface="Times New Roman" panose="02020603050405020304" pitchFamily="18" charset="0"/>
                <a:ea typeface="微软雅黑" panose="020B0503020204020204" pitchFamily="34" charset="-122"/>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Bison</a:t>
            </a:r>
            <a:r>
              <a:rPr lang="zh-CN" altLang="en-US" dirty="0"/>
              <a:t>语法分析表</a:t>
            </a:r>
            <a:endParaRPr lang="en-US" altLang="zh-CN" dirty="0"/>
          </a:p>
          <a:p>
            <a:pPr lvl="1"/>
            <a:r>
              <a:rPr lang="zh-CN" altLang="en-US" dirty="0"/>
              <a:t>二义性例子</a:t>
            </a:r>
            <a:r>
              <a:rPr lang="en-US" altLang="zh-CN" dirty="0"/>
              <a:t>2</a:t>
            </a:r>
          </a:p>
        </p:txBody>
      </p:sp>
      <p:sp>
        <p:nvSpPr>
          <p:cNvPr id="2" name="矩形 1">
            <a:extLst>
              <a:ext uri="{FF2B5EF4-FFF2-40B4-BE49-F238E27FC236}">
                <a16:creationId xmlns:a16="http://schemas.microsoft.com/office/drawing/2014/main" id="{63862004-F138-4084-8272-3038FD942C21}"/>
              </a:ext>
            </a:extLst>
          </p:cNvPr>
          <p:cNvSpPr/>
          <p:nvPr/>
        </p:nvSpPr>
        <p:spPr>
          <a:xfrm>
            <a:off x="4046706" y="1464013"/>
            <a:ext cx="4494179" cy="19649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just"/>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start</a:t>
            </a:r>
            <a:r>
              <a:rPr lang="zh-CN" altLang="es-ES"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a:t>
            </a:r>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x ;</a:t>
            </a:r>
          </a:p>
          <a:p>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     y R;</a:t>
            </a:r>
          </a:p>
          <a:p>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x:  A R;</a:t>
            </a:r>
          </a:p>
          <a:p>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y:  A;</a:t>
            </a:r>
          </a:p>
          <a:p>
            <a:endParaRPr lang="zh-CN" altLang="en-US" dirty="0">
              <a:solidFill>
                <a:schemeClr val="tx1"/>
              </a:solidFill>
              <a:latin typeface="Consolas" panose="020B0609020204030204" pitchFamily="49" charset="0"/>
            </a:endParaRPr>
          </a:p>
        </p:txBody>
      </p:sp>
      <p:sp>
        <p:nvSpPr>
          <p:cNvPr id="7" name="矩形 6">
            <a:extLst>
              <a:ext uri="{FF2B5EF4-FFF2-40B4-BE49-F238E27FC236}">
                <a16:creationId xmlns:a16="http://schemas.microsoft.com/office/drawing/2014/main" id="{D1BF7677-ED34-4798-9A30-3E13948DEAD1}"/>
              </a:ext>
            </a:extLst>
          </p:cNvPr>
          <p:cNvSpPr/>
          <p:nvPr/>
        </p:nvSpPr>
        <p:spPr>
          <a:xfrm>
            <a:off x="4046705" y="4285802"/>
            <a:ext cx="4494180" cy="24073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state 1</a:t>
            </a:r>
          </a:p>
          <a:p>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x: A ↑ R	//rule3</a:t>
            </a:r>
          </a:p>
          <a:p>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y: A ↑	//rule4</a:t>
            </a:r>
          </a:p>
          <a:p>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R shift, and go to state 5		//using rule 3</a:t>
            </a:r>
          </a:p>
          <a:p>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R  [reduce using rule 4(y)]</a:t>
            </a:r>
            <a:endPar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endParaRPr>
          </a:p>
          <a:p>
            <a:endParaRPr lang="zh-CN" altLang="en-US" dirty="0">
              <a:solidFill>
                <a:schemeClr val="tx1"/>
              </a:solidFill>
              <a:latin typeface="Consolas" panose="020B0609020204030204" pitchFamily="49" charset="0"/>
            </a:endParaRPr>
          </a:p>
        </p:txBody>
      </p:sp>
      <p:sp>
        <p:nvSpPr>
          <p:cNvPr id="3" name="箭头: 下 2">
            <a:extLst>
              <a:ext uri="{FF2B5EF4-FFF2-40B4-BE49-F238E27FC236}">
                <a16:creationId xmlns:a16="http://schemas.microsoft.com/office/drawing/2014/main" id="{9ED04C36-3B2C-4AB3-A971-C6EA4900FCA7}"/>
              </a:ext>
            </a:extLst>
          </p:cNvPr>
          <p:cNvSpPr/>
          <p:nvPr/>
        </p:nvSpPr>
        <p:spPr>
          <a:xfrm>
            <a:off x="5963054" y="3567472"/>
            <a:ext cx="661481" cy="633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对话气泡: 矩形 14">
            <a:extLst>
              <a:ext uri="{FF2B5EF4-FFF2-40B4-BE49-F238E27FC236}">
                <a16:creationId xmlns:a16="http://schemas.microsoft.com/office/drawing/2014/main" id="{8225EB9E-462C-46B2-8F72-9F615FF9EB35}"/>
              </a:ext>
            </a:extLst>
          </p:cNvPr>
          <p:cNvSpPr/>
          <p:nvPr/>
        </p:nvSpPr>
        <p:spPr>
          <a:xfrm>
            <a:off x="9975538" y="3025303"/>
            <a:ext cx="2026457" cy="1964986"/>
          </a:xfrm>
          <a:prstGeom prst="wedgeRectCallout">
            <a:avLst>
              <a:gd name="adj1" fmla="val -117893"/>
              <a:gd name="adj2" fmla="val 10279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rgbClr val="FF0000"/>
                </a:solidFill>
              </a:rPr>
              <a:t>更早出现的规则优先级更高</a:t>
            </a:r>
          </a:p>
        </p:txBody>
      </p:sp>
    </p:spTree>
    <p:extLst>
      <p:ext uri="{BB962C8B-B14F-4D97-AF65-F5344CB8AC3E}">
        <p14:creationId xmlns:p14="http://schemas.microsoft.com/office/powerpoint/2010/main" val="163287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 presetClass="exit" presetSubtype="0" fill="hold" grpId="1" nodeType="withEffect">
                                  <p:stCondLst>
                                    <p:cond delay="0"/>
                                  </p:stCondLst>
                                  <p:childTnLst>
                                    <p:set>
                                      <p:cBhvr>
                                        <p:cTn id="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nSpc>
                <a:spcPct val="120000"/>
              </a:lnSpc>
            </a:pPr>
            <a:endParaRPr lang="en-US" altLang="zh-CN" dirty="0"/>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Bison</a:t>
            </a:r>
            <a:r>
              <a:rPr lang="zh-CN" altLang="en-US" dirty="0">
                <a:latin typeface="微软雅黑" panose="020B0503020204020204" pitchFamily="34" charset="-122"/>
              </a:rPr>
              <a:t>二义性处理</a:t>
            </a:r>
            <a:endParaRPr lang="en-US" dirty="0">
              <a:latin typeface="微软雅黑" panose="020B0503020204020204" pitchFamily="34" charset="-122"/>
            </a:endParaRPr>
          </a:p>
        </p:txBody>
      </p:sp>
      <p:sp>
        <p:nvSpPr>
          <p:cNvPr id="6" name="内容占位符 4">
            <a:extLst>
              <a:ext uri="{FF2B5EF4-FFF2-40B4-BE49-F238E27FC236}">
                <a16:creationId xmlns:a16="http://schemas.microsoft.com/office/drawing/2014/main" id="{22F897EB-FF29-470D-A920-0D4DAF36C069}"/>
              </a:ext>
            </a:extLst>
          </p:cNvPr>
          <p:cNvSpPr txBox="1">
            <a:spLocks/>
          </p:cNvSpPr>
          <p:nvPr/>
        </p:nvSpPr>
        <p:spPr>
          <a:xfrm>
            <a:off x="342405" y="1205344"/>
            <a:ext cx="11792198" cy="5229103"/>
          </a:xfrm>
          <a:prstGeom prst="rect">
            <a:avLst/>
          </a:prstGeom>
        </p:spPr>
        <p:txBody>
          <a:bodyPr vert="horz" lIns="91440" tIns="45720" rIns="91440" bIns="45720" rtlCol="0">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sz="3000" b="1" kern="1200" baseline="0">
                <a:solidFill>
                  <a:schemeClr val="tx1"/>
                </a:solidFill>
                <a:latin typeface="Times New Roman" panose="02020603050405020304" pitchFamily="18" charset="0"/>
                <a:ea typeface="微软雅黑" panose="020B0503020204020204" pitchFamily="34" charset="-122"/>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t>Cminusf</a:t>
            </a:r>
            <a:r>
              <a:rPr lang="zh-CN" altLang="en-US" dirty="0"/>
              <a:t>语法中常见的冲突及解决办法</a:t>
            </a:r>
            <a:endParaRPr lang="en-US" dirty="0"/>
          </a:p>
        </p:txBody>
      </p:sp>
      <p:sp>
        <p:nvSpPr>
          <p:cNvPr id="7" name="矩形 6">
            <a:extLst>
              <a:ext uri="{FF2B5EF4-FFF2-40B4-BE49-F238E27FC236}">
                <a16:creationId xmlns:a16="http://schemas.microsoft.com/office/drawing/2014/main" id="{B621AAC1-4A19-4C28-9196-D3BA7AAEAD52}"/>
              </a:ext>
            </a:extLst>
          </p:cNvPr>
          <p:cNvSpPr/>
          <p:nvPr/>
        </p:nvSpPr>
        <p:spPr>
          <a:xfrm>
            <a:off x="3455584" y="1909587"/>
            <a:ext cx="5676415" cy="13947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just"/>
            <a:r>
              <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expr - expr - expr </a:t>
            </a:r>
            <a:endParaRPr lang="zh-CN" altLang="en-US" dirty="0">
              <a:solidFill>
                <a:schemeClr val="tx1"/>
              </a:solidFill>
              <a:latin typeface="Consolas" panose="020B0609020204030204" pitchFamily="49" charset="0"/>
            </a:endParaRPr>
          </a:p>
        </p:txBody>
      </p:sp>
      <p:sp>
        <p:nvSpPr>
          <p:cNvPr id="8" name="矩形 7">
            <a:extLst>
              <a:ext uri="{FF2B5EF4-FFF2-40B4-BE49-F238E27FC236}">
                <a16:creationId xmlns:a16="http://schemas.microsoft.com/office/drawing/2014/main" id="{74D3E613-2107-49A9-B2C2-3DE81E0DB7EF}"/>
              </a:ext>
            </a:extLst>
          </p:cNvPr>
          <p:cNvSpPr/>
          <p:nvPr/>
        </p:nvSpPr>
        <p:spPr>
          <a:xfrm>
            <a:off x="3455584" y="4186762"/>
            <a:ext cx="5676415" cy="26480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(expr - expr) - expr</a:t>
            </a:r>
          </a:p>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expr - (expr - expr)</a:t>
            </a:r>
          </a:p>
          <a:p>
            <a:endParaRPr lang="es-E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endParaRPr>
          </a:p>
          <a:p>
            <a:endParaRPr lang="zh-CN" altLang="en-US" dirty="0">
              <a:solidFill>
                <a:schemeClr val="tx1"/>
              </a:solidFill>
              <a:latin typeface="Consolas" panose="020B0609020204030204" pitchFamily="49" charset="0"/>
            </a:endParaRPr>
          </a:p>
        </p:txBody>
      </p:sp>
      <p:sp>
        <p:nvSpPr>
          <p:cNvPr id="9" name="箭头: 下 8">
            <a:extLst>
              <a:ext uri="{FF2B5EF4-FFF2-40B4-BE49-F238E27FC236}">
                <a16:creationId xmlns:a16="http://schemas.microsoft.com/office/drawing/2014/main" id="{4F4F01D5-7708-4DFE-A919-94867C081CC5}"/>
              </a:ext>
            </a:extLst>
          </p:cNvPr>
          <p:cNvSpPr/>
          <p:nvPr/>
        </p:nvSpPr>
        <p:spPr>
          <a:xfrm>
            <a:off x="5963052" y="3429000"/>
            <a:ext cx="661481" cy="633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对话气泡: 矩形 14">
            <a:extLst>
              <a:ext uri="{FF2B5EF4-FFF2-40B4-BE49-F238E27FC236}">
                <a16:creationId xmlns:a16="http://schemas.microsoft.com/office/drawing/2014/main" id="{24128F80-80F4-4D67-BD85-1DE917F22290}"/>
              </a:ext>
            </a:extLst>
          </p:cNvPr>
          <p:cNvSpPr/>
          <p:nvPr/>
        </p:nvSpPr>
        <p:spPr>
          <a:xfrm>
            <a:off x="9975538" y="3025303"/>
            <a:ext cx="2026457" cy="1964986"/>
          </a:xfrm>
          <a:prstGeom prst="wedgeRectCallout">
            <a:avLst>
              <a:gd name="adj1" fmla="val -86808"/>
              <a:gd name="adj2" fmla="val 9451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rgbClr val="FF0000"/>
                </a:solidFill>
              </a:rPr>
              <a:t>产生移进</a:t>
            </a:r>
            <a:r>
              <a:rPr lang="en-US" altLang="zh-CN" sz="2200" b="1" dirty="0">
                <a:solidFill>
                  <a:srgbClr val="FF0000"/>
                </a:solidFill>
              </a:rPr>
              <a:t>/</a:t>
            </a:r>
            <a:r>
              <a:rPr lang="zh-CN" altLang="en-US" sz="2200" b="1" dirty="0">
                <a:solidFill>
                  <a:srgbClr val="FF0000"/>
                </a:solidFill>
              </a:rPr>
              <a:t>归约冲突</a:t>
            </a:r>
            <a:endParaRPr lang="en-US" altLang="zh-CN" sz="2200" b="1" dirty="0">
              <a:solidFill>
                <a:srgbClr val="FF0000"/>
              </a:solidFill>
            </a:endParaRPr>
          </a:p>
          <a:p>
            <a:pPr algn="ctr"/>
            <a:r>
              <a:rPr lang="zh-CN" altLang="en-US" sz="2200" b="1" dirty="0">
                <a:solidFill>
                  <a:srgbClr val="FF0000"/>
                </a:solidFill>
              </a:rPr>
              <a:t>采用更早出现的规则</a:t>
            </a:r>
          </a:p>
        </p:txBody>
      </p:sp>
    </p:spTree>
    <p:extLst>
      <p:ext uri="{BB962C8B-B14F-4D97-AF65-F5344CB8AC3E}">
        <p14:creationId xmlns:p14="http://schemas.microsoft.com/office/powerpoint/2010/main" val="310966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 presetClass="exit"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nSpc>
                <a:spcPct val="120000"/>
              </a:lnSpc>
            </a:pPr>
            <a:endParaRPr lang="en-US" altLang="zh-CN" dirty="0"/>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Bison</a:t>
            </a:r>
            <a:r>
              <a:rPr lang="zh-CN" altLang="en-US" dirty="0">
                <a:latin typeface="微软雅黑" panose="020B0503020204020204" pitchFamily="34" charset="-122"/>
              </a:rPr>
              <a:t>二义性处理</a:t>
            </a:r>
            <a:endParaRPr lang="en-US" dirty="0">
              <a:latin typeface="微软雅黑" panose="020B0503020204020204" pitchFamily="34" charset="-122"/>
            </a:endParaRPr>
          </a:p>
        </p:txBody>
      </p:sp>
      <p:sp>
        <p:nvSpPr>
          <p:cNvPr id="6" name="内容占位符 4">
            <a:extLst>
              <a:ext uri="{FF2B5EF4-FFF2-40B4-BE49-F238E27FC236}">
                <a16:creationId xmlns:a16="http://schemas.microsoft.com/office/drawing/2014/main" id="{22F897EB-FF29-470D-A920-0D4DAF36C069}"/>
              </a:ext>
            </a:extLst>
          </p:cNvPr>
          <p:cNvSpPr txBox="1">
            <a:spLocks/>
          </p:cNvSpPr>
          <p:nvPr/>
        </p:nvSpPr>
        <p:spPr>
          <a:xfrm>
            <a:off x="342405" y="1205344"/>
            <a:ext cx="11792198" cy="5229103"/>
          </a:xfrm>
          <a:prstGeom prst="rect">
            <a:avLst/>
          </a:prstGeom>
        </p:spPr>
        <p:txBody>
          <a:bodyPr vert="horz" lIns="91440" tIns="45720" rIns="91440" bIns="45720" rtlCol="0">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sz="3000" b="1" kern="1200" baseline="0">
                <a:solidFill>
                  <a:schemeClr val="tx1"/>
                </a:solidFill>
                <a:latin typeface="Times New Roman" panose="02020603050405020304" pitchFamily="18" charset="0"/>
                <a:ea typeface="微软雅黑" panose="020B0503020204020204" pitchFamily="34" charset="-122"/>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t>Cminusf</a:t>
            </a:r>
            <a:r>
              <a:rPr lang="zh-CN" altLang="en-US" dirty="0"/>
              <a:t>语法中常见的冲突及解决办法</a:t>
            </a:r>
            <a:endParaRPr lang="en-US" altLang="zh-CN" dirty="0"/>
          </a:p>
          <a:p>
            <a:pPr lvl="1"/>
            <a:r>
              <a:rPr lang="zh-CN" altLang="en-US" dirty="0"/>
              <a:t>负号</a:t>
            </a:r>
            <a:endParaRPr lang="en-US" dirty="0"/>
          </a:p>
        </p:txBody>
      </p:sp>
      <p:sp>
        <p:nvSpPr>
          <p:cNvPr id="8" name="矩形 7">
            <a:extLst>
              <a:ext uri="{FF2B5EF4-FFF2-40B4-BE49-F238E27FC236}">
                <a16:creationId xmlns:a16="http://schemas.microsoft.com/office/drawing/2014/main" id="{74D3E613-2107-49A9-B2C2-3DE81E0DB7EF}"/>
              </a:ext>
            </a:extLst>
          </p:cNvPr>
          <p:cNvSpPr/>
          <p:nvPr/>
        </p:nvSpPr>
        <p:spPr>
          <a:xfrm>
            <a:off x="3835992" y="2509520"/>
            <a:ext cx="4520016" cy="33934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%left '+' '-'</a:t>
            </a:r>
          </a:p>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%left '*' '/'</a:t>
            </a:r>
          </a:p>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%left UMINUS</a:t>
            </a:r>
          </a:p>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a:t>
            </a:r>
          </a:p>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expr: expr '+' expr</a:t>
            </a:r>
          </a:p>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 expr '-' expr</a:t>
            </a:r>
          </a:p>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 expr '*' expr</a:t>
            </a:r>
          </a:p>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 expr '/' expr</a:t>
            </a:r>
          </a:p>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 UMINUS expr</a:t>
            </a:r>
          </a:p>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 INT</a:t>
            </a:r>
            <a:endParaRPr lang="zh-CN" altLang="en-US" dirty="0">
              <a:solidFill>
                <a:schemeClr val="tx1"/>
              </a:solidFill>
              <a:latin typeface="Consolas" panose="020B0609020204030204" pitchFamily="49" charset="0"/>
            </a:endParaRPr>
          </a:p>
        </p:txBody>
      </p:sp>
      <p:sp>
        <p:nvSpPr>
          <p:cNvPr id="11" name="对话气泡: 矩形 14">
            <a:extLst>
              <a:ext uri="{FF2B5EF4-FFF2-40B4-BE49-F238E27FC236}">
                <a16:creationId xmlns:a16="http://schemas.microsoft.com/office/drawing/2014/main" id="{24128F80-80F4-4D67-BD85-1DE917F22290}"/>
              </a:ext>
            </a:extLst>
          </p:cNvPr>
          <p:cNvSpPr/>
          <p:nvPr/>
        </p:nvSpPr>
        <p:spPr>
          <a:xfrm>
            <a:off x="9975538" y="3025303"/>
            <a:ext cx="2026457" cy="1964986"/>
          </a:xfrm>
          <a:prstGeom prst="wedgeRectCallout">
            <a:avLst>
              <a:gd name="adj1" fmla="val -129424"/>
              <a:gd name="adj2" fmla="val -2595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rgbClr val="FF0000"/>
                </a:solidFill>
              </a:rPr>
              <a:t>UMINUS</a:t>
            </a:r>
            <a:r>
              <a:rPr lang="zh-CN" altLang="en-US" sz="2200" b="1" dirty="0">
                <a:solidFill>
                  <a:srgbClr val="FF0000"/>
                </a:solidFill>
              </a:rPr>
              <a:t>表示负号</a:t>
            </a:r>
          </a:p>
        </p:txBody>
      </p:sp>
    </p:spTree>
    <p:extLst>
      <p:ext uri="{BB962C8B-B14F-4D97-AF65-F5344CB8AC3E}">
        <p14:creationId xmlns:p14="http://schemas.microsoft.com/office/powerpoint/2010/main" val="32070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 presetClass="exit"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r>
              <a:rPr lang="zh-CN" altLang="en-US" sz="2800" dirty="0"/>
              <a:t>实验结果：</a:t>
            </a:r>
            <a:endParaRPr lang="en-US" altLang="zh-CN" sz="2800" dirty="0"/>
          </a:p>
          <a:p>
            <a:pPr lvl="1"/>
            <a:r>
              <a:rPr lang="zh-CN" altLang="en-US" sz="2400" dirty="0"/>
              <a:t>词法分析器</a:t>
            </a:r>
            <a:endParaRPr lang="en-US" altLang="zh-CN" sz="2400" dirty="0"/>
          </a:p>
          <a:p>
            <a:pPr lvl="1"/>
            <a:endParaRPr lang="en-US" altLang="zh-CN" sz="2400" dirty="0"/>
          </a:p>
          <a:p>
            <a:pPr lvl="1"/>
            <a:endParaRPr lang="en-US" altLang="zh-CN" sz="2400" dirty="0"/>
          </a:p>
          <a:p>
            <a:pPr lvl="1"/>
            <a:endParaRPr lang="en-US" altLang="zh-CN" sz="2400" dirty="0"/>
          </a:p>
          <a:p>
            <a:pPr marL="457200" lvl="1" indent="0">
              <a:buNone/>
            </a:pPr>
            <a:endParaRPr lang="en-US" altLang="zh-CN" sz="2400" dirty="0"/>
          </a:p>
          <a:p>
            <a:pPr lvl="1"/>
            <a:r>
              <a:rPr lang="zh-CN" altLang="en-US" sz="2400" dirty="0"/>
              <a:t>语法分析器</a:t>
            </a:r>
            <a:endParaRPr lang="en-US" altLang="zh-CN" sz="2400" dirty="0"/>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Lab 1 </a:t>
            </a:r>
            <a:r>
              <a:rPr lang="zh-CN" altLang="en-US" dirty="0">
                <a:latin typeface="微软雅黑" panose="020B0503020204020204" pitchFamily="34" charset="-122"/>
              </a:rPr>
              <a:t>语言解析器</a:t>
            </a:r>
            <a:endParaRPr lang="en-US" dirty="0">
              <a:latin typeface="微软雅黑" panose="020B0503020204020204" pitchFamily="34" charset="-122"/>
            </a:endParaRPr>
          </a:p>
        </p:txBody>
      </p:sp>
      <p:sp>
        <p:nvSpPr>
          <p:cNvPr id="21" name="圆角矩形标注 33">
            <a:extLst>
              <a:ext uri="{FF2B5EF4-FFF2-40B4-BE49-F238E27FC236}">
                <a16:creationId xmlns:a16="http://schemas.microsoft.com/office/drawing/2014/main" id="{2F399606-63D8-4E91-837B-0EE9AEF1422C}"/>
              </a:ext>
            </a:extLst>
          </p:cNvPr>
          <p:cNvSpPr/>
          <p:nvPr/>
        </p:nvSpPr>
        <p:spPr>
          <a:xfrm>
            <a:off x="7320621" y="2643539"/>
            <a:ext cx="4091740" cy="427683"/>
          </a:xfrm>
          <a:prstGeom prst="wedgeRoundRectCallout">
            <a:avLst>
              <a:gd name="adj1" fmla="val -53599"/>
              <a:gd name="adj2" fmla="val 4977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楷体" panose="02010609060101010101" pitchFamily="49" charset="-122"/>
                <a:ea typeface="楷体" panose="02010609060101010101" pitchFamily="49" charset="-122"/>
              </a:rPr>
              <a:t>正确识别</a:t>
            </a:r>
            <a:r>
              <a:rPr lang="en-US" altLang="zh-CN" dirty="0">
                <a:latin typeface="楷体" panose="02010609060101010101" pitchFamily="49" charset="-122"/>
                <a:ea typeface="楷体" panose="02010609060101010101" pitchFamily="49" charset="-122"/>
              </a:rPr>
              <a:t>token</a:t>
            </a:r>
            <a:r>
              <a:rPr lang="zh-CN" altLang="en-US" dirty="0">
                <a:latin typeface="楷体" panose="02010609060101010101" pitchFamily="49" charset="-122"/>
                <a:ea typeface="楷体" panose="02010609060101010101" pitchFamily="49" charset="-122"/>
              </a:rPr>
              <a:t>、及对应</a:t>
            </a:r>
            <a:r>
              <a:rPr lang="en-US" altLang="zh-CN" dirty="0">
                <a:latin typeface="楷体" panose="02010609060101010101" pitchFamily="49" charset="-122"/>
                <a:ea typeface="楷体" panose="02010609060101010101" pitchFamily="49" charset="-122"/>
              </a:rPr>
              <a:t>Text</a:t>
            </a:r>
            <a:r>
              <a:rPr lang="zh-CN" altLang="en-US" dirty="0">
                <a:latin typeface="楷体" panose="02010609060101010101" pitchFamily="49" charset="-122"/>
                <a:ea typeface="楷体" panose="02010609060101010101" pitchFamily="49" charset="-122"/>
              </a:rPr>
              <a:t>与行列数</a:t>
            </a:r>
            <a:endParaRPr lang="en-US" dirty="0">
              <a:latin typeface="楷体" panose="02010609060101010101" pitchFamily="49" charset="-122"/>
              <a:ea typeface="楷体" panose="02010609060101010101" pitchFamily="49" charset="-122"/>
            </a:endParaRPr>
          </a:p>
        </p:txBody>
      </p:sp>
      <p:pic>
        <p:nvPicPr>
          <p:cNvPr id="22" name="图片 21">
            <a:extLst>
              <a:ext uri="{FF2B5EF4-FFF2-40B4-BE49-F238E27FC236}">
                <a16:creationId xmlns:a16="http://schemas.microsoft.com/office/drawing/2014/main" id="{CE5012F1-FC7B-4B2E-AFA2-669EE8201061}"/>
              </a:ext>
            </a:extLst>
          </p:cNvPr>
          <p:cNvPicPr>
            <a:picLocks noChangeAspect="1"/>
          </p:cNvPicPr>
          <p:nvPr/>
        </p:nvPicPr>
        <p:blipFill>
          <a:blip r:embed="rId4"/>
          <a:stretch>
            <a:fillRect/>
          </a:stretch>
        </p:blipFill>
        <p:spPr>
          <a:xfrm>
            <a:off x="3103346" y="4427170"/>
            <a:ext cx="3800475" cy="2033588"/>
          </a:xfrm>
          <a:prstGeom prst="rect">
            <a:avLst/>
          </a:prstGeom>
          <a:ln w="19050">
            <a:solidFill>
              <a:schemeClr val="accent1"/>
            </a:solidFill>
          </a:ln>
        </p:spPr>
      </p:pic>
      <p:pic>
        <p:nvPicPr>
          <p:cNvPr id="23" name="图片 22">
            <a:extLst>
              <a:ext uri="{FF2B5EF4-FFF2-40B4-BE49-F238E27FC236}">
                <a16:creationId xmlns:a16="http://schemas.microsoft.com/office/drawing/2014/main" id="{F312B5F9-8723-4D8E-B8ED-551C0F6FDD2C}"/>
              </a:ext>
            </a:extLst>
          </p:cNvPr>
          <p:cNvPicPr>
            <a:picLocks noChangeAspect="1"/>
          </p:cNvPicPr>
          <p:nvPr/>
        </p:nvPicPr>
        <p:blipFill>
          <a:blip r:embed="rId5"/>
          <a:stretch>
            <a:fillRect/>
          </a:stretch>
        </p:blipFill>
        <p:spPr>
          <a:xfrm>
            <a:off x="3103346" y="2152059"/>
            <a:ext cx="3800475" cy="1838325"/>
          </a:xfrm>
          <a:prstGeom prst="rect">
            <a:avLst/>
          </a:prstGeom>
          <a:ln w="19050">
            <a:solidFill>
              <a:schemeClr val="accent1"/>
            </a:solidFill>
          </a:ln>
        </p:spPr>
      </p:pic>
      <p:sp>
        <p:nvSpPr>
          <p:cNvPr id="24" name="圆角矩形标注 33">
            <a:extLst>
              <a:ext uri="{FF2B5EF4-FFF2-40B4-BE49-F238E27FC236}">
                <a16:creationId xmlns:a16="http://schemas.microsoft.com/office/drawing/2014/main" id="{B9DD1408-021B-4DDE-B637-C657C4F82080}"/>
              </a:ext>
            </a:extLst>
          </p:cNvPr>
          <p:cNvSpPr/>
          <p:nvPr/>
        </p:nvSpPr>
        <p:spPr>
          <a:xfrm>
            <a:off x="7320621" y="4708822"/>
            <a:ext cx="4212676" cy="427683"/>
          </a:xfrm>
          <a:prstGeom prst="wedgeRoundRectCallout">
            <a:avLst>
              <a:gd name="adj1" fmla="val -53599"/>
              <a:gd name="adj2" fmla="val 4977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楷体" panose="02010609060101010101" pitchFamily="49" charset="-122"/>
                <a:ea typeface="楷体" panose="02010609060101010101" pitchFamily="49" charset="-122"/>
              </a:rPr>
              <a:t>从</a:t>
            </a:r>
            <a:r>
              <a:rPr lang="en-US" altLang="zh-CN" dirty="0" err="1">
                <a:latin typeface="楷体" panose="02010609060101010101" pitchFamily="49" charset="-122"/>
                <a:ea typeface="楷体" panose="02010609060101010101" pitchFamily="49" charset="-122"/>
              </a:rPr>
              <a:t>Cminus</a:t>
            </a:r>
            <a:r>
              <a:rPr lang="en-US" altLang="zh-CN" dirty="0">
                <a:latin typeface="楷体" panose="02010609060101010101" pitchFamily="49" charset="-122"/>
                <a:ea typeface="楷体" panose="02010609060101010101" pitchFamily="49" charset="-122"/>
              </a:rPr>
              <a:t>-f</a:t>
            </a:r>
            <a:r>
              <a:rPr lang="zh-CN" altLang="en-US" dirty="0">
                <a:latin typeface="楷体" panose="02010609060101010101" pitchFamily="49" charset="-122"/>
                <a:ea typeface="楷体" panose="02010609060101010101" pitchFamily="49" charset="-122"/>
              </a:rPr>
              <a:t>代码分析得到正确语法树</a:t>
            </a:r>
            <a:endParaRPr 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759765260"/>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nSpc>
                <a:spcPct val="120000"/>
              </a:lnSpc>
            </a:pPr>
            <a:endParaRPr lang="en-US" altLang="zh-CN" dirty="0"/>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Bison</a:t>
            </a:r>
            <a:r>
              <a:rPr lang="zh-CN" altLang="en-US" dirty="0">
                <a:latin typeface="微软雅黑" panose="020B0503020204020204" pitchFamily="34" charset="-122"/>
              </a:rPr>
              <a:t>二义性处理</a:t>
            </a:r>
            <a:endParaRPr lang="en-US" dirty="0">
              <a:latin typeface="微软雅黑" panose="020B0503020204020204" pitchFamily="34" charset="-122"/>
            </a:endParaRPr>
          </a:p>
        </p:txBody>
      </p:sp>
      <p:sp>
        <p:nvSpPr>
          <p:cNvPr id="6" name="内容占位符 4">
            <a:extLst>
              <a:ext uri="{FF2B5EF4-FFF2-40B4-BE49-F238E27FC236}">
                <a16:creationId xmlns:a16="http://schemas.microsoft.com/office/drawing/2014/main" id="{22F897EB-FF29-470D-A920-0D4DAF36C069}"/>
              </a:ext>
            </a:extLst>
          </p:cNvPr>
          <p:cNvSpPr txBox="1">
            <a:spLocks/>
          </p:cNvSpPr>
          <p:nvPr/>
        </p:nvSpPr>
        <p:spPr>
          <a:xfrm>
            <a:off x="342405" y="1205344"/>
            <a:ext cx="11792198" cy="5229103"/>
          </a:xfrm>
          <a:prstGeom prst="rect">
            <a:avLst/>
          </a:prstGeom>
        </p:spPr>
        <p:txBody>
          <a:bodyPr vert="horz" lIns="91440" tIns="45720" rIns="91440" bIns="45720" rtlCol="0">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sz="3000" b="1" kern="1200" baseline="0">
                <a:solidFill>
                  <a:schemeClr val="tx1"/>
                </a:solidFill>
                <a:latin typeface="Times New Roman" panose="02020603050405020304" pitchFamily="18" charset="0"/>
                <a:ea typeface="微软雅黑" panose="020B0503020204020204" pitchFamily="34" charset="-122"/>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t>Cminusf</a:t>
            </a:r>
            <a:r>
              <a:rPr lang="zh-CN" altLang="en-US" dirty="0"/>
              <a:t>语法中常见的冲突及解决办法</a:t>
            </a:r>
            <a:endParaRPr lang="en-US" altLang="zh-CN" dirty="0"/>
          </a:p>
          <a:p>
            <a:pPr lvl="1"/>
            <a:r>
              <a:rPr lang="en-US" altLang="zh-CN" dirty="0"/>
              <a:t>if else</a:t>
            </a:r>
            <a:r>
              <a:rPr lang="zh-CN" altLang="en-US" dirty="0"/>
              <a:t>文法</a:t>
            </a:r>
            <a:endParaRPr lang="en-US" dirty="0"/>
          </a:p>
        </p:txBody>
      </p:sp>
      <p:sp>
        <p:nvSpPr>
          <p:cNvPr id="8" name="矩形 7">
            <a:extLst>
              <a:ext uri="{FF2B5EF4-FFF2-40B4-BE49-F238E27FC236}">
                <a16:creationId xmlns:a16="http://schemas.microsoft.com/office/drawing/2014/main" id="{74D3E613-2107-49A9-B2C2-3DE81E0DB7EF}"/>
              </a:ext>
            </a:extLst>
          </p:cNvPr>
          <p:cNvSpPr/>
          <p:nvPr/>
        </p:nvSpPr>
        <p:spPr>
          <a:xfrm>
            <a:off x="2284020" y="2671815"/>
            <a:ext cx="7908968" cy="13820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statement: IF '(' expression ')' statement</a:t>
            </a:r>
          </a:p>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 IF '(' expression ')' statement ELSE statement</a:t>
            </a:r>
          </a:p>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 </a:t>
            </a:r>
            <a:r>
              <a:rPr lang="en-US" altLang="zh-CN" sz="1800" dirty="0" err="1">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other_statement</a:t>
            </a:r>
            <a:endParaRPr lang="zh-CN" altLang="en-US" dirty="0">
              <a:solidFill>
                <a:schemeClr val="tx1"/>
              </a:solidFill>
              <a:latin typeface="Consolas" panose="020B0609020204030204" pitchFamily="49" charset="0"/>
            </a:endParaRPr>
          </a:p>
        </p:txBody>
      </p:sp>
      <p:sp>
        <p:nvSpPr>
          <p:cNvPr id="7" name="箭头: 下 6">
            <a:extLst>
              <a:ext uri="{FF2B5EF4-FFF2-40B4-BE49-F238E27FC236}">
                <a16:creationId xmlns:a16="http://schemas.microsoft.com/office/drawing/2014/main" id="{66FD6AFC-A6E4-4FA4-9800-E42961AAA61A}"/>
              </a:ext>
            </a:extLst>
          </p:cNvPr>
          <p:cNvSpPr/>
          <p:nvPr/>
        </p:nvSpPr>
        <p:spPr>
          <a:xfrm>
            <a:off x="5963052" y="4221480"/>
            <a:ext cx="661481" cy="633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BDD0FB0-7586-4DF0-9D9F-EC70FE464ABD}"/>
              </a:ext>
            </a:extLst>
          </p:cNvPr>
          <p:cNvSpPr/>
          <p:nvPr/>
        </p:nvSpPr>
        <p:spPr>
          <a:xfrm>
            <a:off x="2284020" y="5103941"/>
            <a:ext cx="7908968" cy="13820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statement: IF '(' expression ')' statement ↑ </a:t>
            </a:r>
            <a:r>
              <a:rPr lang="zh-CN" altLang="en-US"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a:t>
            </a:r>
          </a:p>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statement: IF '(' expression ')' statement ↑ ELSE statement </a:t>
            </a:r>
            <a:r>
              <a:rPr lang="zh-CN" altLang="en-US"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a:t>
            </a:r>
          </a:p>
        </p:txBody>
      </p:sp>
      <p:sp>
        <p:nvSpPr>
          <p:cNvPr id="10" name="对话气泡: 矩形 14">
            <a:extLst>
              <a:ext uri="{FF2B5EF4-FFF2-40B4-BE49-F238E27FC236}">
                <a16:creationId xmlns:a16="http://schemas.microsoft.com/office/drawing/2014/main" id="{343462A4-4457-4B4E-968A-8CB39B088BCB}"/>
              </a:ext>
            </a:extLst>
          </p:cNvPr>
          <p:cNvSpPr/>
          <p:nvPr/>
        </p:nvSpPr>
        <p:spPr>
          <a:xfrm>
            <a:off x="10734568" y="2278867"/>
            <a:ext cx="1323835" cy="1964986"/>
          </a:xfrm>
          <a:prstGeom prst="wedgeRectCallout">
            <a:avLst>
              <a:gd name="adj1" fmla="val -90645"/>
              <a:gd name="adj2" fmla="val 11106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rgbClr val="FF0000"/>
                </a:solidFill>
              </a:rPr>
              <a:t>产生移进</a:t>
            </a:r>
            <a:r>
              <a:rPr lang="en-US" altLang="zh-CN" sz="2200" b="1" dirty="0">
                <a:solidFill>
                  <a:srgbClr val="FF0000"/>
                </a:solidFill>
              </a:rPr>
              <a:t>/</a:t>
            </a:r>
            <a:r>
              <a:rPr lang="zh-CN" altLang="en-US" sz="2200" b="1" dirty="0">
                <a:solidFill>
                  <a:srgbClr val="FF0000"/>
                </a:solidFill>
              </a:rPr>
              <a:t>归约冲突</a:t>
            </a:r>
          </a:p>
        </p:txBody>
      </p:sp>
    </p:spTree>
    <p:extLst>
      <p:ext uri="{BB962C8B-B14F-4D97-AF65-F5344CB8AC3E}">
        <p14:creationId xmlns:p14="http://schemas.microsoft.com/office/powerpoint/2010/main" val="77347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 presetClass="exit" presetSubtype="0" fill="hold" grpId="1" nodeType="withEffect">
                                  <p:stCondLst>
                                    <p:cond delay="0"/>
                                  </p:stCondLst>
                                  <p:childTnLst>
                                    <p:set>
                                      <p:cBhvr>
                                        <p:cTn id="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nSpc>
                <a:spcPct val="120000"/>
              </a:lnSpc>
            </a:pPr>
            <a:endParaRPr lang="en-US" altLang="zh-CN" dirty="0"/>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Bison</a:t>
            </a:r>
            <a:r>
              <a:rPr lang="zh-CN" altLang="en-US" dirty="0">
                <a:latin typeface="微软雅黑" panose="020B0503020204020204" pitchFamily="34" charset="-122"/>
              </a:rPr>
              <a:t>二义性处理</a:t>
            </a:r>
            <a:endParaRPr lang="en-US" dirty="0">
              <a:latin typeface="微软雅黑" panose="020B0503020204020204" pitchFamily="34" charset="-122"/>
            </a:endParaRPr>
          </a:p>
        </p:txBody>
      </p:sp>
      <p:sp>
        <p:nvSpPr>
          <p:cNvPr id="6" name="内容占位符 4">
            <a:extLst>
              <a:ext uri="{FF2B5EF4-FFF2-40B4-BE49-F238E27FC236}">
                <a16:creationId xmlns:a16="http://schemas.microsoft.com/office/drawing/2014/main" id="{22F897EB-FF29-470D-A920-0D4DAF36C069}"/>
              </a:ext>
            </a:extLst>
          </p:cNvPr>
          <p:cNvSpPr txBox="1">
            <a:spLocks/>
          </p:cNvSpPr>
          <p:nvPr/>
        </p:nvSpPr>
        <p:spPr>
          <a:xfrm>
            <a:off x="342405" y="1205344"/>
            <a:ext cx="11792198" cy="5229103"/>
          </a:xfrm>
          <a:prstGeom prst="rect">
            <a:avLst/>
          </a:prstGeom>
        </p:spPr>
        <p:txBody>
          <a:bodyPr vert="horz" lIns="91440" tIns="45720" rIns="91440" bIns="45720" rtlCol="0">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sz="3000" b="1" kern="1200" baseline="0">
                <a:solidFill>
                  <a:schemeClr val="tx1"/>
                </a:solidFill>
                <a:latin typeface="Times New Roman" panose="02020603050405020304" pitchFamily="18" charset="0"/>
                <a:ea typeface="微软雅黑" panose="020B0503020204020204" pitchFamily="34" charset="-122"/>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t>Cminusf</a:t>
            </a:r>
            <a:r>
              <a:rPr lang="zh-CN" altLang="en-US" dirty="0"/>
              <a:t>语法中常见的冲突及解决办法</a:t>
            </a:r>
            <a:endParaRPr lang="en-US" altLang="zh-CN" dirty="0"/>
          </a:p>
          <a:p>
            <a:pPr lvl="1"/>
            <a:r>
              <a:rPr lang="en-US" altLang="zh-CN" dirty="0"/>
              <a:t>if else</a:t>
            </a:r>
            <a:r>
              <a:rPr lang="zh-CN" altLang="en-US" dirty="0"/>
              <a:t>文法</a:t>
            </a:r>
            <a:endParaRPr lang="en-US" dirty="0"/>
          </a:p>
        </p:txBody>
      </p:sp>
      <p:sp>
        <p:nvSpPr>
          <p:cNvPr id="8" name="矩形 7">
            <a:extLst>
              <a:ext uri="{FF2B5EF4-FFF2-40B4-BE49-F238E27FC236}">
                <a16:creationId xmlns:a16="http://schemas.microsoft.com/office/drawing/2014/main" id="{74D3E613-2107-49A9-B2C2-3DE81E0DB7EF}"/>
              </a:ext>
            </a:extLst>
          </p:cNvPr>
          <p:cNvSpPr/>
          <p:nvPr/>
        </p:nvSpPr>
        <p:spPr>
          <a:xfrm>
            <a:off x="838200" y="2671815"/>
            <a:ext cx="9354788" cy="13820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IF '(' expression ')' IF '(' expression ')' statement ELSE statement </a:t>
            </a:r>
            <a:endParaRPr lang="zh-CN" altLang="en-US" dirty="0">
              <a:solidFill>
                <a:schemeClr val="tx1"/>
              </a:solidFill>
              <a:latin typeface="Consolas" panose="020B0609020204030204" pitchFamily="49" charset="0"/>
            </a:endParaRPr>
          </a:p>
        </p:txBody>
      </p:sp>
      <p:sp>
        <p:nvSpPr>
          <p:cNvPr id="7" name="箭头: 下 6">
            <a:extLst>
              <a:ext uri="{FF2B5EF4-FFF2-40B4-BE49-F238E27FC236}">
                <a16:creationId xmlns:a16="http://schemas.microsoft.com/office/drawing/2014/main" id="{66FD6AFC-A6E4-4FA4-9800-E42961AAA61A}"/>
              </a:ext>
            </a:extLst>
          </p:cNvPr>
          <p:cNvSpPr/>
          <p:nvPr/>
        </p:nvSpPr>
        <p:spPr>
          <a:xfrm>
            <a:off x="5289751" y="4243853"/>
            <a:ext cx="661481" cy="633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BDD0FB0-7586-4DF0-9D9F-EC70FE464ABD}"/>
              </a:ext>
            </a:extLst>
          </p:cNvPr>
          <p:cNvSpPr/>
          <p:nvPr/>
        </p:nvSpPr>
        <p:spPr>
          <a:xfrm>
            <a:off x="838200" y="5103941"/>
            <a:ext cx="9354788" cy="13820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IF '(' expression ')'{ IF '(' expression ')' statement} ELSE statement </a:t>
            </a:r>
          </a:p>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IF '(' expression ')' {IF '(' expression ')' statement ELSE statement }</a:t>
            </a:r>
            <a:endParaRPr lang="zh-CN" altLang="en-US"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endParaRPr>
          </a:p>
        </p:txBody>
      </p:sp>
      <p:sp>
        <p:nvSpPr>
          <p:cNvPr id="10" name="对话气泡: 矩形 14">
            <a:extLst>
              <a:ext uri="{FF2B5EF4-FFF2-40B4-BE49-F238E27FC236}">
                <a16:creationId xmlns:a16="http://schemas.microsoft.com/office/drawing/2014/main" id="{343462A4-4457-4B4E-968A-8CB39B088BCB}"/>
              </a:ext>
            </a:extLst>
          </p:cNvPr>
          <p:cNvSpPr/>
          <p:nvPr/>
        </p:nvSpPr>
        <p:spPr>
          <a:xfrm>
            <a:off x="10734568" y="2278867"/>
            <a:ext cx="1323835" cy="1964986"/>
          </a:xfrm>
          <a:prstGeom prst="wedgeRectCallout">
            <a:avLst>
              <a:gd name="adj1" fmla="val -90645"/>
              <a:gd name="adj2" fmla="val 11106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rgbClr val="FF0000"/>
                </a:solidFill>
              </a:rPr>
              <a:t>两种解释</a:t>
            </a:r>
          </a:p>
        </p:txBody>
      </p:sp>
    </p:spTree>
    <p:extLst>
      <p:ext uri="{BB962C8B-B14F-4D97-AF65-F5344CB8AC3E}">
        <p14:creationId xmlns:p14="http://schemas.microsoft.com/office/powerpoint/2010/main" val="211318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 presetClass="exit" presetSubtype="0" fill="hold" grpId="1" nodeType="withEffect">
                                  <p:stCondLst>
                                    <p:cond delay="0"/>
                                  </p:stCondLst>
                                  <p:childTnLst>
                                    <p:set>
                                      <p:cBhvr>
                                        <p:cTn id="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nSpc>
                <a:spcPct val="120000"/>
              </a:lnSpc>
            </a:pPr>
            <a:endParaRPr lang="en-US" altLang="zh-CN" dirty="0"/>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Bison</a:t>
            </a:r>
            <a:r>
              <a:rPr lang="zh-CN" altLang="en-US" dirty="0">
                <a:latin typeface="微软雅黑" panose="020B0503020204020204" pitchFamily="34" charset="-122"/>
              </a:rPr>
              <a:t>二义性处理</a:t>
            </a:r>
            <a:endParaRPr lang="en-US" dirty="0">
              <a:latin typeface="微软雅黑" panose="020B0503020204020204" pitchFamily="34" charset="-122"/>
            </a:endParaRPr>
          </a:p>
        </p:txBody>
      </p:sp>
      <p:sp>
        <p:nvSpPr>
          <p:cNvPr id="6" name="内容占位符 4">
            <a:extLst>
              <a:ext uri="{FF2B5EF4-FFF2-40B4-BE49-F238E27FC236}">
                <a16:creationId xmlns:a16="http://schemas.microsoft.com/office/drawing/2014/main" id="{22F897EB-FF29-470D-A920-0D4DAF36C069}"/>
              </a:ext>
            </a:extLst>
          </p:cNvPr>
          <p:cNvSpPr txBox="1">
            <a:spLocks/>
          </p:cNvSpPr>
          <p:nvPr/>
        </p:nvSpPr>
        <p:spPr>
          <a:xfrm>
            <a:off x="342405" y="1205344"/>
            <a:ext cx="11792198" cy="5229103"/>
          </a:xfrm>
          <a:prstGeom prst="rect">
            <a:avLst/>
          </a:prstGeom>
        </p:spPr>
        <p:txBody>
          <a:bodyPr vert="horz" lIns="91440" tIns="45720" rIns="91440" bIns="45720" rtlCol="0">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sz="3000" b="1" kern="1200" baseline="0">
                <a:solidFill>
                  <a:schemeClr val="tx1"/>
                </a:solidFill>
                <a:latin typeface="Times New Roman" panose="02020603050405020304" pitchFamily="18" charset="0"/>
                <a:ea typeface="微软雅黑" panose="020B0503020204020204" pitchFamily="34" charset="-122"/>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t>Cminusf</a:t>
            </a:r>
            <a:r>
              <a:rPr lang="zh-CN" altLang="en-US" dirty="0"/>
              <a:t>语法中常见的冲突及解决办法</a:t>
            </a:r>
            <a:endParaRPr lang="en-US" altLang="zh-CN" dirty="0"/>
          </a:p>
          <a:p>
            <a:pPr lvl="1"/>
            <a:r>
              <a:rPr lang="en-US" altLang="zh-CN" dirty="0"/>
              <a:t>if else</a:t>
            </a:r>
            <a:r>
              <a:rPr lang="zh-CN" altLang="en-US" dirty="0"/>
              <a:t>文法</a:t>
            </a:r>
            <a:r>
              <a:rPr lang="en-US" altLang="zh-CN" dirty="0"/>
              <a:t>	</a:t>
            </a:r>
            <a:r>
              <a:rPr lang="zh-CN" altLang="en-US" dirty="0"/>
              <a:t>显示指定优先级</a:t>
            </a:r>
            <a:endParaRPr lang="en-US" altLang="zh-CN" dirty="0"/>
          </a:p>
          <a:p>
            <a:pPr lvl="2"/>
            <a:endParaRPr lang="en-US" dirty="0"/>
          </a:p>
        </p:txBody>
      </p:sp>
      <p:sp>
        <p:nvSpPr>
          <p:cNvPr id="9" name="矩形 8">
            <a:extLst>
              <a:ext uri="{FF2B5EF4-FFF2-40B4-BE49-F238E27FC236}">
                <a16:creationId xmlns:a16="http://schemas.microsoft.com/office/drawing/2014/main" id="{2BDD0FB0-7586-4DF0-9D9F-EC70FE464ABD}"/>
              </a:ext>
            </a:extLst>
          </p:cNvPr>
          <p:cNvSpPr/>
          <p:nvPr/>
        </p:nvSpPr>
        <p:spPr>
          <a:xfrm>
            <a:off x="1790964" y="2748090"/>
            <a:ext cx="8895080" cy="30569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a:t>
            </a:r>
            <a:r>
              <a:rPr lang="en-US" altLang="zh-CN" sz="1800" dirty="0" err="1">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nonassoc</a:t>
            </a:r>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LOWER_THAN_ELSE</a:t>
            </a:r>
          </a:p>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a:t>
            </a:r>
            <a:r>
              <a:rPr lang="en-US" altLang="zh-CN" sz="1800" dirty="0" err="1">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nonassoc</a:t>
            </a:r>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ELSE</a:t>
            </a:r>
          </a:p>
          <a:p>
            <a:pPr marR="133350" algn="just"/>
            <a:endPar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endParaRPr>
          </a:p>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a:t>
            </a:r>
          </a:p>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statement: IF '(' expression ')' statement  %perc LOWER_THAN_ELSE</a:t>
            </a:r>
          </a:p>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//%perc</a:t>
            </a:r>
            <a:r>
              <a:rPr lang="zh-CN" altLang="en-US"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说明</a:t>
            </a:r>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%perc</a:t>
            </a:r>
            <a:r>
              <a:rPr lang="zh-CN" altLang="en-US"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之前的</a:t>
            </a:r>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IF '(' expression ')' statement</a:t>
            </a:r>
          </a:p>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a:t>
            </a:r>
            <a:r>
              <a:rPr lang="zh-CN" altLang="en-US"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和之后的</a:t>
            </a:r>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LOWER_THAN_ELSE</a:t>
            </a:r>
            <a:r>
              <a:rPr lang="zh-CN" altLang="en-US"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优先级相同。</a:t>
            </a:r>
          </a:p>
          <a:p>
            <a:pPr marR="133350" algn="just"/>
            <a:r>
              <a:rPr lang="zh-CN" altLang="en-US"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a:t>
            </a:r>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IF '(' expression ')' statement ELSE statement</a:t>
            </a:r>
          </a:p>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         | </a:t>
            </a:r>
            <a:r>
              <a:rPr lang="en-US" altLang="zh-CN" sz="1800" dirty="0" err="1">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other_statement</a:t>
            </a:r>
            <a:endPar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557366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nSpc>
                <a:spcPct val="120000"/>
              </a:lnSpc>
            </a:pPr>
            <a:endParaRPr lang="en-US" altLang="zh-CN" dirty="0"/>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Bison</a:t>
            </a:r>
            <a:r>
              <a:rPr lang="zh-CN" altLang="en-US" dirty="0">
                <a:latin typeface="微软雅黑" panose="020B0503020204020204" pitchFamily="34" charset="-122"/>
              </a:rPr>
              <a:t>二义性处理</a:t>
            </a:r>
            <a:endParaRPr lang="en-US" dirty="0">
              <a:latin typeface="微软雅黑" panose="020B0503020204020204" pitchFamily="34" charset="-122"/>
            </a:endParaRPr>
          </a:p>
        </p:txBody>
      </p:sp>
      <p:sp>
        <p:nvSpPr>
          <p:cNvPr id="6" name="内容占位符 4">
            <a:extLst>
              <a:ext uri="{FF2B5EF4-FFF2-40B4-BE49-F238E27FC236}">
                <a16:creationId xmlns:a16="http://schemas.microsoft.com/office/drawing/2014/main" id="{22F897EB-FF29-470D-A920-0D4DAF36C069}"/>
              </a:ext>
            </a:extLst>
          </p:cNvPr>
          <p:cNvSpPr txBox="1">
            <a:spLocks/>
          </p:cNvSpPr>
          <p:nvPr/>
        </p:nvSpPr>
        <p:spPr>
          <a:xfrm>
            <a:off x="342405" y="1205344"/>
            <a:ext cx="11792198" cy="5229103"/>
          </a:xfrm>
          <a:prstGeom prst="rect">
            <a:avLst/>
          </a:prstGeom>
        </p:spPr>
        <p:txBody>
          <a:bodyPr vert="horz" lIns="91440" tIns="45720" rIns="91440" bIns="45720" rtlCol="0">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sz="3000" b="1" kern="1200" baseline="0">
                <a:solidFill>
                  <a:schemeClr val="tx1"/>
                </a:solidFill>
                <a:latin typeface="Times New Roman" panose="02020603050405020304" pitchFamily="18" charset="0"/>
                <a:ea typeface="微软雅黑" panose="020B0503020204020204" pitchFamily="34" charset="-122"/>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114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t>Cminusf</a:t>
            </a:r>
            <a:r>
              <a:rPr lang="zh-CN" altLang="en-US" dirty="0"/>
              <a:t>语法中常见的冲突及解决办法</a:t>
            </a:r>
            <a:endParaRPr lang="en-US" altLang="zh-CN" dirty="0"/>
          </a:p>
          <a:p>
            <a:pPr lvl="1"/>
            <a:r>
              <a:rPr lang="en-US" altLang="zh-CN" dirty="0"/>
              <a:t>if else</a:t>
            </a:r>
            <a:r>
              <a:rPr lang="zh-CN" altLang="en-US" dirty="0"/>
              <a:t>文法</a:t>
            </a:r>
            <a:endParaRPr lang="en-US" dirty="0"/>
          </a:p>
        </p:txBody>
      </p:sp>
      <p:sp>
        <p:nvSpPr>
          <p:cNvPr id="8" name="矩形 7">
            <a:extLst>
              <a:ext uri="{FF2B5EF4-FFF2-40B4-BE49-F238E27FC236}">
                <a16:creationId xmlns:a16="http://schemas.microsoft.com/office/drawing/2014/main" id="{74D3E613-2107-49A9-B2C2-3DE81E0DB7EF}"/>
              </a:ext>
            </a:extLst>
          </p:cNvPr>
          <p:cNvSpPr/>
          <p:nvPr/>
        </p:nvSpPr>
        <p:spPr>
          <a:xfrm>
            <a:off x="838200" y="2671815"/>
            <a:ext cx="9354788" cy="13820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IF '(' expression ')' IF '(' expression ')' statement ELSE statement </a:t>
            </a:r>
            <a:endParaRPr lang="zh-CN" altLang="en-US" dirty="0">
              <a:solidFill>
                <a:schemeClr val="tx1"/>
              </a:solidFill>
              <a:latin typeface="Consolas" panose="020B0609020204030204" pitchFamily="49" charset="0"/>
            </a:endParaRPr>
          </a:p>
        </p:txBody>
      </p:sp>
      <p:sp>
        <p:nvSpPr>
          <p:cNvPr id="7" name="箭头: 下 6">
            <a:extLst>
              <a:ext uri="{FF2B5EF4-FFF2-40B4-BE49-F238E27FC236}">
                <a16:creationId xmlns:a16="http://schemas.microsoft.com/office/drawing/2014/main" id="{66FD6AFC-A6E4-4FA4-9800-E42961AAA61A}"/>
              </a:ext>
            </a:extLst>
          </p:cNvPr>
          <p:cNvSpPr/>
          <p:nvPr/>
        </p:nvSpPr>
        <p:spPr>
          <a:xfrm>
            <a:off x="5289751" y="4243853"/>
            <a:ext cx="661481" cy="633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BDD0FB0-7586-4DF0-9D9F-EC70FE464ABD}"/>
              </a:ext>
            </a:extLst>
          </p:cNvPr>
          <p:cNvSpPr/>
          <p:nvPr/>
        </p:nvSpPr>
        <p:spPr>
          <a:xfrm>
            <a:off x="838200" y="5103941"/>
            <a:ext cx="9354788" cy="13820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133350" algn="just"/>
            <a:r>
              <a:rPr lang="en-US" altLang="zh-CN" sz="1800" strike="sngStrike"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IF '(' expression ')'{ IF '(' expression ')' statement} ELSE statement </a:t>
            </a:r>
          </a:p>
          <a:p>
            <a:pPr marR="133350" algn="just"/>
            <a:r>
              <a:rPr lang="en-US" altLang="zh-CN"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rPr>
              <a:t>IF '(' expression ')' {IF '(' expression ')' statement ELSE statement }</a:t>
            </a:r>
            <a:endParaRPr lang="zh-CN" altLang="en-US" sz="18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423607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gn="l">
              <a:buClrTx/>
              <a:buSzTx/>
            </a:pPr>
            <a:r>
              <a:rPr lang="zh-CN" altLang="en-US" dirty="0">
                <a:solidFill>
                  <a:schemeClr val="accent5">
                    <a:lumMod val="75000"/>
                  </a:schemeClr>
                </a:solidFill>
              </a:rPr>
              <a:t>正则表达式</a:t>
            </a:r>
            <a:endParaRPr lang="en-US" altLang="zh-CN" dirty="0">
              <a:solidFill>
                <a:schemeClr val="accent5">
                  <a:lumMod val="75000"/>
                </a:schemeClr>
              </a:solidFill>
            </a:endParaRPr>
          </a:p>
          <a:p>
            <a:pPr algn="l">
              <a:buClrTx/>
              <a:buSzTx/>
            </a:pPr>
            <a:endParaRPr lang="en-US" altLang="zh-CN" dirty="0">
              <a:solidFill>
                <a:schemeClr val="accent5">
                  <a:lumMod val="75000"/>
                </a:schemeClr>
              </a:solidFill>
            </a:endParaRPr>
          </a:p>
          <a:p>
            <a:r>
              <a:rPr lang="en-US" altLang="zh-CN" dirty="0">
                <a:solidFill>
                  <a:schemeClr val="accent5">
                    <a:lumMod val="75000"/>
                  </a:schemeClr>
                </a:solidFill>
              </a:rPr>
              <a:t>Flex</a:t>
            </a:r>
            <a:r>
              <a:rPr lang="zh-CN" altLang="en-US" dirty="0">
                <a:solidFill>
                  <a:schemeClr val="accent5">
                    <a:lumMod val="75000"/>
                  </a:schemeClr>
                </a:solidFill>
              </a:rPr>
              <a:t>简介</a:t>
            </a:r>
            <a:endParaRPr lang="en-US" altLang="zh-CN" dirty="0">
              <a:solidFill>
                <a:schemeClr val="accent5">
                  <a:lumMod val="75000"/>
                </a:schemeClr>
              </a:solidFill>
            </a:endParaRPr>
          </a:p>
          <a:p>
            <a:endParaRPr lang="en-US" altLang="zh-CN" dirty="0">
              <a:solidFill>
                <a:schemeClr val="bg2">
                  <a:lumMod val="90000"/>
                </a:schemeClr>
              </a:solidFill>
            </a:endParaRPr>
          </a:p>
          <a:p>
            <a:r>
              <a:rPr lang="en-US" altLang="zh-CN" dirty="0">
                <a:solidFill>
                  <a:schemeClr val="accent5">
                    <a:lumMod val="75000"/>
                  </a:schemeClr>
                </a:solidFill>
              </a:rPr>
              <a:t>Bison</a:t>
            </a:r>
            <a:r>
              <a:rPr lang="zh-CN" altLang="en-US" dirty="0">
                <a:solidFill>
                  <a:schemeClr val="accent5">
                    <a:lumMod val="75000"/>
                  </a:schemeClr>
                </a:solidFill>
              </a:rPr>
              <a:t>简介</a:t>
            </a:r>
            <a:endParaRPr lang="en-US" altLang="zh-CN" dirty="0">
              <a:solidFill>
                <a:schemeClr val="accent5">
                  <a:lumMod val="75000"/>
                </a:schemeClr>
              </a:solidFill>
            </a:endParaRPr>
          </a:p>
          <a:p>
            <a:endParaRPr lang="en-US" altLang="zh-CN" dirty="0">
              <a:solidFill>
                <a:schemeClr val="bg2">
                  <a:lumMod val="90000"/>
                </a:schemeClr>
              </a:solidFill>
            </a:endParaRPr>
          </a:p>
          <a:p>
            <a:r>
              <a:rPr lang="en-US" altLang="zh-CN" dirty="0">
                <a:solidFill>
                  <a:schemeClr val="accent5">
                    <a:lumMod val="75000"/>
                  </a:schemeClr>
                </a:solidFill>
              </a:rPr>
              <a:t>Flex</a:t>
            </a:r>
            <a:r>
              <a:rPr lang="zh-CN" altLang="en-US" dirty="0">
                <a:solidFill>
                  <a:schemeClr val="accent5">
                    <a:lumMod val="75000"/>
                  </a:schemeClr>
                </a:solidFill>
              </a:rPr>
              <a:t>和</a:t>
            </a:r>
            <a:r>
              <a:rPr lang="en-US" altLang="zh-CN" dirty="0">
                <a:solidFill>
                  <a:schemeClr val="accent5">
                    <a:lumMod val="75000"/>
                  </a:schemeClr>
                </a:solidFill>
              </a:rPr>
              <a:t>Bison</a:t>
            </a:r>
            <a:r>
              <a:rPr lang="zh-CN" altLang="en-US" dirty="0">
                <a:solidFill>
                  <a:schemeClr val="accent5">
                    <a:lumMod val="75000"/>
                  </a:schemeClr>
                </a:solidFill>
              </a:rPr>
              <a:t>联动</a:t>
            </a:r>
            <a:endParaRPr lang="en-US" altLang="zh-CN" dirty="0">
              <a:solidFill>
                <a:schemeClr val="accent5">
                  <a:lumMod val="75000"/>
                </a:schemeClr>
              </a:solidFill>
            </a:endParaRPr>
          </a:p>
          <a:p>
            <a:endParaRPr lang="en-US" dirty="0"/>
          </a:p>
        </p:txBody>
      </p:sp>
      <p:sp>
        <p:nvSpPr>
          <p:cNvPr id="4" name="标题 3"/>
          <p:cNvSpPr>
            <a:spLocks noGrp="1"/>
          </p:cNvSpPr>
          <p:nvPr>
            <p:ph type="title"/>
          </p:nvPr>
        </p:nvSpPr>
        <p:spPr/>
        <p:txBody>
          <a:bodyPr/>
          <a:lstStyle/>
          <a:p>
            <a:r>
              <a:rPr lang="zh-CN" altLang="en-US" dirty="0">
                <a:latin typeface="微软雅黑" panose="020B0503020204020204" pitchFamily="34" charset="-122"/>
              </a:rPr>
              <a:t>语言解析器实验</a:t>
            </a:r>
            <a:endParaRPr lang="en-US" dirty="0">
              <a:latin typeface="微软雅黑" panose="020B0503020204020204" pitchFamily="34" charset="-122"/>
            </a:endParaRPr>
          </a:p>
        </p:txBody>
      </p:sp>
    </p:spTree>
    <p:extLst>
      <p:ext uri="{BB962C8B-B14F-4D97-AF65-F5344CB8AC3E}">
        <p14:creationId xmlns:p14="http://schemas.microsoft.com/office/powerpoint/2010/main" val="34624175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nSpc>
                <a:spcPct val="120000"/>
              </a:lnSpc>
            </a:pPr>
            <a:r>
              <a:rPr lang="en-US" altLang="zh-CN" dirty="0"/>
              <a:t>Bison</a:t>
            </a:r>
            <a:r>
              <a:rPr lang="zh-CN" altLang="en-US" dirty="0"/>
              <a:t>是解析器生成器</a:t>
            </a:r>
            <a:endParaRPr lang="en-US" altLang="zh-CN" dirty="0"/>
          </a:p>
          <a:p>
            <a:pPr>
              <a:lnSpc>
                <a:spcPct val="120000"/>
              </a:lnSpc>
            </a:pPr>
            <a:r>
              <a:rPr lang="zh-CN" altLang="en-US" dirty="0"/>
              <a:t>将</a:t>
            </a:r>
            <a:r>
              <a:rPr lang="en-US" altLang="zh-CN" dirty="0"/>
              <a:t>LALR</a:t>
            </a:r>
            <a:r>
              <a:rPr lang="zh-CN" altLang="en-US" dirty="0"/>
              <a:t>文法转换成可编译的</a:t>
            </a:r>
            <a:r>
              <a:rPr lang="en-US" altLang="zh-CN" dirty="0"/>
              <a:t>C</a:t>
            </a:r>
            <a:r>
              <a:rPr lang="zh-CN" altLang="en-US" dirty="0"/>
              <a:t>代码</a:t>
            </a:r>
            <a:endParaRPr lang="en-US" altLang="zh-CN" dirty="0"/>
          </a:p>
          <a:p>
            <a:pPr>
              <a:lnSpc>
                <a:spcPct val="120000"/>
              </a:lnSpc>
            </a:pPr>
            <a:r>
              <a:rPr lang="zh-CN" altLang="en-US" dirty="0"/>
              <a:t>与</a:t>
            </a:r>
            <a:r>
              <a:rPr lang="en-US" altLang="zh-CN" dirty="0"/>
              <a:t>Flex</a:t>
            </a:r>
            <a:r>
              <a:rPr lang="zh-CN" altLang="en-US" dirty="0"/>
              <a:t>关系</a:t>
            </a:r>
            <a:endParaRPr lang="en-US" altLang="zh-CN" dirty="0"/>
          </a:p>
          <a:p>
            <a:pPr lvl="1">
              <a:lnSpc>
                <a:spcPct val="120000"/>
              </a:lnSpc>
            </a:pPr>
            <a:r>
              <a:rPr lang="en-US" altLang="zh-CN" dirty="0"/>
              <a:t>Bison-</a:t>
            </a:r>
            <a:r>
              <a:rPr lang="zh-CN" altLang="en-US" dirty="0"/>
              <a:t>解析器生成器，主导地位</a:t>
            </a:r>
            <a:endParaRPr lang="en-US" altLang="zh-CN" dirty="0"/>
          </a:p>
          <a:p>
            <a:pPr lvl="1">
              <a:lnSpc>
                <a:spcPct val="120000"/>
              </a:lnSpc>
            </a:pPr>
            <a:r>
              <a:rPr lang="en-US" altLang="zh-CN" dirty="0"/>
              <a:t>Flex-</a:t>
            </a:r>
            <a:r>
              <a:rPr lang="zh-CN" altLang="en-US" dirty="0"/>
              <a:t>辅助工具，用来生成</a:t>
            </a:r>
            <a:r>
              <a:rPr lang="en-US" altLang="zh-CN" dirty="0" err="1"/>
              <a:t>yylex</a:t>
            </a:r>
            <a:r>
              <a:rPr lang="zh-CN" altLang="en-US" dirty="0"/>
              <a:t>函数</a:t>
            </a:r>
            <a:endParaRPr lang="en-US" altLang="zh-CN" dirty="0"/>
          </a:p>
          <a:p>
            <a:pPr lvl="1">
              <a:lnSpc>
                <a:spcPct val="120000"/>
              </a:lnSpc>
            </a:pPr>
            <a:r>
              <a:rPr lang="en-US" altLang="zh-CN" dirty="0" err="1"/>
              <a:t>yylex</a:t>
            </a:r>
            <a:r>
              <a:rPr lang="zh-CN" altLang="en-US" dirty="0"/>
              <a:t>函数在</a:t>
            </a:r>
            <a:r>
              <a:rPr lang="en-US" altLang="zh-CN" dirty="0" err="1"/>
              <a:t>yyparse</a:t>
            </a:r>
            <a:r>
              <a:rPr lang="zh-CN" altLang="en-US" dirty="0"/>
              <a:t>函数执行过程中被调用。</a:t>
            </a:r>
          </a:p>
          <a:p>
            <a:pPr lvl="1">
              <a:lnSpc>
                <a:spcPct val="120000"/>
              </a:lnSpc>
            </a:pPr>
            <a:endParaRPr lang="en-US" altLang="zh-CN" dirty="0"/>
          </a:p>
          <a:p>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Tree>
    <p:extLst>
      <p:ext uri="{BB962C8B-B14F-4D97-AF65-F5344CB8AC3E}">
        <p14:creationId xmlns:p14="http://schemas.microsoft.com/office/powerpoint/2010/main" val="36746719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pPr>
              <a:lnSpc>
                <a:spcPct val="120000"/>
              </a:lnSpc>
            </a:pPr>
            <a:r>
              <a:rPr lang="zh-CN" altLang="en-US" dirty="0"/>
              <a:t>利用</a:t>
            </a:r>
            <a:r>
              <a:rPr lang="en-US" altLang="zh-CN" dirty="0"/>
              <a:t>Flex</a:t>
            </a:r>
            <a:r>
              <a:rPr lang="zh-CN" altLang="en-US" dirty="0"/>
              <a:t>和</a:t>
            </a:r>
            <a:r>
              <a:rPr lang="en-US" altLang="zh-CN" dirty="0"/>
              <a:t>Bison</a:t>
            </a:r>
            <a:r>
              <a:rPr lang="zh-CN" altLang="en-US" dirty="0"/>
              <a:t>完成一个四则运算的计算器</a:t>
            </a:r>
            <a:endParaRPr lang="en-US" altLang="zh-CN" dirty="0"/>
          </a:p>
          <a:p>
            <a:pPr>
              <a:lnSpc>
                <a:spcPct val="120000"/>
              </a:lnSpc>
            </a:pPr>
            <a:endParaRPr lang="en-US" dirty="0"/>
          </a:p>
          <a:p>
            <a:pPr>
              <a:lnSpc>
                <a:spcPct val="120000"/>
              </a:lnSpc>
            </a:pPr>
            <a:r>
              <a:rPr lang="zh-CN" altLang="en-US" dirty="0"/>
              <a:t>目录结构</a:t>
            </a:r>
            <a:endParaRPr lang="en-US" altLang="zh-CN" dirty="0"/>
          </a:p>
          <a:p>
            <a:pPr lvl="1">
              <a:lnSpc>
                <a:spcPct val="120000"/>
              </a:lnSpc>
            </a:pPr>
            <a:r>
              <a:rPr lang="en-US" altLang="zh-CN" dirty="0" err="1"/>
              <a:t>calc.l</a:t>
            </a:r>
            <a:r>
              <a:rPr lang="en-US" altLang="zh-CN" dirty="0"/>
              <a:t>	flex</a:t>
            </a:r>
            <a:r>
              <a:rPr lang="zh-CN" altLang="en-US" dirty="0"/>
              <a:t>文件</a:t>
            </a:r>
            <a:endParaRPr lang="en-US" altLang="zh-CN" dirty="0"/>
          </a:p>
          <a:p>
            <a:pPr lvl="1">
              <a:lnSpc>
                <a:spcPct val="120000"/>
              </a:lnSpc>
            </a:pPr>
            <a:r>
              <a:rPr lang="en-US" altLang="zh-CN" dirty="0" err="1"/>
              <a:t>calc.y</a:t>
            </a:r>
            <a:r>
              <a:rPr lang="en-US" altLang="zh-CN" dirty="0"/>
              <a:t>	bison</a:t>
            </a:r>
            <a:r>
              <a:rPr lang="zh-CN" altLang="en-US" dirty="0"/>
              <a:t>文件</a:t>
            </a:r>
            <a:endParaRPr lang="en-US" altLang="zh-CN" dirty="0"/>
          </a:p>
          <a:p>
            <a:pPr lvl="1">
              <a:lnSpc>
                <a:spcPct val="120000"/>
              </a:lnSpc>
            </a:pPr>
            <a:r>
              <a:rPr lang="en-US" altLang="zh-CN" dirty="0" err="1"/>
              <a:t>driver.c</a:t>
            </a:r>
            <a:r>
              <a:rPr lang="en-US" altLang="zh-CN" dirty="0"/>
              <a:t> </a:t>
            </a:r>
            <a:r>
              <a:rPr lang="zh-CN" altLang="en-US" dirty="0"/>
              <a:t>驱动文件</a:t>
            </a:r>
            <a:endParaRPr lang="en-US" dirty="0"/>
          </a:p>
        </p:txBody>
      </p:sp>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Tree>
    <p:extLst>
      <p:ext uri="{BB962C8B-B14F-4D97-AF65-F5344CB8AC3E}">
        <p14:creationId xmlns:p14="http://schemas.microsoft.com/office/powerpoint/2010/main" val="36583099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18" name="文本框 17">
            <a:extLst>
              <a:ext uri="{FF2B5EF4-FFF2-40B4-BE49-F238E27FC236}">
                <a16:creationId xmlns:a16="http://schemas.microsoft.com/office/drawing/2014/main" id="{CC81A8B6-539F-4475-A944-DFE43446A1A5}"/>
              </a:ext>
            </a:extLst>
          </p:cNvPr>
          <p:cNvSpPr txBox="1"/>
          <p:nvPr/>
        </p:nvSpPr>
        <p:spPr>
          <a:xfrm>
            <a:off x="4323261" y="1305643"/>
            <a:ext cx="3545478" cy="5262979"/>
          </a:xfrm>
          <a:prstGeom prst="rect">
            <a:avLst/>
          </a:prstGeom>
          <a:noFill/>
        </p:spPr>
        <p:txBody>
          <a:bodyPr wrap="square">
            <a:spAutoFit/>
          </a:bodyPr>
          <a:lstStyle/>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#include &lt;</a:t>
            </a:r>
            <a:r>
              <a:rPr lang="en-US" altLang="zh-CN" sz="1600" b="0" dirty="0" err="1">
                <a:effectLst/>
                <a:latin typeface="Consolas" panose="020B0609020204030204" pitchFamily="49" charset="0"/>
                <a:ea typeface="微软雅黑" panose="020B0503020204020204" pitchFamily="34" charset="-122"/>
              </a:rPr>
              <a:t>stdio.h</a:t>
            </a:r>
            <a:r>
              <a:rPr lang="en-US" altLang="zh-CN" sz="1600" b="0" dirty="0">
                <a:effectLst/>
                <a:latin typeface="Consolas" panose="020B0609020204030204" pitchFamily="49" charset="0"/>
                <a:ea typeface="微软雅黑" panose="020B0503020204020204" pitchFamily="34" charset="-122"/>
              </a:rPr>
              <a:t>&gt;</a:t>
            </a:r>
          </a:p>
          <a:p>
            <a:r>
              <a:rPr lang="en-US" altLang="zh-CN" sz="1600" b="0" dirty="0">
                <a:effectLst/>
                <a:latin typeface="Consolas" panose="020B0609020204030204" pitchFamily="49" charset="0"/>
                <a:ea typeface="微软雅黑" panose="020B0503020204020204" pitchFamily="34" charset="-122"/>
              </a:rPr>
              <a:t>    int </a:t>
            </a:r>
            <a:r>
              <a:rPr lang="en-US" altLang="zh-CN" sz="1600" b="0" dirty="0" err="1">
                <a:effectLst/>
                <a:latin typeface="Consolas" panose="020B0609020204030204" pitchFamily="49" charset="0"/>
                <a:ea typeface="微软雅黑" panose="020B0503020204020204" pitchFamily="34" charset="-122"/>
              </a:rPr>
              <a:t>yylex</a:t>
            </a:r>
            <a:r>
              <a:rPr lang="en-US" altLang="zh-CN" sz="1600" b="0" dirty="0">
                <a:effectLst/>
                <a:latin typeface="Consolas" panose="020B0609020204030204" pitchFamily="49" charset="0"/>
                <a:ea typeface="微软雅黑" panose="020B0503020204020204" pitchFamily="34" charset="-122"/>
              </a:rPr>
              <a:t>(void);</a:t>
            </a:r>
          </a:p>
          <a:p>
            <a:r>
              <a:rPr lang="en-US" altLang="zh-CN" sz="1600" b="0" dirty="0">
                <a:effectLst/>
                <a:latin typeface="Consolas" panose="020B0609020204030204" pitchFamily="49" charset="0"/>
                <a:ea typeface="微软雅黑" panose="020B0503020204020204" pitchFamily="34" charset="-122"/>
              </a:rPr>
              <a:t>    void </a:t>
            </a:r>
            <a:r>
              <a:rPr lang="en-US" altLang="zh-CN" sz="1600" b="0" dirty="0" err="1">
                <a:effectLst/>
                <a:latin typeface="Consolas" panose="020B0609020204030204" pitchFamily="49" charset="0"/>
                <a:ea typeface="微软雅黑" panose="020B0503020204020204" pitchFamily="34" charset="-122"/>
              </a:rPr>
              <a:t>yyerror</a:t>
            </a:r>
            <a:r>
              <a:rPr lang="en-US" altLang="zh-CN" sz="1600" b="0" dirty="0">
                <a:effectLst/>
                <a:latin typeface="Consolas" panose="020B0609020204030204" pitchFamily="49" charset="0"/>
                <a:ea typeface="微软雅黑" panose="020B0503020204020204" pitchFamily="34" charset="-122"/>
              </a:rPr>
              <a:t>(const char *s);</a:t>
            </a:r>
          </a:p>
          <a:p>
            <a:r>
              <a:rPr lang="en-US" altLang="zh-CN" sz="1600" b="0" dirty="0">
                <a:effectLst/>
                <a:latin typeface="Consolas" panose="020B0609020204030204" pitchFamily="49" charset="0"/>
                <a:ea typeface="微软雅黑" panose="020B0503020204020204" pitchFamily="34" charset="-122"/>
              </a:rPr>
              <a:t>%}</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%token RET</a:t>
            </a:r>
          </a:p>
          <a:p>
            <a:r>
              <a:rPr lang="en-US" altLang="zh-CN" sz="1600" b="0" dirty="0">
                <a:effectLst/>
                <a:latin typeface="Consolas" panose="020B0609020204030204" pitchFamily="49" charset="0"/>
                <a:ea typeface="微软雅黑" panose="020B0503020204020204" pitchFamily="34" charset="-122"/>
              </a:rPr>
              <a:t>%token &lt;num&gt; NUMBER</a:t>
            </a:r>
          </a:p>
          <a:p>
            <a:r>
              <a:rPr lang="en-US" altLang="zh-CN" sz="1600" b="0" dirty="0">
                <a:effectLst/>
                <a:latin typeface="Consolas" panose="020B0609020204030204" pitchFamily="49" charset="0"/>
                <a:ea typeface="微软雅黑" panose="020B0503020204020204" pitchFamily="34" charset="-122"/>
              </a:rPr>
              <a:t>%token &lt;op&gt; ADDOP MULOP LPAREN RPAREN</a:t>
            </a:r>
          </a:p>
          <a:p>
            <a:r>
              <a:rPr lang="en-US" altLang="zh-CN" sz="1600" b="0" dirty="0">
                <a:effectLst/>
                <a:latin typeface="Consolas" panose="020B0609020204030204" pitchFamily="49" charset="0"/>
                <a:ea typeface="微软雅黑" panose="020B0503020204020204" pitchFamily="34" charset="-122"/>
              </a:rPr>
              <a:t>%type &lt;num&gt; top line expr term factor</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%start top</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%union {</a:t>
            </a:r>
          </a:p>
          <a:p>
            <a:r>
              <a:rPr lang="en-US" altLang="zh-CN" sz="1600" b="0" dirty="0">
                <a:effectLst/>
                <a:latin typeface="Consolas" panose="020B0609020204030204" pitchFamily="49" charset="0"/>
                <a:ea typeface="微软雅黑" panose="020B0503020204020204" pitchFamily="34" charset="-122"/>
              </a:rPr>
              <a:t>    char   op;</a:t>
            </a:r>
          </a:p>
          <a:p>
            <a:r>
              <a:rPr lang="en-US" altLang="zh-CN" sz="1600" b="0" dirty="0">
                <a:effectLst/>
                <a:latin typeface="Consolas" panose="020B0609020204030204" pitchFamily="49" charset="0"/>
                <a:ea typeface="微软雅黑" panose="020B0503020204020204" pitchFamily="34" charset="-122"/>
              </a:rPr>
              <a:t>    double num;</a:t>
            </a:r>
          </a:p>
          <a:p>
            <a:r>
              <a:rPr lang="en-US" altLang="zh-CN" sz="1600" b="0" dirty="0">
                <a:effectLst/>
                <a:latin typeface="Consolas" panose="020B0609020204030204" pitchFamily="49" charset="0"/>
                <a:ea typeface="微软雅黑" panose="020B0503020204020204" pitchFamily="34" charset="-122"/>
              </a:rPr>
              <a:t>}</a:t>
            </a:r>
          </a:p>
          <a:p>
            <a:endParaRPr lang="en-US" altLang="zh-CN" sz="1600" b="0" dirty="0">
              <a:effectLst/>
              <a:latin typeface="Consolas" panose="020B0609020204030204" pitchFamily="49" charset="0"/>
              <a:ea typeface="微软雅黑" panose="020B0503020204020204" pitchFamily="34" charset="-122"/>
            </a:endParaRPr>
          </a:p>
        </p:txBody>
      </p:sp>
      <p:sp>
        <p:nvSpPr>
          <p:cNvPr id="21" name="文本框 20">
            <a:extLst>
              <a:ext uri="{FF2B5EF4-FFF2-40B4-BE49-F238E27FC236}">
                <a16:creationId xmlns:a16="http://schemas.microsoft.com/office/drawing/2014/main" id="{6A07FA18-11B1-4DFF-9913-8F95CE97A19D}"/>
              </a:ext>
            </a:extLst>
          </p:cNvPr>
          <p:cNvSpPr txBox="1"/>
          <p:nvPr/>
        </p:nvSpPr>
        <p:spPr>
          <a:xfrm>
            <a:off x="2793037" y="1305643"/>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声明部分</a:t>
            </a:r>
          </a:p>
        </p:txBody>
      </p:sp>
      <p:sp>
        <p:nvSpPr>
          <p:cNvPr id="22" name="文本框 21">
            <a:extLst>
              <a:ext uri="{FF2B5EF4-FFF2-40B4-BE49-F238E27FC236}">
                <a16:creationId xmlns:a16="http://schemas.microsoft.com/office/drawing/2014/main" id="{D28950CC-6577-4872-8906-AFA00CC80B79}"/>
              </a:ext>
            </a:extLst>
          </p:cNvPr>
          <p:cNvSpPr txBox="1"/>
          <p:nvPr/>
        </p:nvSpPr>
        <p:spPr>
          <a:xfrm>
            <a:off x="2793037" y="3059668"/>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定义部分</a:t>
            </a:r>
          </a:p>
        </p:txBody>
      </p:sp>
      <p:sp>
        <p:nvSpPr>
          <p:cNvPr id="23" name="内容占位符 4">
            <a:extLst>
              <a:ext uri="{FF2B5EF4-FFF2-40B4-BE49-F238E27FC236}">
                <a16:creationId xmlns:a16="http://schemas.microsoft.com/office/drawing/2014/main" id="{FCFC6D4F-C2F6-4FB7-9EDD-EEF903B8CD90}"/>
              </a:ext>
            </a:extLst>
          </p:cNvPr>
          <p:cNvSpPr>
            <a:spLocks noGrp="1"/>
          </p:cNvSpPr>
          <p:nvPr>
            <p:ph sz="quarter" idx="13"/>
          </p:nvPr>
        </p:nvSpPr>
        <p:spPr>
          <a:xfrm>
            <a:off x="190005" y="1052944"/>
            <a:ext cx="11792198" cy="5229103"/>
          </a:xfrm>
        </p:spPr>
        <p:txBody>
          <a:bodyPr>
            <a:normAutofit/>
          </a:bodyPr>
          <a:lstStyle/>
          <a:p>
            <a:pPr marL="0" lvl="1" indent="0">
              <a:lnSpc>
                <a:spcPct val="120000"/>
              </a:lnSpc>
              <a:buNone/>
            </a:pPr>
            <a:r>
              <a:rPr lang="en-US" altLang="zh-CN" dirty="0" err="1"/>
              <a:t>calc.y</a:t>
            </a:r>
            <a:r>
              <a:rPr lang="en-US" altLang="zh-CN" dirty="0"/>
              <a:t>	bison</a:t>
            </a:r>
            <a:r>
              <a:rPr lang="zh-CN" altLang="en-US" dirty="0"/>
              <a:t>文件</a:t>
            </a:r>
            <a:endParaRPr lang="en-US" altLang="zh-CN" dirty="0"/>
          </a:p>
        </p:txBody>
      </p:sp>
    </p:spTree>
    <p:extLst>
      <p:ext uri="{BB962C8B-B14F-4D97-AF65-F5344CB8AC3E}">
        <p14:creationId xmlns:p14="http://schemas.microsoft.com/office/powerpoint/2010/main" val="35925780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18" name="文本框 17">
            <a:extLst>
              <a:ext uri="{FF2B5EF4-FFF2-40B4-BE49-F238E27FC236}">
                <a16:creationId xmlns:a16="http://schemas.microsoft.com/office/drawing/2014/main" id="{CC81A8B6-539F-4475-A944-DFE43446A1A5}"/>
              </a:ext>
            </a:extLst>
          </p:cNvPr>
          <p:cNvSpPr txBox="1"/>
          <p:nvPr/>
        </p:nvSpPr>
        <p:spPr>
          <a:xfrm>
            <a:off x="4323261" y="1305643"/>
            <a:ext cx="4451088" cy="4524315"/>
          </a:xfrm>
          <a:prstGeom prst="rect">
            <a:avLst/>
          </a:prstGeom>
          <a:noFill/>
        </p:spPr>
        <p:txBody>
          <a:bodyPr wrap="square">
            <a:spAutoFit/>
          </a:bodyPr>
          <a:lstStyle/>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#include &lt;</a:t>
            </a:r>
            <a:r>
              <a:rPr lang="en-US" altLang="zh-CN" sz="1600" b="0" dirty="0" err="1">
                <a:effectLst/>
                <a:latin typeface="Consolas" panose="020B0609020204030204" pitchFamily="49" charset="0"/>
                <a:ea typeface="微软雅黑" panose="020B0503020204020204" pitchFamily="34" charset="-122"/>
              </a:rPr>
              <a:t>stdio.h</a:t>
            </a:r>
            <a:r>
              <a:rPr lang="en-US" altLang="zh-CN" sz="1600" b="0" dirty="0">
                <a:effectLst/>
                <a:latin typeface="Consolas" panose="020B0609020204030204" pitchFamily="49" charset="0"/>
                <a:ea typeface="微软雅黑" panose="020B0503020204020204" pitchFamily="34" charset="-122"/>
              </a:rPr>
              <a:t>&gt;</a:t>
            </a:r>
          </a:p>
          <a:p>
            <a:r>
              <a:rPr lang="en-US" altLang="zh-CN" sz="1600" b="0" dirty="0">
                <a:effectLst/>
                <a:latin typeface="Consolas" panose="020B0609020204030204" pitchFamily="49" charset="0"/>
                <a:ea typeface="微软雅黑" panose="020B0503020204020204" pitchFamily="34" charset="-122"/>
              </a:rPr>
              <a:t>    int </a:t>
            </a:r>
            <a:r>
              <a:rPr lang="en-US" altLang="zh-CN" sz="1600" b="0" dirty="0" err="1">
                <a:effectLst/>
                <a:latin typeface="Consolas" panose="020B0609020204030204" pitchFamily="49" charset="0"/>
                <a:ea typeface="微软雅黑" panose="020B0503020204020204" pitchFamily="34" charset="-122"/>
              </a:rPr>
              <a:t>yylex</a:t>
            </a:r>
            <a:r>
              <a:rPr lang="en-US" altLang="zh-CN" sz="1600" b="0" dirty="0">
                <a:effectLst/>
                <a:latin typeface="Consolas" panose="020B0609020204030204" pitchFamily="49" charset="0"/>
                <a:ea typeface="微软雅黑" panose="020B0503020204020204" pitchFamily="34" charset="-122"/>
              </a:rPr>
              <a:t>(void);</a:t>
            </a:r>
          </a:p>
          <a:p>
            <a:r>
              <a:rPr lang="en-US" altLang="zh-CN" sz="1600" b="0" dirty="0">
                <a:effectLst/>
                <a:latin typeface="Consolas" panose="020B0609020204030204" pitchFamily="49" charset="0"/>
                <a:ea typeface="微软雅黑" panose="020B0503020204020204" pitchFamily="34" charset="-122"/>
              </a:rPr>
              <a:t>    void </a:t>
            </a:r>
            <a:r>
              <a:rPr lang="en-US" altLang="zh-CN" sz="1600" b="0" dirty="0" err="1">
                <a:effectLst/>
                <a:latin typeface="Consolas" panose="020B0609020204030204" pitchFamily="49" charset="0"/>
                <a:ea typeface="微软雅黑" panose="020B0503020204020204" pitchFamily="34" charset="-122"/>
              </a:rPr>
              <a:t>yyerror</a:t>
            </a:r>
            <a:r>
              <a:rPr lang="en-US" altLang="zh-CN" sz="1600" b="0" dirty="0">
                <a:effectLst/>
                <a:latin typeface="Consolas" panose="020B0609020204030204" pitchFamily="49" charset="0"/>
                <a:ea typeface="微软雅黑" panose="020B0503020204020204" pitchFamily="34" charset="-122"/>
              </a:rPr>
              <a:t>(const char *s);</a:t>
            </a:r>
          </a:p>
          <a:p>
            <a:r>
              <a:rPr lang="en-US" altLang="zh-CN" sz="1600" b="0" dirty="0">
                <a:effectLst/>
                <a:latin typeface="Consolas" panose="020B0609020204030204" pitchFamily="49" charset="0"/>
                <a:ea typeface="微软雅黑" panose="020B0503020204020204" pitchFamily="34" charset="-122"/>
              </a:rPr>
              <a:t>%}</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%token RET</a:t>
            </a:r>
          </a:p>
          <a:p>
            <a:r>
              <a:rPr lang="en-US" altLang="zh-CN" sz="1600" b="0" dirty="0">
                <a:effectLst/>
                <a:latin typeface="Consolas" panose="020B0609020204030204" pitchFamily="49" charset="0"/>
                <a:ea typeface="微软雅黑" panose="020B0503020204020204" pitchFamily="34" charset="-122"/>
              </a:rPr>
              <a:t>%token &lt;num&gt; NUMBER</a:t>
            </a:r>
          </a:p>
          <a:p>
            <a:r>
              <a:rPr lang="en-US" altLang="zh-CN" sz="1600" b="0" dirty="0">
                <a:effectLst/>
                <a:latin typeface="Consolas" panose="020B0609020204030204" pitchFamily="49" charset="0"/>
                <a:ea typeface="微软雅黑" panose="020B0503020204020204" pitchFamily="34" charset="-122"/>
              </a:rPr>
              <a:t>%token &lt;op&gt; ADDOP MULOP LPAREN RPAREN</a:t>
            </a:r>
          </a:p>
          <a:p>
            <a:r>
              <a:rPr lang="en-US" altLang="zh-CN" sz="1600" b="0" dirty="0">
                <a:effectLst/>
                <a:latin typeface="Consolas" panose="020B0609020204030204" pitchFamily="49" charset="0"/>
                <a:ea typeface="微软雅黑" panose="020B0503020204020204" pitchFamily="34" charset="-122"/>
              </a:rPr>
              <a:t>%type &lt;num&gt; top line expr term factor</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%start top</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%union {</a:t>
            </a:r>
          </a:p>
          <a:p>
            <a:r>
              <a:rPr lang="en-US" altLang="zh-CN" sz="1600" b="0" dirty="0">
                <a:effectLst/>
                <a:latin typeface="Consolas" panose="020B0609020204030204" pitchFamily="49" charset="0"/>
                <a:ea typeface="微软雅黑" panose="020B0503020204020204" pitchFamily="34" charset="-122"/>
              </a:rPr>
              <a:t>    char   op;</a:t>
            </a:r>
          </a:p>
          <a:p>
            <a:r>
              <a:rPr lang="en-US" altLang="zh-CN" sz="1600" b="0" dirty="0">
                <a:effectLst/>
                <a:latin typeface="Consolas" panose="020B0609020204030204" pitchFamily="49" charset="0"/>
                <a:ea typeface="微软雅黑" panose="020B0503020204020204" pitchFamily="34" charset="-122"/>
              </a:rPr>
              <a:t>    double num;</a:t>
            </a:r>
          </a:p>
          <a:p>
            <a:r>
              <a:rPr lang="en-US" altLang="zh-CN" sz="1600" b="0" dirty="0">
                <a:effectLst/>
                <a:latin typeface="Consolas" panose="020B0609020204030204" pitchFamily="49" charset="0"/>
                <a:ea typeface="微软雅黑" panose="020B0503020204020204" pitchFamily="34" charset="-122"/>
              </a:rPr>
              <a:t>}</a:t>
            </a:r>
          </a:p>
          <a:p>
            <a:endParaRPr lang="en-US" altLang="zh-CN" sz="1600" b="0" dirty="0">
              <a:effectLst/>
              <a:latin typeface="Consolas" panose="020B0609020204030204" pitchFamily="49" charset="0"/>
              <a:ea typeface="微软雅黑" panose="020B0503020204020204" pitchFamily="34" charset="-122"/>
            </a:endParaRPr>
          </a:p>
        </p:txBody>
      </p:sp>
      <p:sp>
        <p:nvSpPr>
          <p:cNvPr id="23" name="内容占位符 4">
            <a:extLst>
              <a:ext uri="{FF2B5EF4-FFF2-40B4-BE49-F238E27FC236}">
                <a16:creationId xmlns:a16="http://schemas.microsoft.com/office/drawing/2014/main" id="{FCFC6D4F-C2F6-4FB7-9EDD-EEF903B8CD90}"/>
              </a:ext>
            </a:extLst>
          </p:cNvPr>
          <p:cNvSpPr>
            <a:spLocks noGrp="1"/>
          </p:cNvSpPr>
          <p:nvPr>
            <p:ph sz="quarter" idx="13"/>
          </p:nvPr>
        </p:nvSpPr>
        <p:spPr>
          <a:xfrm>
            <a:off x="190005" y="1052944"/>
            <a:ext cx="11792198" cy="5229103"/>
          </a:xfrm>
        </p:spPr>
        <p:txBody>
          <a:bodyPr>
            <a:normAutofit/>
          </a:bodyPr>
          <a:lstStyle/>
          <a:p>
            <a:pPr marL="0" lvl="1" indent="0">
              <a:lnSpc>
                <a:spcPct val="120000"/>
              </a:lnSpc>
              <a:buNone/>
            </a:pPr>
            <a:r>
              <a:rPr lang="en-US" altLang="zh-CN" dirty="0" err="1"/>
              <a:t>calc.y</a:t>
            </a:r>
            <a:r>
              <a:rPr lang="en-US" altLang="zh-CN" dirty="0"/>
              <a:t>	bison</a:t>
            </a:r>
            <a:r>
              <a:rPr lang="zh-CN" altLang="en-US" dirty="0"/>
              <a:t>文件</a:t>
            </a:r>
            <a:endParaRPr lang="en-US" altLang="zh-CN" dirty="0"/>
          </a:p>
        </p:txBody>
      </p:sp>
      <p:sp>
        <p:nvSpPr>
          <p:cNvPr id="9" name="圆角矩形 10">
            <a:extLst>
              <a:ext uri="{FF2B5EF4-FFF2-40B4-BE49-F238E27FC236}">
                <a16:creationId xmlns:a16="http://schemas.microsoft.com/office/drawing/2014/main" id="{F8E4EC51-A680-4484-943C-F7AF94804535}"/>
              </a:ext>
            </a:extLst>
          </p:cNvPr>
          <p:cNvSpPr/>
          <p:nvPr/>
        </p:nvSpPr>
        <p:spPr>
          <a:xfrm>
            <a:off x="4181703" y="2636580"/>
            <a:ext cx="912489" cy="1222038"/>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对话气泡: 矩形 14">
            <a:extLst>
              <a:ext uri="{FF2B5EF4-FFF2-40B4-BE49-F238E27FC236}">
                <a16:creationId xmlns:a16="http://schemas.microsoft.com/office/drawing/2014/main" id="{EF4C648F-BD23-4E6F-A58A-CBC2596EB790}"/>
              </a:ext>
            </a:extLst>
          </p:cNvPr>
          <p:cNvSpPr/>
          <p:nvPr/>
        </p:nvSpPr>
        <p:spPr>
          <a:xfrm>
            <a:off x="2456332" y="1932207"/>
            <a:ext cx="1490177" cy="795454"/>
          </a:xfrm>
          <a:prstGeom prst="wedgeRectCallout">
            <a:avLst>
              <a:gd name="adj1" fmla="val 55223"/>
              <a:gd name="adj2" fmla="val 8399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符号定义</a:t>
            </a:r>
          </a:p>
        </p:txBody>
      </p:sp>
      <p:sp>
        <p:nvSpPr>
          <p:cNvPr id="11" name="Rectangle 1">
            <a:extLst>
              <a:ext uri="{FF2B5EF4-FFF2-40B4-BE49-F238E27FC236}">
                <a16:creationId xmlns:a16="http://schemas.microsoft.com/office/drawing/2014/main" id="{EBF19004-DBBD-4706-84DC-D20F98208F80}"/>
              </a:ext>
            </a:extLst>
          </p:cNvPr>
          <p:cNvSpPr>
            <a:spLocks noChangeArrowheads="1"/>
          </p:cNvSpPr>
          <p:nvPr/>
        </p:nvSpPr>
        <p:spPr bwMode="auto">
          <a:xfrm>
            <a:off x="7454635" y="4829082"/>
            <a:ext cx="4168129"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sz="2200" dirty="0">
                <a:solidFill>
                  <a:srgbClr val="333333"/>
                </a:solidFill>
                <a:latin typeface="Arial" panose="020B0604020202020204" pitchFamily="34" charset="0"/>
              </a:rPr>
              <a:t>token  </a:t>
            </a:r>
            <a:r>
              <a:rPr lang="zh-CN" altLang="en-US" sz="2200" dirty="0">
                <a:solidFill>
                  <a:srgbClr val="333333"/>
                </a:solidFill>
                <a:latin typeface="Arial" panose="020B0604020202020204" pitchFamily="34" charset="0"/>
              </a:rPr>
              <a:t>定义</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en-US" altLang="zh-CN" sz="2200" dirty="0">
                <a:solidFill>
                  <a:srgbClr val="333333"/>
                </a:solidFill>
                <a:latin typeface="Arial" panose="020B0604020202020204" pitchFamily="34" charset="0"/>
              </a:rPr>
              <a:t>start  </a:t>
            </a:r>
            <a:r>
              <a:rPr lang="zh-CN" altLang="en-US" sz="2200" dirty="0">
                <a:solidFill>
                  <a:srgbClr val="333333"/>
                </a:solidFill>
                <a:latin typeface="Arial" panose="020B0604020202020204" pitchFamily="34" charset="0"/>
              </a:rPr>
              <a:t>开始符号</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zh-CN" altLang="en-US" sz="2200" dirty="0">
                <a:solidFill>
                  <a:srgbClr val="333333"/>
                </a:solidFill>
                <a:latin typeface="Arial" panose="020B0604020202020204" pitchFamily="34" charset="0"/>
              </a:rPr>
              <a:t>大写字母  终结符</a:t>
            </a:r>
            <a:r>
              <a:rPr lang="en-US" altLang="zh-CN" sz="2200" dirty="0">
                <a:solidFill>
                  <a:srgbClr val="333333"/>
                </a:solidFill>
                <a:latin typeface="Arial" panose="020B0604020202020204" pitchFamily="34" charset="0"/>
              </a:rPr>
              <a:t>(Flex</a:t>
            </a:r>
            <a:r>
              <a:rPr lang="zh-CN" altLang="en-US" sz="2200" dirty="0">
                <a:solidFill>
                  <a:srgbClr val="333333"/>
                </a:solidFill>
                <a:latin typeface="Arial" panose="020B0604020202020204" pitchFamily="34" charset="0"/>
              </a:rPr>
              <a:t>文件解析</a:t>
            </a:r>
            <a:r>
              <a:rPr lang="en-US" altLang="zh-CN" sz="2200" dirty="0">
                <a:solidFill>
                  <a:srgbClr val="333333"/>
                </a:solidFill>
                <a:latin typeface="Arial" panose="020B0604020202020204" pitchFamily="34" charset="0"/>
              </a:rPr>
              <a:t>)</a:t>
            </a:r>
          </a:p>
          <a:p>
            <a:pPr eaLnBrk="0" fontAlgn="base" hangingPunct="0">
              <a:spcBef>
                <a:spcPct val="0"/>
              </a:spcBef>
              <a:spcAft>
                <a:spcPct val="0"/>
              </a:spcAft>
            </a:pPr>
            <a:r>
              <a:rPr lang="zh-CN" altLang="en-US" sz="2200" dirty="0">
                <a:solidFill>
                  <a:srgbClr val="333333"/>
                </a:solidFill>
                <a:latin typeface="Arial" panose="020B0604020202020204" pitchFamily="34" charset="0"/>
              </a:rPr>
              <a:t>小写字母  非终结符</a:t>
            </a:r>
            <a:endParaRPr lang="en-US" altLang="zh-CN" sz="2200" dirty="0">
              <a:solidFill>
                <a:srgbClr val="333333"/>
              </a:solidFill>
              <a:latin typeface="Arial" panose="020B0604020202020204" pitchFamily="34" charset="0"/>
            </a:endParaRPr>
          </a:p>
        </p:txBody>
      </p:sp>
    </p:spTree>
    <p:extLst>
      <p:ext uri="{BB962C8B-B14F-4D97-AF65-F5344CB8AC3E}">
        <p14:creationId xmlns:p14="http://schemas.microsoft.com/office/powerpoint/2010/main" val="14272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18" name="文本框 17">
            <a:extLst>
              <a:ext uri="{FF2B5EF4-FFF2-40B4-BE49-F238E27FC236}">
                <a16:creationId xmlns:a16="http://schemas.microsoft.com/office/drawing/2014/main" id="{CC81A8B6-539F-4475-A944-DFE43446A1A5}"/>
              </a:ext>
            </a:extLst>
          </p:cNvPr>
          <p:cNvSpPr txBox="1"/>
          <p:nvPr/>
        </p:nvSpPr>
        <p:spPr>
          <a:xfrm>
            <a:off x="4323261" y="1305643"/>
            <a:ext cx="4451088" cy="4524315"/>
          </a:xfrm>
          <a:prstGeom prst="rect">
            <a:avLst/>
          </a:prstGeom>
          <a:noFill/>
        </p:spPr>
        <p:txBody>
          <a:bodyPr wrap="square">
            <a:spAutoFit/>
          </a:bodyPr>
          <a:lstStyle/>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#include &lt;</a:t>
            </a:r>
            <a:r>
              <a:rPr lang="en-US" altLang="zh-CN" sz="1600" b="0" dirty="0" err="1">
                <a:effectLst/>
                <a:latin typeface="Consolas" panose="020B0609020204030204" pitchFamily="49" charset="0"/>
                <a:ea typeface="微软雅黑" panose="020B0503020204020204" pitchFamily="34" charset="-122"/>
              </a:rPr>
              <a:t>stdio.h</a:t>
            </a:r>
            <a:r>
              <a:rPr lang="en-US" altLang="zh-CN" sz="1600" b="0" dirty="0">
                <a:effectLst/>
                <a:latin typeface="Consolas" panose="020B0609020204030204" pitchFamily="49" charset="0"/>
                <a:ea typeface="微软雅黑" panose="020B0503020204020204" pitchFamily="34" charset="-122"/>
              </a:rPr>
              <a:t>&gt;</a:t>
            </a:r>
          </a:p>
          <a:p>
            <a:r>
              <a:rPr lang="en-US" altLang="zh-CN" sz="1600" b="0" dirty="0">
                <a:effectLst/>
                <a:latin typeface="Consolas" panose="020B0609020204030204" pitchFamily="49" charset="0"/>
                <a:ea typeface="微软雅黑" panose="020B0503020204020204" pitchFamily="34" charset="-122"/>
              </a:rPr>
              <a:t>    int </a:t>
            </a:r>
            <a:r>
              <a:rPr lang="en-US" altLang="zh-CN" sz="1600" b="0" dirty="0" err="1">
                <a:effectLst/>
                <a:latin typeface="Consolas" panose="020B0609020204030204" pitchFamily="49" charset="0"/>
                <a:ea typeface="微软雅黑" panose="020B0503020204020204" pitchFamily="34" charset="-122"/>
              </a:rPr>
              <a:t>yylex</a:t>
            </a:r>
            <a:r>
              <a:rPr lang="en-US" altLang="zh-CN" sz="1600" b="0" dirty="0">
                <a:effectLst/>
                <a:latin typeface="Consolas" panose="020B0609020204030204" pitchFamily="49" charset="0"/>
                <a:ea typeface="微软雅黑" panose="020B0503020204020204" pitchFamily="34" charset="-122"/>
              </a:rPr>
              <a:t>(void);</a:t>
            </a:r>
          </a:p>
          <a:p>
            <a:r>
              <a:rPr lang="en-US" altLang="zh-CN" sz="1600" b="0" dirty="0">
                <a:effectLst/>
                <a:latin typeface="Consolas" panose="020B0609020204030204" pitchFamily="49" charset="0"/>
                <a:ea typeface="微软雅黑" panose="020B0503020204020204" pitchFamily="34" charset="-122"/>
              </a:rPr>
              <a:t>    void </a:t>
            </a:r>
            <a:r>
              <a:rPr lang="en-US" altLang="zh-CN" sz="1600" b="0" dirty="0" err="1">
                <a:effectLst/>
                <a:latin typeface="Consolas" panose="020B0609020204030204" pitchFamily="49" charset="0"/>
                <a:ea typeface="微软雅黑" panose="020B0503020204020204" pitchFamily="34" charset="-122"/>
              </a:rPr>
              <a:t>yyerror</a:t>
            </a:r>
            <a:r>
              <a:rPr lang="en-US" altLang="zh-CN" sz="1600" b="0" dirty="0">
                <a:effectLst/>
                <a:latin typeface="Consolas" panose="020B0609020204030204" pitchFamily="49" charset="0"/>
                <a:ea typeface="微软雅黑" panose="020B0503020204020204" pitchFamily="34" charset="-122"/>
              </a:rPr>
              <a:t>(const char *s);</a:t>
            </a:r>
          </a:p>
          <a:p>
            <a:r>
              <a:rPr lang="en-US" altLang="zh-CN" sz="1600" b="0" dirty="0">
                <a:effectLst/>
                <a:latin typeface="Consolas" panose="020B0609020204030204" pitchFamily="49" charset="0"/>
                <a:ea typeface="微软雅黑" panose="020B0503020204020204" pitchFamily="34" charset="-122"/>
              </a:rPr>
              <a:t>%}</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%token RET</a:t>
            </a:r>
          </a:p>
          <a:p>
            <a:r>
              <a:rPr lang="en-US" altLang="zh-CN" sz="1600" b="0" dirty="0">
                <a:effectLst/>
                <a:latin typeface="Consolas" panose="020B0609020204030204" pitchFamily="49" charset="0"/>
                <a:ea typeface="微软雅黑" panose="020B0503020204020204" pitchFamily="34" charset="-122"/>
              </a:rPr>
              <a:t>%token &lt;num&gt; NUMBER</a:t>
            </a:r>
          </a:p>
          <a:p>
            <a:r>
              <a:rPr lang="en-US" altLang="zh-CN" sz="1600" b="0" dirty="0">
                <a:effectLst/>
                <a:latin typeface="Consolas" panose="020B0609020204030204" pitchFamily="49" charset="0"/>
                <a:ea typeface="微软雅黑" panose="020B0503020204020204" pitchFamily="34" charset="-122"/>
              </a:rPr>
              <a:t>%token &lt;op&gt; ADDOP MULOP LPAREN RPAREN</a:t>
            </a:r>
          </a:p>
          <a:p>
            <a:r>
              <a:rPr lang="en-US" altLang="zh-CN" sz="1600" b="0" dirty="0">
                <a:effectLst/>
                <a:latin typeface="Consolas" panose="020B0609020204030204" pitchFamily="49" charset="0"/>
                <a:ea typeface="微软雅黑" panose="020B0503020204020204" pitchFamily="34" charset="-122"/>
              </a:rPr>
              <a:t>%type &lt;num&gt; top line expr term factor</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%start top</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%union {</a:t>
            </a:r>
          </a:p>
          <a:p>
            <a:r>
              <a:rPr lang="en-US" altLang="zh-CN" sz="1600" b="0" dirty="0">
                <a:effectLst/>
                <a:latin typeface="Consolas" panose="020B0609020204030204" pitchFamily="49" charset="0"/>
                <a:ea typeface="微软雅黑" panose="020B0503020204020204" pitchFamily="34" charset="-122"/>
              </a:rPr>
              <a:t>    char   op;</a:t>
            </a:r>
          </a:p>
          <a:p>
            <a:r>
              <a:rPr lang="en-US" altLang="zh-CN" sz="1600" b="0" dirty="0">
                <a:effectLst/>
                <a:latin typeface="Consolas" panose="020B0609020204030204" pitchFamily="49" charset="0"/>
                <a:ea typeface="微软雅黑" panose="020B0503020204020204" pitchFamily="34" charset="-122"/>
              </a:rPr>
              <a:t>    double num;</a:t>
            </a:r>
          </a:p>
          <a:p>
            <a:r>
              <a:rPr lang="en-US" altLang="zh-CN" sz="1600" b="0" dirty="0">
                <a:effectLst/>
                <a:latin typeface="Consolas" panose="020B0609020204030204" pitchFamily="49" charset="0"/>
                <a:ea typeface="微软雅黑" panose="020B0503020204020204" pitchFamily="34" charset="-122"/>
              </a:rPr>
              <a:t>}</a:t>
            </a:r>
          </a:p>
          <a:p>
            <a:endParaRPr lang="en-US" altLang="zh-CN" sz="1600" b="0" dirty="0">
              <a:effectLst/>
              <a:latin typeface="Consolas" panose="020B0609020204030204" pitchFamily="49" charset="0"/>
              <a:ea typeface="微软雅黑" panose="020B0503020204020204" pitchFamily="34" charset="-122"/>
            </a:endParaRPr>
          </a:p>
        </p:txBody>
      </p:sp>
      <p:sp>
        <p:nvSpPr>
          <p:cNvPr id="23" name="内容占位符 4">
            <a:extLst>
              <a:ext uri="{FF2B5EF4-FFF2-40B4-BE49-F238E27FC236}">
                <a16:creationId xmlns:a16="http://schemas.microsoft.com/office/drawing/2014/main" id="{FCFC6D4F-C2F6-4FB7-9EDD-EEF903B8CD90}"/>
              </a:ext>
            </a:extLst>
          </p:cNvPr>
          <p:cNvSpPr>
            <a:spLocks noGrp="1"/>
          </p:cNvSpPr>
          <p:nvPr>
            <p:ph sz="quarter" idx="13"/>
          </p:nvPr>
        </p:nvSpPr>
        <p:spPr>
          <a:xfrm>
            <a:off x="190005" y="1052944"/>
            <a:ext cx="11792198" cy="5229103"/>
          </a:xfrm>
        </p:spPr>
        <p:txBody>
          <a:bodyPr>
            <a:normAutofit/>
          </a:bodyPr>
          <a:lstStyle/>
          <a:p>
            <a:pPr marL="0" lvl="1" indent="0">
              <a:lnSpc>
                <a:spcPct val="120000"/>
              </a:lnSpc>
              <a:buNone/>
            </a:pPr>
            <a:r>
              <a:rPr lang="en-US" altLang="zh-CN" dirty="0" err="1"/>
              <a:t>calc.y</a:t>
            </a:r>
            <a:r>
              <a:rPr lang="en-US" altLang="zh-CN" dirty="0"/>
              <a:t>	bison</a:t>
            </a:r>
            <a:r>
              <a:rPr lang="zh-CN" altLang="en-US" dirty="0"/>
              <a:t>文件</a:t>
            </a:r>
            <a:endParaRPr lang="en-US" altLang="zh-CN" dirty="0"/>
          </a:p>
        </p:txBody>
      </p:sp>
      <p:sp>
        <p:nvSpPr>
          <p:cNvPr id="7" name="圆角矩形 8">
            <a:extLst>
              <a:ext uri="{FF2B5EF4-FFF2-40B4-BE49-F238E27FC236}">
                <a16:creationId xmlns:a16="http://schemas.microsoft.com/office/drawing/2014/main" id="{47703C2B-D69B-435B-99AF-7AC2EEDEE8D5}"/>
              </a:ext>
            </a:extLst>
          </p:cNvPr>
          <p:cNvSpPr/>
          <p:nvPr/>
        </p:nvSpPr>
        <p:spPr>
          <a:xfrm>
            <a:off x="4181703" y="4035648"/>
            <a:ext cx="912489" cy="341566"/>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对话气泡: 矩形 14">
            <a:extLst>
              <a:ext uri="{FF2B5EF4-FFF2-40B4-BE49-F238E27FC236}">
                <a16:creationId xmlns:a16="http://schemas.microsoft.com/office/drawing/2014/main" id="{4ACB6EBB-D140-45C1-A2F2-1B5FDC17EE8E}"/>
              </a:ext>
            </a:extLst>
          </p:cNvPr>
          <p:cNvSpPr/>
          <p:nvPr/>
        </p:nvSpPr>
        <p:spPr>
          <a:xfrm>
            <a:off x="2456331" y="3170073"/>
            <a:ext cx="1490177" cy="795454"/>
          </a:xfrm>
          <a:prstGeom prst="wedgeRectCallout">
            <a:avLst>
              <a:gd name="adj1" fmla="val 55223"/>
              <a:gd name="adj2" fmla="val 8399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开始符号</a:t>
            </a:r>
          </a:p>
        </p:txBody>
      </p:sp>
      <p:sp>
        <p:nvSpPr>
          <p:cNvPr id="11" name="Rectangle 1">
            <a:extLst>
              <a:ext uri="{FF2B5EF4-FFF2-40B4-BE49-F238E27FC236}">
                <a16:creationId xmlns:a16="http://schemas.microsoft.com/office/drawing/2014/main" id="{EBF19004-DBBD-4706-84DC-D20F98208F80}"/>
              </a:ext>
            </a:extLst>
          </p:cNvPr>
          <p:cNvSpPr>
            <a:spLocks noChangeArrowheads="1"/>
          </p:cNvSpPr>
          <p:nvPr/>
        </p:nvSpPr>
        <p:spPr bwMode="auto">
          <a:xfrm>
            <a:off x="7454635" y="4829082"/>
            <a:ext cx="4168129"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sz="2200" dirty="0">
                <a:solidFill>
                  <a:srgbClr val="333333"/>
                </a:solidFill>
                <a:latin typeface="Arial" panose="020B0604020202020204" pitchFamily="34" charset="0"/>
              </a:rPr>
              <a:t>token  </a:t>
            </a:r>
            <a:r>
              <a:rPr lang="zh-CN" altLang="en-US" sz="2200" dirty="0">
                <a:solidFill>
                  <a:srgbClr val="333333"/>
                </a:solidFill>
                <a:latin typeface="Arial" panose="020B0604020202020204" pitchFamily="34" charset="0"/>
              </a:rPr>
              <a:t>定义</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en-US" altLang="zh-CN" sz="2200" dirty="0">
                <a:solidFill>
                  <a:srgbClr val="333333"/>
                </a:solidFill>
                <a:latin typeface="Arial" panose="020B0604020202020204" pitchFamily="34" charset="0"/>
              </a:rPr>
              <a:t>start  </a:t>
            </a:r>
            <a:r>
              <a:rPr lang="zh-CN" altLang="en-US" sz="2200" dirty="0">
                <a:solidFill>
                  <a:srgbClr val="333333"/>
                </a:solidFill>
                <a:latin typeface="Arial" panose="020B0604020202020204" pitchFamily="34" charset="0"/>
              </a:rPr>
              <a:t>开始符号</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zh-CN" altLang="en-US" sz="2200" dirty="0">
                <a:solidFill>
                  <a:srgbClr val="333333"/>
                </a:solidFill>
                <a:latin typeface="Arial" panose="020B0604020202020204" pitchFamily="34" charset="0"/>
              </a:rPr>
              <a:t>大写字母  终结符</a:t>
            </a:r>
            <a:r>
              <a:rPr lang="en-US" altLang="zh-CN" sz="2200" dirty="0">
                <a:solidFill>
                  <a:srgbClr val="333333"/>
                </a:solidFill>
                <a:latin typeface="Arial" panose="020B0604020202020204" pitchFamily="34" charset="0"/>
              </a:rPr>
              <a:t>(Flex</a:t>
            </a:r>
            <a:r>
              <a:rPr lang="zh-CN" altLang="en-US" sz="2200" dirty="0">
                <a:solidFill>
                  <a:srgbClr val="333333"/>
                </a:solidFill>
                <a:latin typeface="Arial" panose="020B0604020202020204" pitchFamily="34" charset="0"/>
              </a:rPr>
              <a:t>文件解析</a:t>
            </a:r>
            <a:r>
              <a:rPr lang="en-US" altLang="zh-CN" sz="2200" dirty="0">
                <a:solidFill>
                  <a:srgbClr val="333333"/>
                </a:solidFill>
                <a:latin typeface="Arial" panose="020B0604020202020204" pitchFamily="34" charset="0"/>
              </a:rPr>
              <a:t>)</a:t>
            </a:r>
          </a:p>
          <a:p>
            <a:pPr eaLnBrk="0" fontAlgn="base" hangingPunct="0">
              <a:spcBef>
                <a:spcPct val="0"/>
              </a:spcBef>
              <a:spcAft>
                <a:spcPct val="0"/>
              </a:spcAft>
            </a:pPr>
            <a:r>
              <a:rPr lang="zh-CN" altLang="en-US" sz="2200" dirty="0">
                <a:solidFill>
                  <a:srgbClr val="333333"/>
                </a:solidFill>
                <a:latin typeface="Arial" panose="020B0604020202020204" pitchFamily="34" charset="0"/>
              </a:rPr>
              <a:t>小写字母  非终结符</a:t>
            </a:r>
            <a:endParaRPr lang="en-US" altLang="zh-CN" sz="2200" dirty="0">
              <a:solidFill>
                <a:srgbClr val="333333"/>
              </a:solidFill>
              <a:latin typeface="Arial" panose="020B0604020202020204" pitchFamily="34" charset="0"/>
            </a:endParaRPr>
          </a:p>
        </p:txBody>
      </p:sp>
    </p:spTree>
    <p:extLst>
      <p:ext uri="{BB962C8B-B14F-4D97-AF65-F5344CB8AC3E}">
        <p14:creationId xmlns:p14="http://schemas.microsoft.com/office/powerpoint/2010/main" val="10021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normAutofit/>
          </a:bodyPr>
          <a:lstStyle/>
          <a:p>
            <a:r>
              <a:rPr lang="zh-CN" altLang="en-US" dirty="0"/>
              <a:t>目的：掌握源代码到</a:t>
            </a:r>
            <a:r>
              <a:rPr lang="en-US" altLang="zh-CN" dirty="0"/>
              <a:t>IR</a:t>
            </a:r>
            <a:r>
              <a:rPr lang="zh-CN" altLang="en-US" dirty="0"/>
              <a:t>的生成过程</a:t>
            </a:r>
            <a:endParaRPr lang="en-US" altLang="zh-CN" dirty="0"/>
          </a:p>
          <a:p>
            <a:r>
              <a:rPr lang="zh-CN" altLang="en-US" dirty="0"/>
              <a:t>要求：使用</a:t>
            </a:r>
            <a:r>
              <a:rPr lang="en-US" altLang="zh-CN" dirty="0" err="1"/>
              <a:t>LightIR</a:t>
            </a:r>
            <a:r>
              <a:rPr lang="zh-CN" altLang="en-US" dirty="0"/>
              <a:t>框架，实现符合</a:t>
            </a:r>
            <a:r>
              <a:rPr lang="en-US" altLang="zh-CN" dirty="0" err="1"/>
              <a:t>Cmius</a:t>
            </a:r>
            <a:r>
              <a:rPr lang="en-US" altLang="zh-CN" dirty="0"/>
              <a:t>-f</a:t>
            </a:r>
            <a:r>
              <a:rPr lang="zh-CN" altLang="en-US" dirty="0"/>
              <a:t>规则的</a:t>
            </a:r>
            <a:r>
              <a:rPr lang="en-US" altLang="zh-CN" dirty="0"/>
              <a:t>IR</a:t>
            </a:r>
            <a:r>
              <a:rPr lang="zh-CN" altLang="en-US" dirty="0"/>
              <a:t>产生算法</a:t>
            </a:r>
            <a:endParaRPr lang="en-US" altLang="zh-CN" dirty="0"/>
          </a:p>
          <a:p>
            <a:r>
              <a:rPr lang="zh-CN" altLang="en-US" dirty="0"/>
              <a:t>考核标准：提供多个不同复杂度的样例，比较由学生编写的</a:t>
            </a:r>
            <a:r>
              <a:rPr lang="en-US" altLang="zh-CN" dirty="0" err="1"/>
              <a:t>cminusfc</a:t>
            </a:r>
            <a:r>
              <a:rPr lang="zh-CN" altLang="en-US" dirty="0"/>
              <a:t>生成的文件与参考程序生成的文件差异，给出分数</a:t>
            </a:r>
            <a:endParaRPr lang="en-US" altLang="zh-CN" dirty="0"/>
          </a:p>
          <a:p>
            <a:endParaRPr lang="en-US" dirty="0"/>
          </a:p>
        </p:txBody>
      </p:sp>
      <p:sp>
        <p:nvSpPr>
          <p:cNvPr id="4" name="标题 3"/>
          <p:cNvSpPr>
            <a:spLocks noGrp="1"/>
          </p:cNvSpPr>
          <p:nvPr>
            <p:ph type="title"/>
          </p:nvPr>
        </p:nvSpPr>
        <p:spPr/>
        <p:txBody>
          <a:bodyPr>
            <a:normAutofit/>
          </a:bodyPr>
          <a:lstStyle/>
          <a:p>
            <a:r>
              <a:rPr lang="en-US" altLang="zh-CN" dirty="0">
                <a:latin typeface="微软雅黑" panose="020B0503020204020204" pitchFamily="34" charset="-122"/>
              </a:rPr>
              <a:t>Lab 2 IR</a:t>
            </a:r>
            <a:r>
              <a:rPr lang="zh-CN" altLang="en-US" dirty="0">
                <a:latin typeface="微软雅黑" panose="020B0503020204020204" pitchFamily="34" charset="-122"/>
              </a:rPr>
              <a:t>自动生成</a:t>
            </a:r>
            <a:endParaRPr lang="en-US" dirty="0">
              <a:latin typeface="微软雅黑" panose="020B0503020204020204" pitchFamily="34" charset="-122"/>
            </a:endParaRPr>
          </a:p>
        </p:txBody>
      </p:sp>
      <p:sp>
        <p:nvSpPr>
          <p:cNvPr id="6" name="矩形: 圆角 5">
            <a:extLst>
              <a:ext uri="{FF2B5EF4-FFF2-40B4-BE49-F238E27FC236}">
                <a16:creationId xmlns:a16="http://schemas.microsoft.com/office/drawing/2014/main" id="{E31E9D69-4FE2-41BF-96CE-992447F9E8A1}"/>
              </a:ext>
            </a:extLst>
          </p:cNvPr>
          <p:cNvSpPr/>
          <p:nvPr/>
        </p:nvSpPr>
        <p:spPr>
          <a:xfrm>
            <a:off x="2969388" y="4016801"/>
            <a:ext cx="1770927" cy="844952"/>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mn-ea"/>
              </a:rPr>
              <a:t>Cminus</a:t>
            </a:r>
            <a:r>
              <a:rPr lang="en-US" altLang="zh-CN" dirty="0">
                <a:solidFill>
                  <a:schemeClr val="tx1"/>
                </a:solidFill>
                <a:latin typeface="+mn-ea"/>
              </a:rPr>
              <a:t>-f</a:t>
            </a:r>
          </a:p>
          <a:p>
            <a:pPr algn="ctr"/>
            <a:r>
              <a:rPr lang="en-US" altLang="zh-CN" dirty="0">
                <a:solidFill>
                  <a:schemeClr val="tx1"/>
                </a:solidFill>
                <a:latin typeface="+mn-ea"/>
              </a:rPr>
              <a:t>source</a:t>
            </a:r>
            <a:r>
              <a:rPr lang="zh-CN" altLang="en-US" dirty="0">
                <a:solidFill>
                  <a:schemeClr val="tx1"/>
                </a:solidFill>
                <a:latin typeface="+mn-ea"/>
              </a:rPr>
              <a:t> </a:t>
            </a:r>
            <a:r>
              <a:rPr lang="en-US" altLang="zh-CN" dirty="0">
                <a:solidFill>
                  <a:schemeClr val="tx1"/>
                </a:solidFill>
                <a:latin typeface="+mn-ea"/>
              </a:rPr>
              <a:t>file</a:t>
            </a:r>
            <a:endParaRPr lang="zh-CN" altLang="en-US" dirty="0">
              <a:solidFill>
                <a:schemeClr val="tx1"/>
              </a:solidFill>
              <a:latin typeface="+mn-ea"/>
            </a:endParaRPr>
          </a:p>
        </p:txBody>
      </p:sp>
      <p:sp>
        <p:nvSpPr>
          <p:cNvPr id="7" name="矩形: 圆角 6">
            <a:extLst>
              <a:ext uri="{FF2B5EF4-FFF2-40B4-BE49-F238E27FC236}">
                <a16:creationId xmlns:a16="http://schemas.microsoft.com/office/drawing/2014/main" id="{5CA854A3-5759-4499-A9DE-61DA592718DC}"/>
              </a:ext>
            </a:extLst>
          </p:cNvPr>
          <p:cNvSpPr/>
          <p:nvPr/>
        </p:nvSpPr>
        <p:spPr>
          <a:xfrm>
            <a:off x="6454573" y="4016801"/>
            <a:ext cx="1770927" cy="844952"/>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n-ea"/>
              </a:rPr>
              <a:t>LLVM IR</a:t>
            </a:r>
            <a:endParaRPr lang="zh-CN" altLang="en-US" dirty="0">
              <a:solidFill>
                <a:schemeClr val="tx1"/>
              </a:solidFill>
              <a:latin typeface="+mn-ea"/>
            </a:endParaRPr>
          </a:p>
        </p:txBody>
      </p:sp>
      <p:cxnSp>
        <p:nvCxnSpPr>
          <p:cNvPr id="8" name="直接箭头连接符 7">
            <a:extLst>
              <a:ext uri="{FF2B5EF4-FFF2-40B4-BE49-F238E27FC236}">
                <a16:creationId xmlns:a16="http://schemas.microsoft.com/office/drawing/2014/main" id="{A469F3CB-BAB0-42D7-BBF0-A27693C3E316}"/>
              </a:ext>
            </a:extLst>
          </p:cNvPr>
          <p:cNvCxnSpPr>
            <a:cxnSpLocks/>
            <a:stCxn id="7" idx="3"/>
          </p:cNvCxnSpPr>
          <p:nvPr/>
        </p:nvCxnSpPr>
        <p:spPr>
          <a:xfrm>
            <a:off x="8225500" y="4439277"/>
            <a:ext cx="1194397" cy="0"/>
          </a:xfrm>
          <a:prstGeom prst="straightConnector1">
            <a:avLst/>
          </a:prstGeom>
          <a:ln w="19050">
            <a:solidFill>
              <a:srgbClr val="41719C"/>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89C697E-60D0-43DF-B233-4F79CA07BF9C}"/>
              </a:ext>
            </a:extLst>
          </p:cNvPr>
          <p:cNvSpPr txBox="1"/>
          <p:nvPr/>
        </p:nvSpPr>
        <p:spPr>
          <a:xfrm>
            <a:off x="4845933" y="4894034"/>
            <a:ext cx="1562581" cy="369332"/>
          </a:xfrm>
          <a:prstGeom prst="rect">
            <a:avLst/>
          </a:prstGeom>
          <a:noFill/>
          <a:ln w="19050">
            <a:noFill/>
          </a:ln>
        </p:spPr>
        <p:txBody>
          <a:bodyPr wrap="square">
            <a:spAutoFit/>
          </a:bodyPr>
          <a:lstStyle/>
          <a:p>
            <a:pPr algn="ctr"/>
            <a:r>
              <a:rPr lang="en-US" altLang="zh-CN" dirty="0" err="1">
                <a:solidFill>
                  <a:schemeClr val="tx1"/>
                </a:solidFill>
                <a:latin typeface="+mn-ea"/>
              </a:rPr>
              <a:t>cminusfc</a:t>
            </a:r>
            <a:endParaRPr lang="zh-CN" altLang="en-US" dirty="0">
              <a:solidFill>
                <a:schemeClr val="tx1"/>
              </a:solidFill>
              <a:latin typeface="+mn-ea"/>
            </a:endParaRPr>
          </a:p>
        </p:txBody>
      </p:sp>
      <p:sp>
        <p:nvSpPr>
          <p:cNvPr id="10" name="矩形: 圆角 9">
            <a:extLst>
              <a:ext uri="{FF2B5EF4-FFF2-40B4-BE49-F238E27FC236}">
                <a16:creationId xmlns:a16="http://schemas.microsoft.com/office/drawing/2014/main" id="{83159342-42AC-486E-A2FC-E9F07B61BF23}"/>
              </a:ext>
            </a:extLst>
          </p:cNvPr>
          <p:cNvSpPr/>
          <p:nvPr/>
        </p:nvSpPr>
        <p:spPr>
          <a:xfrm>
            <a:off x="3376431" y="5284229"/>
            <a:ext cx="1770927" cy="844952"/>
          </a:xfrm>
          <a:prstGeom prst="roundRect">
            <a:avLst/>
          </a:prstGeom>
          <a:noFill/>
          <a:ln w="190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mn-ea"/>
              </a:rPr>
              <a:t>cminusfc</a:t>
            </a:r>
            <a:r>
              <a:rPr lang="en-US" altLang="zh-CN" dirty="0">
                <a:solidFill>
                  <a:schemeClr val="tx1"/>
                </a:solidFill>
                <a:latin typeface="+mn-ea"/>
              </a:rPr>
              <a:t> builder</a:t>
            </a:r>
            <a:endParaRPr lang="zh-CN" altLang="en-US" dirty="0">
              <a:solidFill>
                <a:schemeClr val="tx1"/>
              </a:solidFill>
              <a:latin typeface="+mn-ea"/>
            </a:endParaRPr>
          </a:p>
        </p:txBody>
      </p:sp>
      <p:cxnSp>
        <p:nvCxnSpPr>
          <p:cNvPr id="11" name="连接符: 肘形 10">
            <a:extLst>
              <a:ext uri="{FF2B5EF4-FFF2-40B4-BE49-F238E27FC236}">
                <a16:creationId xmlns:a16="http://schemas.microsoft.com/office/drawing/2014/main" id="{C96C4B5B-5FAC-44F2-BB10-1D937B304784}"/>
              </a:ext>
            </a:extLst>
          </p:cNvPr>
          <p:cNvCxnSpPr>
            <a:cxnSpLocks/>
            <a:stCxn id="10" idx="3"/>
            <a:endCxn id="9" idx="2"/>
          </p:cNvCxnSpPr>
          <p:nvPr/>
        </p:nvCxnSpPr>
        <p:spPr>
          <a:xfrm flipV="1">
            <a:off x="5147358" y="5263366"/>
            <a:ext cx="479866" cy="443339"/>
          </a:xfrm>
          <a:prstGeom prst="bentConnector2">
            <a:avLst/>
          </a:prstGeom>
          <a:ln w="19050">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D3C8D4A7-2306-45E3-893C-F1967D9D6094}"/>
              </a:ext>
            </a:extLst>
          </p:cNvPr>
          <p:cNvCxnSpPr>
            <a:cxnSpLocks/>
            <a:stCxn id="6" idx="3"/>
            <a:endCxn id="7" idx="1"/>
          </p:cNvCxnSpPr>
          <p:nvPr/>
        </p:nvCxnSpPr>
        <p:spPr>
          <a:xfrm>
            <a:off x="4740315" y="4439277"/>
            <a:ext cx="1714258" cy="0"/>
          </a:xfrm>
          <a:prstGeom prst="straightConnector1">
            <a:avLst/>
          </a:prstGeom>
          <a:ln w="19050">
            <a:solidFill>
              <a:srgbClr val="41719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1E638B0-8951-416A-95B9-420ECD389824}"/>
              </a:ext>
            </a:extLst>
          </p:cNvPr>
          <p:cNvCxnSpPr>
            <a:cxnSpLocks/>
            <a:stCxn id="9" idx="0"/>
          </p:cNvCxnSpPr>
          <p:nvPr/>
        </p:nvCxnSpPr>
        <p:spPr>
          <a:xfrm flipV="1">
            <a:off x="5627224" y="4439277"/>
            <a:ext cx="0" cy="454757"/>
          </a:xfrm>
          <a:prstGeom prst="straightConnector1">
            <a:avLst/>
          </a:prstGeom>
          <a:ln w="19050">
            <a:solidFill>
              <a:srgbClr val="A6A6A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386610"/>
      </p:ext>
    </p:extLst>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18" name="文本框 17">
            <a:extLst>
              <a:ext uri="{FF2B5EF4-FFF2-40B4-BE49-F238E27FC236}">
                <a16:creationId xmlns:a16="http://schemas.microsoft.com/office/drawing/2014/main" id="{CC81A8B6-539F-4475-A944-DFE43446A1A5}"/>
              </a:ext>
            </a:extLst>
          </p:cNvPr>
          <p:cNvSpPr txBox="1"/>
          <p:nvPr/>
        </p:nvSpPr>
        <p:spPr>
          <a:xfrm>
            <a:off x="4323261" y="1305643"/>
            <a:ext cx="4451088" cy="4524315"/>
          </a:xfrm>
          <a:prstGeom prst="rect">
            <a:avLst/>
          </a:prstGeom>
          <a:noFill/>
        </p:spPr>
        <p:txBody>
          <a:bodyPr wrap="square">
            <a:spAutoFit/>
          </a:bodyPr>
          <a:lstStyle/>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#include &lt;</a:t>
            </a:r>
            <a:r>
              <a:rPr lang="en-US" altLang="zh-CN" sz="1600" b="0" dirty="0" err="1">
                <a:effectLst/>
                <a:latin typeface="Consolas" panose="020B0609020204030204" pitchFamily="49" charset="0"/>
                <a:ea typeface="微软雅黑" panose="020B0503020204020204" pitchFamily="34" charset="-122"/>
              </a:rPr>
              <a:t>stdio.h</a:t>
            </a:r>
            <a:r>
              <a:rPr lang="en-US" altLang="zh-CN" sz="1600" b="0" dirty="0">
                <a:effectLst/>
                <a:latin typeface="Consolas" panose="020B0609020204030204" pitchFamily="49" charset="0"/>
                <a:ea typeface="微软雅黑" panose="020B0503020204020204" pitchFamily="34" charset="-122"/>
              </a:rPr>
              <a:t>&gt;</a:t>
            </a:r>
          </a:p>
          <a:p>
            <a:r>
              <a:rPr lang="en-US" altLang="zh-CN" sz="1600" b="0" dirty="0">
                <a:effectLst/>
                <a:latin typeface="Consolas" panose="020B0609020204030204" pitchFamily="49" charset="0"/>
                <a:ea typeface="微软雅黑" panose="020B0503020204020204" pitchFamily="34" charset="-122"/>
              </a:rPr>
              <a:t>    int </a:t>
            </a:r>
            <a:r>
              <a:rPr lang="en-US" altLang="zh-CN" sz="1600" b="0" dirty="0" err="1">
                <a:effectLst/>
                <a:latin typeface="Consolas" panose="020B0609020204030204" pitchFamily="49" charset="0"/>
                <a:ea typeface="微软雅黑" panose="020B0503020204020204" pitchFamily="34" charset="-122"/>
              </a:rPr>
              <a:t>yylex</a:t>
            </a:r>
            <a:r>
              <a:rPr lang="en-US" altLang="zh-CN" sz="1600" b="0" dirty="0">
                <a:effectLst/>
                <a:latin typeface="Consolas" panose="020B0609020204030204" pitchFamily="49" charset="0"/>
                <a:ea typeface="微软雅黑" panose="020B0503020204020204" pitchFamily="34" charset="-122"/>
              </a:rPr>
              <a:t>(void);</a:t>
            </a:r>
          </a:p>
          <a:p>
            <a:r>
              <a:rPr lang="en-US" altLang="zh-CN" sz="1600" b="0" dirty="0">
                <a:effectLst/>
                <a:latin typeface="Consolas" panose="020B0609020204030204" pitchFamily="49" charset="0"/>
                <a:ea typeface="微软雅黑" panose="020B0503020204020204" pitchFamily="34" charset="-122"/>
              </a:rPr>
              <a:t>    void </a:t>
            </a:r>
            <a:r>
              <a:rPr lang="en-US" altLang="zh-CN" sz="1600" b="0" dirty="0" err="1">
                <a:effectLst/>
                <a:latin typeface="Consolas" panose="020B0609020204030204" pitchFamily="49" charset="0"/>
                <a:ea typeface="微软雅黑" panose="020B0503020204020204" pitchFamily="34" charset="-122"/>
              </a:rPr>
              <a:t>yyerror</a:t>
            </a:r>
            <a:r>
              <a:rPr lang="en-US" altLang="zh-CN" sz="1600" b="0" dirty="0">
                <a:effectLst/>
                <a:latin typeface="Consolas" panose="020B0609020204030204" pitchFamily="49" charset="0"/>
                <a:ea typeface="微软雅黑" panose="020B0503020204020204" pitchFamily="34" charset="-122"/>
              </a:rPr>
              <a:t>(const char *s);</a:t>
            </a:r>
          </a:p>
          <a:p>
            <a:r>
              <a:rPr lang="en-US" altLang="zh-CN" sz="1600" b="0" dirty="0">
                <a:effectLst/>
                <a:latin typeface="Consolas" panose="020B0609020204030204" pitchFamily="49" charset="0"/>
                <a:ea typeface="微软雅黑" panose="020B0503020204020204" pitchFamily="34" charset="-122"/>
              </a:rPr>
              <a:t>%}</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%token RET</a:t>
            </a:r>
          </a:p>
          <a:p>
            <a:r>
              <a:rPr lang="en-US" altLang="zh-CN" sz="1600" b="0" dirty="0">
                <a:effectLst/>
                <a:latin typeface="Consolas" panose="020B0609020204030204" pitchFamily="49" charset="0"/>
                <a:ea typeface="微软雅黑" panose="020B0503020204020204" pitchFamily="34" charset="-122"/>
              </a:rPr>
              <a:t>%token &lt;num&gt; NUMBER</a:t>
            </a:r>
          </a:p>
          <a:p>
            <a:r>
              <a:rPr lang="en-US" altLang="zh-CN" sz="1600" b="0" dirty="0">
                <a:effectLst/>
                <a:latin typeface="Consolas" panose="020B0609020204030204" pitchFamily="49" charset="0"/>
                <a:ea typeface="微软雅黑" panose="020B0503020204020204" pitchFamily="34" charset="-122"/>
              </a:rPr>
              <a:t>%token &lt;op&gt; ADDOP MULOP LPAREN RPAREN</a:t>
            </a:r>
          </a:p>
          <a:p>
            <a:r>
              <a:rPr lang="en-US" altLang="zh-CN" sz="1600" b="0" dirty="0">
                <a:effectLst/>
                <a:latin typeface="Consolas" panose="020B0609020204030204" pitchFamily="49" charset="0"/>
                <a:ea typeface="微软雅黑" panose="020B0503020204020204" pitchFamily="34" charset="-122"/>
              </a:rPr>
              <a:t>%type &lt;num&gt; top line expr term factor</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%start top</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%union {</a:t>
            </a:r>
          </a:p>
          <a:p>
            <a:r>
              <a:rPr lang="en-US" altLang="zh-CN" sz="1600" b="0" dirty="0">
                <a:effectLst/>
                <a:latin typeface="Consolas" panose="020B0609020204030204" pitchFamily="49" charset="0"/>
                <a:ea typeface="微软雅黑" panose="020B0503020204020204" pitchFamily="34" charset="-122"/>
              </a:rPr>
              <a:t>    char   op;</a:t>
            </a:r>
          </a:p>
          <a:p>
            <a:r>
              <a:rPr lang="en-US" altLang="zh-CN" sz="1600" b="0" dirty="0">
                <a:effectLst/>
                <a:latin typeface="Consolas" panose="020B0609020204030204" pitchFamily="49" charset="0"/>
                <a:ea typeface="微软雅黑" panose="020B0503020204020204" pitchFamily="34" charset="-122"/>
              </a:rPr>
              <a:t>    double num;</a:t>
            </a:r>
          </a:p>
          <a:p>
            <a:r>
              <a:rPr lang="en-US" altLang="zh-CN" sz="1600" b="0" dirty="0">
                <a:effectLst/>
                <a:latin typeface="Consolas" panose="020B0609020204030204" pitchFamily="49" charset="0"/>
                <a:ea typeface="微软雅黑" panose="020B0503020204020204" pitchFamily="34" charset="-122"/>
              </a:rPr>
              <a:t>}</a:t>
            </a:r>
          </a:p>
          <a:p>
            <a:endParaRPr lang="en-US" altLang="zh-CN" sz="1600" b="0" dirty="0">
              <a:effectLst/>
              <a:latin typeface="Consolas" panose="020B0609020204030204" pitchFamily="49" charset="0"/>
              <a:ea typeface="微软雅黑" panose="020B0503020204020204" pitchFamily="34" charset="-122"/>
            </a:endParaRPr>
          </a:p>
        </p:txBody>
      </p:sp>
      <p:sp>
        <p:nvSpPr>
          <p:cNvPr id="23" name="内容占位符 4">
            <a:extLst>
              <a:ext uri="{FF2B5EF4-FFF2-40B4-BE49-F238E27FC236}">
                <a16:creationId xmlns:a16="http://schemas.microsoft.com/office/drawing/2014/main" id="{FCFC6D4F-C2F6-4FB7-9EDD-EEF903B8CD90}"/>
              </a:ext>
            </a:extLst>
          </p:cNvPr>
          <p:cNvSpPr>
            <a:spLocks noGrp="1"/>
          </p:cNvSpPr>
          <p:nvPr>
            <p:ph sz="quarter" idx="13"/>
          </p:nvPr>
        </p:nvSpPr>
        <p:spPr>
          <a:xfrm>
            <a:off x="190005" y="1052944"/>
            <a:ext cx="11792198" cy="5229103"/>
          </a:xfrm>
        </p:spPr>
        <p:txBody>
          <a:bodyPr>
            <a:normAutofit/>
          </a:bodyPr>
          <a:lstStyle/>
          <a:p>
            <a:pPr marL="0" lvl="1" indent="0">
              <a:lnSpc>
                <a:spcPct val="120000"/>
              </a:lnSpc>
              <a:buNone/>
            </a:pPr>
            <a:r>
              <a:rPr lang="en-US" altLang="zh-CN" dirty="0" err="1"/>
              <a:t>calc.y</a:t>
            </a:r>
            <a:r>
              <a:rPr lang="en-US" altLang="zh-CN" dirty="0"/>
              <a:t>	bison</a:t>
            </a:r>
            <a:r>
              <a:rPr lang="zh-CN" altLang="en-US" dirty="0"/>
              <a:t>文件</a:t>
            </a:r>
            <a:endParaRPr lang="en-US" altLang="zh-CN" dirty="0"/>
          </a:p>
        </p:txBody>
      </p:sp>
      <p:sp>
        <p:nvSpPr>
          <p:cNvPr id="7" name="圆角矩形 8">
            <a:extLst>
              <a:ext uri="{FF2B5EF4-FFF2-40B4-BE49-F238E27FC236}">
                <a16:creationId xmlns:a16="http://schemas.microsoft.com/office/drawing/2014/main" id="{47703C2B-D69B-435B-99AF-7AC2EEDEE8D5}"/>
              </a:ext>
            </a:extLst>
          </p:cNvPr>
          <p:cNvSpPr/>
          <p:nvPr/>
        </p:nvSpPr>
        <p:spPr>
          <a:xfrm>
            <a:off x="4181703" y="4502722"/>
            <a:ext cx="912489" cy="341566"/>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对话气泡: 矩形 14">
            <a:extLst>
              <a:ext uri="{FF2B5EF4-FFF2-40B4-BE49-F238E27FC236}">
                <a16:creationId xmlns:a16="http://schemas.microsoft.com/office/drawing/2014/main" id="{4ACB6EBB-D140-45C1-A2F2-1B5FDC17EE8E}"/>
              </a:ext>
            </a:extLst>
          </p:cNvPr>
          <p:cNvSpPr/>
          <p:nvPr/>
        </p:nvSpPr>
        <p:spPr>
          <a:xfrm>
            <a:off x="2503150" y="3460891"/>
            <a:ext cx="1490177" cy="795454"/>
          </a:xfrm>
          <a:prstGeom prst="wedgeRectCallout">
            <a:avLst>
              <a:gd name="adj1" fmla="val 55223"/>
              <a:gd name="adj2" fmla="val 8399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语义值集合</a:t>
            </a:r>
          </a:p>
        </p:txBody>
      </p:sp>
      <p:sp>
        <p:nvSpPr>
          <p:cNvPr id="11" name="Rectangle 1">
            <a:extLst>
              <a:ext uri="{FF2B5EF4-FFF2-40B4-BE49-F238E27FC236}">
                <a16:creationId xmlns:a16="http://schemas.microsoft.com/office/drawing/2014/main" id="{EBF19004-DBBD-4706-84DC-D20F98208F80}"/>
              </a:ext>
            </a:extLst>
          </p:cNvPr>
          <p:cNvSpPr>
            <a:spLocks noChangeArrowheads="1"/>
          </p:cNvSpPr>
          <p:nvPr/>
        </p:nvSpPr>
        <p:spPr bwMode="auto">
          <a:xfrm>
            <a:off x="6011105" y="5805056"/>
            <a:ext cx="58096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union</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定义了语法符号的语义值类型的集合</a:t>
            </a:r>
            <a:endParaRPr lang="en-US" altLang="zh-CN" sz="2200" dirty="0">
              <a:solidFill>
                <a:srgbClr val="333333"/>
              </a:solidFill>
              <a:latin typeface="Arial" panose="020B0604020202020204" pitchFamily="34" charset="0"/>
            </a:endParaRPr>
          </a:p>
        </p:txBody>
      </p:sp>
    </p:spTree>
    <p:extLst>
      <p:ext uri="{BB962C8B-B14F-4D97-AF65-F5344CB8AC3E}">
        <p14:creationId xmlns:p14="http://schemas.microsoft.com/office/powerpoint/2010/main" val="229133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20" name="文本框 19">
            <a:extLst>
              <a:ext uri="{FF2B5EF4-FFF2-40B4-BE49-F238E27FC236}">
                <a16:creationId xmlns:a16="http://schemas.microsoft.com/office/drawing/2014/main" id="{4EE9B877-0777-4F6C-9002-54F298070704}"/>
              </a:ext>
            </a:extLst>
          </p:cNvPr>
          <p:cNvSpPr txBox="1"/>
          <p:nvPr/>
        </p:nvSpPr>
        <p:spPr>
          <a:xfrm>
            <a:off x="4396208" y="1364327"/>
            <a:ext cx="5068805" cy="5016758"/>
          </a:xfrm>
          <a:prstGeom prst="rect">
            <a:avLst/>
          </a:prstGeom>
          <a:noFill/>
        </p:spPr>
        <p:txBody>
          <a:bodyPr wrap="square">
            <a:spAutoFit/>
          </a:bodyPr>
          <a:lstStyle/>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top : top line {}</a:t>
            </a:r>
          </a:p>
          <a:p>
            <a:r>
              <a:rPr lang="en-US" altLang="zh-CN" sz="1600" b="0" dirty="0">
                <a:effectLst/>
                <a:latin typeface="Consolas" panose="020B0609020204030204" pitchFamily="49" charset="0"/>
                <a:ea typeface="微软雅黑" panose="020B0503020204020204" pitchFamily="34" charset="-122"/>
              </a:rPr>
              <a:t>| {}</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line : expr RET</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a:t>
            </a:r>
            <a:r>
              <a:rPr lang="en-US" altLang="zh-CN" sz="1600" b="0" dirty="0" err="1">
                <a:effectLst/>
                <a:latin typeface="Consolas" panose="020B0609020204030204" pitchFamily="49" charset="0"/>
                <a:ea typeface="微软雅黑" panose="020B0503020204020204" pitchFamily="34" charset="-122"/>
              </a:rPr>
              <a:t>printf</a:t>
            </a:r>
            <a:r>
              <a:rPr lang="en-US" altLang="zh-CN" sz="1600" b="0" dirty="0">
                <a:effectLst/>
                <a:latin typeface="Consolas" panose="020B0609020204030204" pitchFamily="49" charset="0"/>
                <a:ea typeface="微软雅黑" panose="020B0503020204020204" pitchFamily="34" charset="-122"/>
              </a:rPr>
              <a:t>(" = %f\n", $1);</a:t>
            </a:r>
          </a:p>
          <a:p>
            <a:r>
              <a:rPr lang="en-US" altLang="zh-CN" sz="1600" b="0" dirty="0">
                <a:effectLst/>
                <a:latin typeface="Consolas" panose="020B0609020204030204" pitchFamily="49" charset="0"/>
                <a:ea typeface="微软雅黑" panose="020B0503020204020204" pitchFamily="34" charset="-122"/>
              </a:rPr>
              <a:t>}</a:t>
            </a:r>
          </a:p>
          <a:p>
            <a:endParaRPr lang="en-US" altLang="zh-CN" sz="1600" dirty="0">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expr : term</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 = $1;</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expr ADDOP term</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switch ($2) {</a:t>
            </a:r>
          </a:p>
          <a:p>
            <a:r>
              <a:rPr lang="en-US" altLang="zh-CN" sz="1600" b="0" dirty="0">
                <a:effectLst/>
                <a:latin typeface="Consolas" panose="020B0609020204030204" pitchFamily="49" charset="0"/>
                <a:ea typeface="微软雅黑" panose="020B0503020204020204" pitchFamily="34" charset="-122"/>
              </a:rPr>
              <a:t>    case '+': $$ = $1 + $3; break;</a:t>
            </a:r>
          </a:p>
          <a:p>
            <a:r>
              <a:rPr lang="en-US" altLang="zh-CN" sz="1600" b="0" dirty="0">
                <a:effectLst/>
                <a:latin typeface="Consolas" panose="020B0609020204030204" pitchFamily="49" charset="0"/>
                <a:ea typeface="微软雅黑" panose="020B0503020204020204" pitchFamily="34" charset="-122"/>
              </a:rPr>
              <a:t>    case '-': $$ = $1 - $3; break;</a:t>
            </a:r>
          </a:p>
          <a:p>
            <a:r>
              <a:rPr lang="en-US" altLang="zh-CN" sz="1600" b="0" dirty="0">
                <a:effectLst/>
                <a:latin typeface="Consolas" panose="020B0609020204030204" pitchFamily="49" charset="0"/>
                <a:ea typeface="微软雅黑" panose="020B0503020204020204" pitchFamily="34" charset="-122"/>
              </a:rPr>
              <a:t>    }</a:t>
            </a:r>
          </a:p>
          <a:p>
            <a:r>
              <a:rPr lang="en-US" altLang="zh-CN" sz="1600" b="0" dirty="0">
                <a:effectLst/>
                <a:latin typeface="Consolas" panose="020B0609020204030204" pitchFamily="49" charset="0"/>
                <a:ea typeface="微软雅黑" panose="020B0503020204020204" pitchFamily="34" charset="-122"/>
              </a:rPr>
              <a:t>}</a:t>
            </a:r>
          </a:p>
        </p:txBody>
      </p:sp>
      <p:sp>
        <p:nvSpPr>
          <p:cNvPr id="5" name="文本框 4">
            <a:extLst>
              <a:ext uri="{FF2B5EF4-FFF2-40B4-BE49-F238E27FC236}">
                <a16:creationId xmlns:a16="http://schemas.microsoft.com/office/drawing/2014/main" id="{CB2F7517-2B33-4925-BA0C-6BD7330B6A39}"/>
              </a:ext>
            </a:extLst>
          </p:cNvPr>
          <p:cNvSpPr txBox="1"/>
          <p:nvPr/>
        </p:nvSpPr>
        <p:spPr>
          <a:xfrm>
            <a:off x="2726987" y="994995"/>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规则部分</a:t>
            </a:r>
          </a:p>
        </p:txBody>
      </p:sp>
      <p:sp>
        <p:nvSpPr>
          <p:cNvPr id="6" name="Rectangle 1">
            <a:extLst>
              <a:ext uri="{FF2B5EF4-FFF2-40B4-BE49-F238E27FC236}">
                <a16:creationId xmlns:a16="http://schemas.microsoft.com/office/drawing/2014/main" id="{1C9CB033-FCA5-4AAB-AC86-E490E2D8FAF3}"/>
              </a:ext>
            </a:extLst>
          </p:cNvPr>
          <p:cNvSpPr>
            <a:spLocks noChangeArrowheads="1"/>
          </p:cNvSpPr>
          <p:nvPr/>
        </p:nvSpPr>
        <p:spPr bwMode="auto">
          <a:xfrm>
            <a:off x="8884601" y="2705725"/>
            <a:ext cx="3195105"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sz="2200" dirty="0">
                <a:solidFill>
                  <a:srgbClr val="333333"/>
                </a:solidFill>
                <a:latin typeface="Arial" panose="020B0604020202020204" pitchFamily="34" charset="0"/>
              </a:rPr>
              <a:t>$$  </a:t>
            </a:r>
            <a:r>
              <a:rPr lang="zh-CN" altLang="en-US" sz="2200" dirty="0">
                <a:solidFill>
                  <a:srgbClr val="333333"/>
                </a:solidFill>
                <a:latin typeface="Arial" panose="020B0604020202020204" pitchFamily="34" charset="0"/>
              </a:rPr>
              <a:t>当前节点</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en-US" altLang="zh-CN" sz="2200" dirty="0">
                <a:solidFill>
                  <a:srgbClr val="333333"/>
                </a:solidFill>
                <a:latin typeface="Arial" panose="020B0604020202020204" pitchFamily="34" charset="0"/>
              </a:rPr>
              <a:t>$1  </a:t>
            </a:r>
            <a:r>
              <a:rPr lang="zh-CN" altLang="en-US" sz="2200" dirty="0">
                <a:solidFill>
                  <a:srgbClr val="333333"/>
                </a:solidFill>
                <a:latin typeface="Arial" panose="020B0604020202020204" pitchFamily="34" charset="0"/>
              </a:rPr>
              <a:t>已解析的第一个节点</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en-US" altLang="zh-CN" sz="2200" dirty="0">
                <a:solidFill>
                  <a:srgbClr val="333333"/>
                </a:solidFill>
                <a:latin typeface="Arial" panose="020B0604020202020204" pitchFamily="34" charset="0"/>
              </a:rPr>
              <a:t>$2  </a:t>
            </a:r>
            <a:r>
              <a:rPr lang="zh-CN" altLang="en-US" sz="2200" dirty="0">
                <a:solidFill>
                  <a:srgbClr val="333333"/>
                </a:solidFill>
                <a:latin typeface="Arial" panose="020B0604020202020204" pitchFamily="34" charset="0"/>
              </a:rPr>
              <a:t>已解析的第二个节点</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en-US" altLang="zh-CN" sz="2200" dirty="0">
                <a:solidFill>
                  <a:srgbClr val="333333"/>
                </a:solidFill>
                <a:latin typeface="Arial" panose="020B0604020202020204" pitchFamily="34" charset="0"/>
              </a:rPr>
              <a:t>…</a:t>
            </a:r>
          </a:p>
        </p:txBody>
      </p:sp>
      <p:sp>
        <p:nvSpPr>
          <p:cNvPr id="7" name="内容占位符 4">
            <a:extLst>
              <a:ext uri="{FF2B5EF4-FFF2-40B4-BE49-F238E27FC236}">
                <a16:creationId xmlns:a16="http://schemas.microsoft.com/office/drawing/2014/main" id="{7044E73C-19D2-4297-8F5B-5F9E63AF70B9}"/>
              </a:ext>
            </a:extLst>
          </p:cNvPr>
          <p:cNvSpPr>
            <a:spLocks noGrp="1"/>
          </p:cNvSpPr>
          <p:nvPr>
            <p:ph sz="quarter" idx="13"/>
          </p:nvPr>
        </p:nvSpPr>
        <p:spPr>
          <a:xfrm>
            <a:off x="190005" y="1052944"/>
            <a:ext cx="11792198" cy="5229103"/>
          </a:xfrm>
        </p:spPr>
        <p:txBody>
          <a:bodyPr>
            <a:normAutofit/>
          </a:bodyPr>
          <a:lstStyle/>
          <a:p>
            <a:pPr marL="0" lvl="1" indent="0">
              <a:lnSpc>
                <a:spcPct val="120000"/>
              </a:lnSpc>
              <a:buNone/>
            </a:pPr>
            <a:r>
              <a:rPr lang="en-US" altLang="zh-CN" dirty="0" err="1"/>
              <a:t>calc.y</a:t>
            </a:r>
            <a:r>
              <a:rPr lang="en-US" altLang="zh-CN" dirty="0"/>
              <a:t>	bison</a:t>
            </a:r>
            <a:r>
              <a:rPr lang="zh-CN" altLang="en-US" dirty="0"/>
              <a:t>文件</a:t>
            </a:r>
            <a:endParaRPr lang="en-US" altLang="zh-CN" dirty="0"/>
          </a:p>
        </p:txBody>
      </p:sp>
    </p:spTree>
    <p:extLst>
      <p:ext uri="{BB962C8B-B14F-4D97-AF65-F5344CB8AC3E}">
        <p14:creationId xmlns:p14="http://schemas.microsoft.com/office/powerpoint/2010/main" val="9629299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20" name="文本框 19">
            <a:extLst>
              <a:ext uri="{FF2B5EF4-FFF2-40B4-BE49-F238E27FC236}">
                <a16:creationId xmlns:a16="http://schemas.microsoft.com/office/drawing/2014/main" id="{4EE9B877-0777-4F6C-9002-54F298070704}"/>
              </a:ext>
            </a:extLst>
          </p:cNvPr>
          <p:cNvSpPr txBox="1"/>
          <p:nvPr/>
        </p:nvSpPr>
        <p:spPr>
          <a:xfrm>
            <a:off x="4396208" y="1364327"/>
            <a:ext cx="5068805" cy="5016758"/>
          </a:xfrm>
          <a:prstGeom prst="rect">
            <a:avLst/>
          </a:prstGeom>
          <a:noFill/>
        </p:spPr>
        <p:txBody>
          <a:bodyPr wrap="square">
            <a:spAutoFit/>
          </a:bodyPr>
          <a:lstStyle/>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top : top line {}</a:t>
            </a:r>
          </a:p>
          <a:p>
            <a:r>
              <a:rPr lang="en-US" altLang="zh-CN" sz="1600" b="0" dirty="0">
                <a:effectLst/>
                <a:latin typeface="Consolas" panose="020B0609020204030204" pitchFamily="49" charset="0"/>
                <a:ea typeface="微软雅黑" panose="020B0503020204020204" pitchFamily="34" charset="-122"/>
              </a:rPr>
              <a:t>| {}</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line : expr RET</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a:t>
            </a:r>
            <a:r>
              <a:rPr lang="en-US" altLang="zh-CN" sz="1600" b="0" dirty="0" err="1">
                <a:effectLst/>
                <a:latin typeface="Consolas" panose="020B0609020204030204" pitchFamily="49" charset="0"/>
                <a:ea typeface="微软雅黑" panose="020B0503020204020204" pitchFamily="34" charset="-122"/>
              </a:rPr>
              <a:t>printf</a:t>
            </a:r>
            <a:r>
              <a:rPr lang="en-US" altLang="zh-CN" sz="1600" b="0" dirty="0">
                <a:effectLst/>
                <a:latin typeface="Consolas" panose="020B0609020204030204" pitchFamily="49" charset="0"/>
                <a:ea typeface="微软雅黑" panose="020B0503020204020204" pitchFamily="34" charset="-122"/>
              </a:rPr>
              <a:t>(" = %f\n", $1);</a:t>
            </a:r>
          </a:p>
          <a:p>
            <a:r>
              <a:rPr lang="en-US" altLang="zh-CN" sz="1600" b="0" dirty="0">
                <a:effectLst/>
                <a:latin typeface="Consolas" panose="020B0609020204030204" pitchFamily="49" charset="0"/>
                <a:ea typeface="微软雅黑" panose="020B0503020204020204" pitchFamily="34" charset="-122"/>
              </a:rPr>
              <a:t>}</a:t>
            </a:r>
          </a:p>
          <a:p>
            <a:endParaRPr lang="en-US" altLang="zh-CN" sz="1600" dirty="0">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expr : term</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 = $1;</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expr ADDOP term</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switch ($2) {</a:t>
            </a:r>
          </a:p>
          <a:p>
            <a:r>
              <a:rPr lang="en-US" altLang="zh-CN" sz="1600" b="0" dirty="0">
                <a:effectLst/>
                <a:latin typeface="Consolas" panose="020B0609020204030204" pitchFamily="49" charset="0"/>
                <a:ea typeface="微软雅黑" panose="020B0503020204020204" pitchFamily="34" charset="-122"/>
              </a:rPr>
              <a:t>    case '+': $$ = $1 + $3; break;</a:t>
            </a:r>
          </a:p>
          <a:p>
            <a:r>
              <a:rPr lang="en-US" altLang="zh-CN" sz="1600" b="0" dirty="0">
                <a:effectLst/>
                <a:latin typeface="Consolas" panose="020B0609020204030204" pitchFamily="49" charset="0"/>
                <a:ea typeface="微软雅黑" panose="020B0503020204020204" pitchFamily="34" charset="-122"/>
              </a:rPr>
              <a:t>    case '-': $$ = $1 - $3; break;</a:t>
            </a:r>
          </a:p>
          <a:p>
            <a:r>
              <a:rPr lang="en-US" altLang="zh-CN" sz="1600" b="0" dirty="0">
                <a:effectLst/>
                <a:latin typeface="Consolas" panose="020B0609020204030204" pitchFamily="49" charset="0"/>
                <a:ea typeface="微软雅黑" panose="020B0503020204020204" pitchFamily="34" charset="-122"/>
              </a:rPr>
              <a:t>    }</a:t>
            </a:r>
          </a:p>
          <a:p>
            <a:r>
              <a:rPr lang="en-US" altLang="zh-CN" sz="1600" b="0" dirty="0">
                <a:effectLst/>
                <a:latin typeface="Consolas" panose="020B0609020204030204" pitchFamily="49" charset="0"/>
                <a:ea typeface="微软雅黑" panose="020B0503020204020204" pitchFamily="34" charset="-122"/>
              </a:rPr>
              <a:t>}</a:t>
            </a:r>
          </a:p>
        </p:txBody>
      </p:sp>
      <p:sp>
        <p:nvSpPr>
          <p:cNvPr id="5" name="文本框 4">
            <a:extLst>
              <a:ext uri="{FF2B5EF4-FFF2-40B4-BE49-F238E27FC236}">
                <a16:creationId xmlns:a16="http://schemas.microsoft.com/office/drawing/2014/main" id="{CB2F7517-2B33-4925-BA0C-6BD7330B6A39}"/>
              </a:ext>
            </a:extLst>
          </p:cNvPr>
          <p:cNvSpPr txBox="1"/>
          <p:nvPr/>
        </p:nvSpPr>
        <p:spPr>
          <a:xfrm>
            <a:off x="2726987" y="994995"/>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规则部分</a:t>
            </a:r>
          </a:p>
        </p:txBody>
      </p:sp>
      <p:sp>
        <p:nvSpPr>
          <p:cNvPr id="6" name="Rectangle 1">
            <a:extLst>
              <a:ext uri="{FF2B5EF4-FFF2-40B4-BE49-F238E27FC236}">
                <a16:creationId xmlns:a16="http://schemas.microsoft.com/office/drawing/2014/main" id="{1C9CB033-FCA5-4AAB-AC86-E490E2D8FAF3}"/>
              </a:ext>
            </a:extLst>
          </p:cNvPr>
          <p:cNvSpPr>
            <a:spLocks noChangeArrowheads="1"/>
          </p:cNvSpPr>
          <p:nvPr/>
        </p:nvSpPr>
        <p:spPr bwMode="auto">
          <a:xfrm>
            <a:off x="8884601" y="2705725"/>
            <a:ext cx="3195105"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sz="2200" dirty="0">
                <a:solidFill>
                  <a:srgbClr val="333333"/>
                </a:solidFill>
                <a:latin typeface="Arial" panose="020B0604020202020204" pitchFamily="34" charset="0"/>
              </a:rPr>
              <a:t>$$  </a:t>
            </a:r>
            <a:r>
              <a:rPr lang="zh-CN" altLang="en-US" sz="2200" dirty="0">
                <a:solidFill>
                  <a:srgbClr val="333333"/>
                </a:solidFill>
                <a:latin typeface="Arial" panose="020B0604020202020204" pitchFamily="34" charset="0"/>
              </a:rPr>
              <a:t>当前节点</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en-US" altLang="zh-CN" sz="2200" dirty="0">
                <a:solidFill>
                  <a:srgbClr val="333333"/>
                </a:solidFill>
                <a:latin typeface="Arial" panose="020B0604020202020204" pitchFamily="34" charset="0"/>
              </a:rPr>
              <a:t>$1  </a:t>
            </a:r>
            <a:r>
              <a:rPr lang="zh-CN" altLang="en-US" sz="2200" dirty="0">
                <a:solidFill>
                  <a:srgbClr val="333333"/>
                </a:solidFill>
                <a:latin typeface="Arial" panose="020B0604020202020204" pitchFamily="34" charset="0"/>
              </a:rPr>
              <a:t>已解析的第一个节点</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en-US" altLang="zh-CN" sz="2200" dirty="0">
                <a:solidFill>
                  <a:srgbClr val="333333"/>
                </a:solidFill>
                <a:latin typeface="Arial" panose="020B0604020202020204" pitchFamily="34" charset="0"/>
              </a:rPr>
              <a:t>$2  </a:t>
            </a:r>
            <a:r>
              <a:rPr lang="zh-CN" altLang="en-US" sz="2200" dirty="0">
                <a:solidFill>
                  <a:srgbClr val="333333"/>
                </a:solidFill>
                <a:latin typeface="Arial" panose="020B0604020202020204" pitchFamily="34" charset="0"/>
              </a:rPr>
              <a:t>已解析的第二个节点</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en-US" altLang="zh-CN" sz="2200" dirty="0">
                <a:solidFill>
                  <a:srgbClr val="333333"/>
                </a:solidFill>
                <a:latin typeface="Arial" panose="020B0604020202020204" pitchFamily="34" charset="0"/>
              </a:rPr>
              <a:t>…</a:t>
            </a:r>
          </a:p>
        </p:txBody>
      </p:sp>
      <p:sp>
        <p:nvSpPr>
          <p:cNvPr id="7" name="圆角矩形 6">
            <a:extLst>
              <a:ext uri="{FF2B5EF4-FFF2-40B4-BE49-F238E27FC236}">
                <a16:creationId xmlns:a16="http://schemas.microsoft.com/office/drawing/2014/main" id="{E19B75DD-45BB-40AE-971B-E6862BFFBD8C}"/>
              </a:ext>
            </a:extLst>
          </p:cNvPr>
          <p:cNvSpPr/>
          <p:nvPr/>
        </p:nvSpPr>
        <p:spPr>
          <a:xfrm>
            <a:off x="5933270" y="5323428"/>
            <a:ext cx="387351" cy="493712"/>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D3573909-1C86-48D6-8BE5-71EFA4BB2957}"/>
              </a:ext>
            </a:extLst>
          </p:cNvPr>
          <p:cNvCxnSpPr>
            <a:cxnSpLocks/>
          </p:cNvCxnSpPr>
          <p:nvPr/>
        </p:nvCxnSpPr>
        <p:spPr>
          <a:xfrm flipH="1" flipV="1">
            <a:off x="4767504" y="3872707"/>
            <a:ext cx="1130480" cy="1540986"/>
          </a:xfrm>
          <a:prstGeom prst="straightConnector1">
            <a:avLst/>
          </a:prstGeom>
          <a:ln w="28575">
            <a:solidFill>
              <a:srgbClr val="FF3300"/>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内容占位符 4">
            <a:extLst>
              <a:ext uri="{FF2B5EF4-FFF2-40B4-BE49-F238E27FC236}">
                <a16:creationId xmlns:a16="http://schemas.microsoft.com/office/drawing/2014/main" id="{4FA75C1F-2EEF-4592-A964-2DE4204748E4}"/>
              </a:ext>
            </a:extLst>
          </p:cNvPr>
          <p:cNvSpPr>
            <a:spLocks noGrp="1"/>
          </p:cNvSpPr>
          <p:nvPr>
            <p:ph sz="quarter" idx="13"/>
          </p:nvPr>
        </p:nvSpPr>
        <p:spPr>
          <a:xfrm>
            <a:off x="190005" y="1052944"/>
            <a:ext cx="11792198" cy="5229103"/>
          </a:xfrm>
        </p:spPr>
        <p:txBody>
          <a:bodyPr>
            <a:normAutofit/>
          </a:bodyPr>
          <a:lstStyle/>
          <a:p>
            <a:pPr marL="0" lvl="1" indent="0">
              <a:lnSpc>
                <a:spcPct val="120000"/>
              </a:lnSpc>
              <a:buNone/>
            </a:pPr>
            <a:r>
              <a:rPr lang="en-US" altLang="zh-CN" dirty="0" err="1"/>
              <a:t>calc.y</a:t>
            </a:r>
            <a:r>
              <a:rPr lang="en-US" altLang="zh-CN" dirty="0"/>
              <a:t>	bison</a:t>
            </a:r>
            <a:r>
              <a:rPr lang="zh-CN" altLang="en-US" dirty="0"/>
              <a:t>文件</a:t>
            </a:r>
            <a:endParaRPr lang="en-US" altLang="zh-CN" dirty="0"/>
          </a:p>
        </p:txBody>
      </p:sp>
    </p:spTree>
    <p:extLst>
      <p:ext uri="{BB962C8B-B14F-4D97-AF65-F5344CB8AC3E}">
        <p14:creationId xmlns:p14="http://schemas.microsoft.com/office/powerpoint/2010/main" val="388968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20" name="文本框 19">
            <a:extLst>
              <a:ext uri="{FF2B5EF4-FFF2-40B4-BE49-F238E27FC236}">
                <a16:creationId xmlns:a16="http://schemas.microsoft.com/office/drawing/2014/main" id="{4EE9B877-0777-4F6C-9002-54F298070704}"/>
              </a:ext>
            </a:extLst>
          </p:cNvPr>
          <p:cNvSpPr txBox="1"/>
          <p:nvPr/>
        </p:nvSpPr>
        <p:spPr>
          <a:xfrm>
            <a:off x="4396208" y="1364327"/>
            <a:ext cx="5068805" cy="5016758"/>
          </a:xfrm>
          <a:prstGeom prst="rect">
            <a:avLst/>
          </a:prstGeom>
          <a:noFill/>
        </p:spPr>
        <p:txBody>
          <a:bodyPr wrap="square">
            <a:spAutoFit/>
          </a:bodyPr>
          <a:lstStyle/>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top : top line {}</a:t>
            </a:r>
          </a:p>
          <a:p>
            <a:r>
              <a:rPr lang="en-US" altLang="zh-CN" sz="1600" b="0" dirty="0">
                <a:effectLst/>
                <a:latin typeface="Consolas" panose="020B0609020204030204" pitchFamily="49" charset="0"/>
                <a:ea typeface="微软雅黑" panose="020B0503020204020204" pitchFamily="34" charset="-122"/>
              </a:rPr>
              <a:t>| {}</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line : expr RET</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a:t>
            </a:r>
            <a:r>
              <a:rPr lang="en-US" altLang="zh-CN" sz="1600" b="0" dirty="0" err="1">
                <a:effectLst/>
                <a:latin typeface="Consolas" panose="020B0609020204030204" pitchFamily="49" charset="0"/>
                <a:ea typeface="微软雅黑" panose="020B0503020204020204" pitchFamily="34" charset="-122"/>
              </a:rPr>
              <a:t>printf</a:t>
            </a:r>
            <a:r>
              <a:rPr lang="en-US" altLang="zh-CN" sz="1600" b="0" dirty="0">
                <a:effectLst/>
                <a:latin typeface="Consolas" panose="020B0609020204030204" pitchFamily="49" charset="0"/>
                <a:ea typeface="微软雅黑" panose="020B0503020204020204" pitchFamily="34" charset="-122"/>
              </a:rPr>
              <a:t>(" = %f\n", $1);</a:t>
            </a:r>
          </a:p>
          <a:p>
            <a:r>
              <a:rPr lang="en-US" altLang="zh-CN" sz="1600" b="0" dirty="0">
                <a:effectLst/>
                <a:latin typeface="Consolas" panose="020B0609020204030204" pitchFamily="49" charset="0"/>
                <a:ea typeface="微软雅黑" panose="020B0503020204020204" pitchFamily="34" charset="-122"/>
              </a:rPr>
              <a:t>}</a:t>
            </a:r>
          </a:p>
          <a:p>
            <a:endParaRPr lang="en-US" altLang="zh-CN" sz="1600" dirty="0">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expr : term</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 = $1;</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expr ADDOP term</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switch ($2) {</a:t>
            </a:r>
          </a:p>
          <a:p>
            <a:r>
              <a:rPr lang="en-US" altLang="zh-CN" sz="1600" b="0" dirty="0">
                <a:effectLst/>
                <a:latin typeface="Consolas" panose="020B0609020204030204" pitchFamily="49" charset="0"/>
                <a:ea typeface="微软雅黑" panose="020B0503020204020204" pitchFamily="34" charset="-122"/>
              </a:rPr>
              <a:t>    case '+': $$ = $1 + $3; break;</a:t>
            </a:r>
          </a:p>
          <a:p>
            <a:r>
              <a:rPr lang="en-US" altLang="zh-CN" sz="1600" b="0" dirty="0">
                <a:effectLst/>
                <a:latin typeface="Consolas" panose="020B0609020204030204" pitchFamily="49" charset="0"/>
                <a:ea typeface="微软雅黑" panose="020B0503020204020204" pitchFamily="34" charset="-122"/>
              </a:rPr>
              <a:t>    case '-': $$ = $1 - $3; break;</a:t>
            </a:r>
          </a:p>
          <a:p>
            <a:r>
              <a:rPr lang="en-US" altLang="zh-CN" sz="1600" b="0" dirty="0">
                <a:effectLst/>
                <a:latin typeface="Consolas" panose="020B0609020204030204" pitchFamily="49" charset="0"/>
                <a:ea typeface="微软雅黑" panose="020B0503020204020204" pitchFamily="34" charset="-122"/>
              </a:rPr>
              <a:t>    }</a:t>
            </a:r>
          </a:p>
          <a:p>
            <a:r>
              <a:rPr lang="en-US" altLang="zh-CN" sz="1600" b="0" dirty="0">
                <a:effectLst/>
                <a:latin typeface="Consolas" panose="020B0609020204030204" pitchFamily="49" charset="0"/>
                <a:ea typeface="微软雅黑" panose="020B0503020204020204" pitchFamily="34" charset="-122"/>
              </a:rPr>
              <a:t>}</a:t>
            </a:r>
          </a:p>
        </p:txBody>
      </p:sp>
      <p:sp>
        <p:nvSpPr>
          <p:cNvPr id="5" name="文本框 4">
            <a:extLst>
              <a:ext uri="{FF2B5EF4-FFF2-40B4-BE49-F238E27FC236}">
                <a16:creationId xmlns:a16="http://schemas.microsoft.com/office/drawing/2014/main" id="{CB2F7517-2B33-4925-BA0C-6BD7330B6A39}"/>
              </a:ext>
            </a:extLst>
          </p:cNvPr>
          <p:cNvSpPr txBox="1"/>
          <p:nvPr/>
        </p:nvSpPr>
        <p:spPr>
          <a:xfrm>
            <a:off x="2726987" y="994995"/>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规则部分</a:t>
            </a:r>
          </a:p>
        </p:txBody>
      </p:sp>
      <p:sp>
        <p:nvSpPr>
          <p:cNvPr id="6" name="Rectangle 1">
            <a:extLst>
              <a:ext uri="{FF2B5EF4-FFF2-40B4-BE49-F238E27FC236}">
                <a16:creationId xmlns:a16="http://schemas.microsoft.com/office/drawing/2014/main" id="{1C9CB033-FCA5-4AAB-AC86-E490E2D8FAF3}"/>
              </a:ext>
            </a:extLst>
          </p:cNvPr>
          <p:cNvSpPr>
            <a:spLocks noChangeArrowheads="1"/>
          </p:cNvSpPr>
          <p:nvPr/>
        </p:nvSpPr>
        <p:spPr bwMode="auto">
          <a:xfrm>
            <a:off x="8884601" y="2705725"/>
            <a:ext cx="3195105"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sz="2200" dirty="0">
                <a:solidFill>
                  <a:srgbClr val="333333"/>
                </a:solidFill>
                <a:latin typeface="Arial" panose="020B0604020202020204" pitchFamily="34" charset="0"/>
              </a:rPr>
              <a:t>$$  </a:t>
            </a:r>
            <a:r>
              <a:rPr lang="zh-CN" altLang="en-US" sz="2200" dirty="0">
                <a:solidFill>
                  <a:srgbClr val="333333"/>
                </a:solidFill>
                <a:latin typeface="Arial" panose="020B0604020202020204" pitchFamily="34" charset="0"/>
              </a:rPr>
              <a:t>当前节点</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en-US" altLang="zh-CN" sz="2200" dirty="0">
                <a:solidFill>
                  <a:srgbClr val="333333"/>
                </a:solidFill>
                <a:latin typeface="Arial" panose="020B0604020202020204" pitchFamily="34" charset="0"/>
              </a:rPr>
              <a:t>$1  </a:t>
            </a:r>
            <a:r>
              <a:rPr lang="zh-CN" altLang="en-US" sz="2200" dirty="0">
                <a:solidFill>
                  <a:srgbClr val="333333"/>
                </a:solidFill>
                <a:latin typeface="Arial" panose="020B0604020202020204" pitchFamily="34" charset="0"/>
              </a:rPr>
              <a:t>已解析的第一个节点</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en-US" altLang="zh-CN" sz="2200" dirty="0">
                <a:solidFill>
                  <a:srgbClr val="333333"/>
                </a:solidFill>
                <a:latin typeface="Arial" panose="020B0604020202020204" pitchFamily="34" charset="0"/>
              </a:rPr>
              <a:t>$2  </a:t>
            </a:r>
            <a:r>
              <a:rPr lang="zh-CN" altLang="en-US" sz="2200" dirty="0">
                <a:solidFill>
                  <a:srgbClr val="333333"/>
                </a:solidFill>
                <a:latin typeface="Arial" panose="020B0604020202020204" pitchFamily="34" charset="0"/>
              </a:rPr>
              <a:t>已解析的第二个节点</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en-US" altLang="zh-CN" sz="2200" dirty="0">
                <a:solidFill>
                  <a:srgbClr val="333333"/>
                </a:solidFill>
                <a:latin typeface="Arial" panose="020B0604020202020204" pitchFamily="34" charset="0"/>
              </a:rPr>
              <a:t>…</a:t>
            </a:r>
          </a:p>
        </p:txBody>
      </p:sp>
      <p:sp>
        <p:nvSpPr>
          <p:cNvPr id="13" name="圆角矩形 21">
            <a:extLst>
              <a:ext uri="{FF2B5EF4-FFF2-40B4-BE49-F238E27FC236}">
                <a16:creationId xmlns:a16="http://schemas.microsoft.com/office/drawing/2014/main" id="{84738489-7A3D-40E9-921D-B91138AEB4F1}"/>
              </a:ext>
            </a:extLst>
          </p:cNvPr>
          <p:cNvSpPr/>
          <p:nvPr/>
        </p:nvSpPr>
        <p:spPr>
          <a:xfrm>
            <a:off x="6533726" y="5243448"/>
            <a:ext cx="323852" cy="340490"/>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22AC8E74-05D0-4023-B173-2E9ED79475E9}"/>
              </a:ext>
            </a:extLst>
          </p:cNvPr>
          <p:cNvCxnSpPr>
            <a:cxnSpLocks/>
            <a:stCxn id="13" idx="0"/>
          </p:cNvCxnSpPr>
          <p:nvPr/>
        </p:nvCxnSpPr>
        <p:spPr>
          <a:xfrm flipH="1" flipV="1">
            <a:off x="4993108" y="4834647"/>
            <a:ext cx="1702544" cy="408801"/>
          </a:xfrm>
          <a:prstGeom prst="straightConnector1">
            <a:avLst/>
          </a:prstGeom>
          <a:ln w="28575">
            <a:solidFill>
              <a:srgbClr val="FF3300"/>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内容占位符 4">
            <a:extLst>
              <a:ext uri="{FF2B5EF4-FFF2-40B4-BE49-F238E27FC236}">
                <a16:creationId xmlns:a16="http://schemas.microsoft.com/office/drawing/2014/main" id="{0F4A4288-2F38-4880-B9DC-EC2CDE2080DA}"/>
              </a:ext>
            </a:extLst>
          </p:cNvPr>
          <p:cNvSpPr>
            <a:spLocks noGrp="1"/>
          </p:cNvSpPr>
          <p:nvPr>
            <p:ph sz="quarter" idx="13"/>
          </p:nvPr>
        </p:nvSpPr>
        <p:spPr>
          <a:xfrm>
            <a:off x="190005" y="1052944"/>
            <a:ext cx="11792198" cy="5229103"/>
          </a:xfrm>
        </p:spPr>
        <p:txBody>
          <a:bodyPr>
            <a:normAutofit/>
          </a:bodyPr>
          <a:lstStyle/>
          <a:p>
            <a:pPr marL="0" lvl="1" indent="0">
              <a:lnSpc>
                <a:spcPct val="120000"/>
              </a:lnSpc>
              <a:buNone/>
            </a:pPr>
            <a:r>
              <a:rPr lang="en-US" altLang="zh-CN" dirty="0" err="1"/>
              <a:t>calc.y</a:t>
            </a:r>
            <a:r>
              <a:rPr lang="en-US" altLang="zh-CN" dirty="0"/>
              <a:t>	bison</a:t>
            </a:r>
            <a:r>
              <a:rPr lang="zh-CN" altLang="en-US" dirty="0"/>
              <a:t>文件</a:t>
            </a:r>
            <a:endParaRPr lang="en-US" altLang="zh-CN" dirty="0"/>
          </a:p>
        </p:txBody>
      </p:sp>
    </p:spTree>
    <p:extLst>
      <p:ext uri="{BB962C8B-B14F-4D97-AF65-F5344CB8AC3E}">
        <p14:creationId xmlns:p14="http://schemas.microsoft.com/office/powerpoint/2010/main" val="88695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20" name="文本框 19">
            <a:extLst>
              <a:ext uri="{FF2B5EF4-FFF2-40B4-BE49-F238E27FC236}">
                <a16:creationId xmlns:a16="http://schemas.microsoft.com/office/drawing/2014/main" id="{4EE9B877-0777-4F6C-9002-54F298070704}"/>
              </a:ext>
            </a:extLst>
          </p:cNvPr>
          <p:cNvSpPr txBox="1"/>
          <p:nvPr/>
        </p:nvSpPr>
        <p:spPr>
          <a:xfrm>
            <a:off x="4396208" y="1364327"/>
            <a:ext cx="5068805" cy="5016758"/>
          </a:xfrm>
          <a:prstGeom prst="rect">
            <a:avLst/>
          </a:prstGeom>
          <a:noFill/>
        </p:spPr>
        <p:txBody>
          <a:bodyPr wrap="square">
            <a:spAutoFit/>
          </a:bodyPr>
          <a:lstStyle/>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top : top line {}</a:t>
            </a:r>
          </a:p>
          <a:p>
            <a:r>
              <a:rPr lang="en-US" altLang="zh-CN" sz="1600" b="0" dirty="0">
                <a:effectLst/>
                <a:latin typeface="Consolas" panose="020B0609020204030204" pitchFamily="49" charset="0"/>
                <a:ea typeface="微软雅黑" panose="020B0503020204020204" pitchFamily="34" charset="-122"/>
              </a:rPr>
              <a:t>| {}</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line : expr RET</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a:t>
            </a:r>
            <a:r>
              <a:rPr lang="en-US" altLang="zh-CN" sz="1600" b="0" dirty="0" err="1">
                <a:effectLst/>
                <a:latin typeface="Consolas" panose="020B0609020204030204" pitchFamily="49" charset="0"/>
                <a:ea typeface="微软雅黑" panose="020B0503020204020204" pitchFamily="34" charset="-122"/>
              </a:rPr>
              <a:t>printf</a:t>
            </a:r>
            <a:r>
              <a:rPr lang="en-US" altLang="zh-CN" sz="1600" b="0" dirty="0">
                <a:effectLst/>
                <a:latin typeface="Consolas" panose="020B0609020204030204" pitchFamily="49" charset="0"/>
                <a:ea typeface="微软雅黑" panose="020B0503020204020204" pitchFamily="34" charset="-122"/>
              </a:rPr>
              <a:t>(" = %f\n", $1);</a:t>
            </a:r>
          </a:p>
          <a:p>
            <a:r>
              <a:rPr lang="en-US" altLang="zh-CN" sz="1600" b="0" dirty="0">
                <a:effectLst/>
                <a:latin typeface="Consolas" panose="020B0609020204030204" pitchFamily="49" charset="0"/>
                <a:ea typeface="微软雅黑" panose="020B0503020204020204" pitchFamily="34" charset="-122"/>
              </a:rPr>
              <a:t>}</a:t>
            </a:r>
          </a:p>
          <a:p>
            <a:endParaRPr lang="en-US" altLang="zh-CN" sz="1600" dirty="0">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expr : term</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 = $1;</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expr ADDOP term</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switch ($2) {</a:t>
            </a:r>
          </a:p>
          <a:p>
            <a:r>
              <a:rPr lang="en-US" altLang="zh-CN" sz="1600" b="0" dirty="0">
                <a:effectLst/>
                <a:latin typeface="Consolas" panose="020B0609020204030204" pitchFamily="49" charset="0"/>
                <a:ea typeface="微软雅黑" panose="020B0503020204020204" pitchFamily="34" charset="-122"/>
              </a:rPr>
              <a:t>    case '+': $$ = $1 + $3; break;</a:t>
            </a:r>
          </a:p>
          <a:p>
            <a:r>
              <a:rPr lang="en-US" altLang="zh-CN" sz="1600" b="0" dirty="0">
                <a:effectLst/>
                <a:latin typeface="Consolas" panose="020B0609020204030204" pitchFamily="49" charset="0"/>
                <a:ea typeface="微软雅黑" panose="020B0503020204020204" pitchFamily="34" charset="-122"/>
              </a:rPr>
              <a:t>    case '-': $$ = $1 - $3; break;</a:t>
            </a:r>
          </a:p>
          <a:p>
            <a:r>
              <a:rPr lang="en-US" altLang="zh-CN" sz="1600" b="0" dirty="0">
                <a:effectLst/>
                <a:latin typeface="Consolas" panose="020B0609020204030204" pitchFamily="49" charset="0"/>
                <a:ea typeface="微软雅黑" panose="020B0503020204020204" pitchFamily="34" charset="-122"/>
              </a:rPr>
              <a:t>    }</a:t>
            </a:r>
          </a:p>
          <a:p>
            <a:r>
              <a:rPr lang="en-US" altLang="zh-CN" sz="1600" b="0" dirty="0">
                <a:effectLst/>
                <a:latin typeface="Consolas" panose="020B0609020204030204" pitchFamily="49" charset="0"/>
                <a:ea typeface="微软雅黑" panose="020B0503020204020204" pitchFamily="34" charset="-122"/>
              </a:rPr>
              <a:t>}</a:t>
            </a:r>
          </a:p>
        </p:txBody>
      </p:sp>
      <p:sp>
        <p:nvSpPr>
          <p:cNvPr id="5" name="文本框 4">
            <a:extLst>
              <a:ext uri="{FF2B5EF4-FFF2-40B4-BE49-F238E27FC236}">
                <a16:creationId xmlns:a16="http://schemas.microsoft.com/office/drawing/2014/main" id="{CB2F7517-2B33-4925-BA0C-6BD7330B6A39}"/>
              </a:ext>
            </a:extLst>
          </p:cNvPr>
          <p:cNvSpPr txBox="1"/>
          <p:nvPr/>
        </p:nvSpPr>
        <p:spPr>
          <a:xfrm>
            <a:off x="2726987" y="994995"/>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规则部分</a:t>
            </a:r>
          </a:p>
        </p:txBody>
      </p:sp>
      <p:sp>
        <p:nvSpPr>
          <p:cNvPr id="6" name="Rectangle 1">
            <a:extLst>
              <a:ext uri="{FF2B5EF4-FFF2-40B4-BE49-F238E27FC236}">
                <a16:creationId xmlns:a16="http://schemas.microsoft.com/office/drawing/2014/main" id="{1C9CB033-FCA5-4AAB-AC86-E490E2D8FAF3}"/>
              </a:ext>
            </a:extLst>
          </p:cNvPr>
          <p:cNvSpPr>
            <a:spLocks noChangeArrowheads="1"/>
          </p:cNvSpPr>
          <p:nvPr/>
        </p:nvSpPr>
        <p:spPr bwMode="auto">
          <a:xfrm>
            <a:off x="8884601" y="2705725"/>
            <a:ext cx="3195105"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sz="2200" dirty="0">
                <a:solidFill>
                  <a:srgbClr val="333333"/>
                </a:solidFill>
                <a:latin typeface="Arial" panose="020B0604020202020204" pitchFamily="34" charset="0"/>
              </a:rPr>
              <a:t>$$  </a:t>
            </a:r>
            <a:r>
              <a:rPr lang="zh-CN" altLang="en-US" sz="2200" dirty="0">
                <a:solidFill>
                  <a:srgbClr val="333333"/>
                </a:solidFill>
                <a:latin typeface="Arial" panose="020B0604020202020204" pitchFamily="34" charset="0"/>
              </a:rPr>
              <a:t>当前节点</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en-US" altLang="zh-CN" sz="2200" dirty="0">
                <a:solidFill>
                  <a:srgbClr val="333333"/>
                </a:solidFill>
                <a:latin typeface="Arial" panose="020B0604020202020204" pitchFamily="34" charset="0"/>
              </a:rPr>
              <a:t>$1  </a:t>
            </a:r>
            <a:r>
              <a:rPr lang="zh-CN" altLang="en-US" sz="2200" dirty="0">
                <a:solidFill>
                  <a:srgbClr val="333333"/>
                </a:solidFill>
                <a:latin typeface="Arial" panose="020B0604020202020204" pitchFamily="34" charset="0"/>
              </a:rPr>
              <a:t>已解析的第一个节点</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en-US" altLang="zh-CN" sz="2200" dirty="0">
                <a:solidFill>
                  <a:srgbClr val="333333"/>
                </a:solidFill>
                <a:latin typeface="Arial" panose="020B0604020202020204" pitchFamily="34" charset="0"/>
              </a:rPr>
              <a:t>$2  </a:t>
            </a:r>
            <a:r>
              <a:rPr lang="zh-CN" altLang="en-US" sz="2200" dirty="0">
                <a:solidFill>
                  <a:srgbClr val="333333"/>
                </a:solidFill>
                <a:latin typeface="Arial" panose="020B0604020202020204" pitchFamily="34" charset="0"/>
              </a:rPr>
              <a:t>已解析的第二个节点</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en-US" altLang="zh-CN" sz="2200" dirty="0">
                <a:solidFill>
                  <a:srgbClr val="333333"/>
                </a:solidFill>
                <a:latin typeface="Arial" panose="020B0604020202020204" pitchFamily="34" charset="0"/>
              </a:rPr>
              <a:t>…</a:t>
            </a:r>
          </a:p>
        </p:txBody>
      </p:sp>
      <p:sp>
        <p:nvSpPr>
          <p:cNvPr id="13" name="圆角矩形 21">
            <a:extLst>
              <a:ext uri="{FF2B5EF4-FFF2-40B4-BE49-F238E27FC236}">
                <a16:creationId xmlns:a16="http://schemas.microsoft.com/office/drawing/2014/main" id="{84738489-7A3D-40E9-921D-B91138AEB4F1}"/>
              </a:ext>
            </a:extLst>
          </p:cNvPr>
          <p:cNvSpPr/>
          <p:nvPr/>
        </p:nvSpPr>
        <p:spPr>
          <a:xfrm>
            <a:off x="5772148" y="4990529"/>
            <a:ext cx="323852" cy="340490"/>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22AC8E74-05D0-4023-B173-2E9ED79475E9}"/>
              </a:ext>
            </a:extLst>
          </p:cNvPr>
          <p:cNvCxnSpPr>
            <a:cxnSpLocks/>
            <a:stCxn id="13" idx="0"/>
          </p:cNvCxnSpPr>
          <p:nvPr/>
        </p:nvCxnSpPr>
        <p:spPr>
          <a:xfrm flipH="1" flipV="1">
            <a:off x="5511437" y="4795736"/>
            <a:ext cx="422637" cy="194793"/>
          </a:xfrm>
          <a:prstGeom prst="straightConnector1">
            <a:avLst/>
          </a:prstGeom>
          <a:ln w="28575">
            <a:solidFill>
              <a:srgbClr val="FF3300"/>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内容占位符 4">
            <a:extLst>
              <a:ext uri="{FF2B5EF4-FFF2-40B4-BE49-F238E27FC236}">
                <a16:creationId xmlns:a16="http://schemas.microsoft.com/office/drawing/2014/main" id="{F117E4A2-F457-48AD-8C47-A666D097E5F9}"/>
              </a:ext>
            </a:extLst>
          </p:cNvPr>
          <p:cNvSpPr>
            <a:spLocks noGrp="1"/>
          </p:cNvSpPr>
          <p:nvPr>
            <p:ph sz="quarter" idx="13"/>
          </p:nvPr>
        </p:nvSpPr>
        <p:spPr>
          <a:xfrm>
            <a:off x="190005" y="1052944"/>
            <a:ext cx="11792198" cy="5229103"/>
          </a:xfrm>
        </p:spPr>
        <p:txBody>
          <a:bodyPr>
            <a:normAutofit/>
          </a:bodyPr>
          <a:lstStyle/>
          <a:p>
            <a:pPr marL="0" lvl="1" indent="0">
              <a:lnSpc>
                <a:spcPct val="120000"/>
              </a:lnSpc>
              <a:buNone/>
            </a:pPr>
            <a:r>
              <a:rPr lang="en-US" altLang="zh-CN" dirty="0" err="1"/>
              <a:t>calc.y</a:t>
            </a:r>
            <a:r>
              <a:rPr lang="en-US" altLang="zh-CN" dirty="0"/>
              <a:t>	bison</a:t>
            </a:r>
            <a:r>
              <a:rPr lang="zh-CN" altLang="en-US" dirty="0"/>
              <a:t>文件</a:t>
            </a:r>
            <a:endParaRPr lang="en-US" altLang="zh-CN" dirty="0"/>
          </a:p>
        </p:txBody>
      </p:sp>
    </p:spTree>
    <p:extLst>
      <p:ext uri="{BB962C8B-B14F-4D97-AF65-F5344CB8AC3E}">
        <p14:creationId xmlns:p14="http://schemas.microsoft.com/office/powerpoint/2010/main" val="36637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20" name="文本框 19">
            <a:extLst>
              <a:ext uri="{FF2B5EF4-FFF2-40B4-BE49-F238E27FC236}">
                <a16:creationId xmlns:a16="http://schemas.microsoft.com/office/drawing/2014/main" id="{4EE9B877-0777-4F6C-9002-54F298070704}"/>
              </a:ext>
            </a:extLst>
          </p:cNvPr>
          <p:cNvSpPr txBox="1"/>
          <p:nvPr/>
        </p:nvSpPr>
        <p:spPr>
          <a:xfrm>
            <a:off x="4396208" y="1364327"/>
            <a:ext cx="5068805" cy="5016758"/>
          </a:xfrm>
          <a:prstGeom prst="rect">
            <a:avLst/>
          </a:prstGeom>
          <a:noFill/>
        </p:spPr>
        <p:txBody>
          <a:bodyPr wrap="square">
            <a:spAutoFit/>
          </a:bodyPr>
          <a:lstStyle/>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top : top line {}</a:t>
            </a:r>
          </a:p>
          <a:p>
            <a:r>
              <a:rPr lang="en-US" altLang="zh-CN" sz="1600" b="0" dirty="0">
                <a:effectLst/>
                <a:latin typeface="Consolas" panose="020B0609020204030204" pitchFamily="49" charset="0"/>
                <a:ea typeface="微软雅黑" panose="020B0503020204020204" pitchFamily="34" charset="-122"/>
              </a:rPr>
              <a:t>| {}</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line : expr RET</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a:t>
            </a:r>
            <a:r>
              <a:rPr lang="en-US" altLang="zh-CN" sz="1600" b="0" dirty="0" err="1">
                <a:effectLst/>
                <a:latin typeface="Consolas" panose="020B0609020204030204" pitchFamily="49" charset="0"/>
                <a:ea typeface="微软雅黑" panose="020B0503020204020204" pitchFamily="34" charset="-122"/>
              </a:rPr>
              <a:t>printf</a:t>
            </a:r>
            <a:r>
              <a:rPr lang="en-US" altLang="zh-CN" sz="1600" b="0" dirty="0">
                <a:effectLst/>
                <a:latin typeface="Consolas" panose="020B0609020204030204" pitchFamily="49" charset="0"/>
                <a:ea typeface="微软雅黑" panose="020B0503020204020204" pitchFamily="34" charset="-122"/>
              </a:rPr>
              <a:t>(" = %f\n", $1);</a:t>
            </a:r>
          </a:p>
          <a:p>
            <a:r>
              <a:rPr lang="en-US" altLang="zh-CN" sz="1600" b="0" dirty="0">
                <a:effectLst/>
                <a:latin typeface="Consolas" panose="020B0609020204030204" pitchFamily="49" charset="0"/>
                <a:ea typeface="微软雅黑" panose="020B0503020204020204" pitchFamily="34" charset="-122"/>
              </a:rPr>
              <a:t>}</a:t>
            </a:r>
          </a:p>
          <a:p>
            <a:endParaRPr lang="en-US" altLang="zh-CN" sz="1600" dirty="0">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expr : term</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 = $1;</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expr ADDOP term</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switch ($2) {</a:t>
            </a:r>
          </a:p>
          <a:p>
            <a:r>
              <a:rPr lang="en-US" altLang="zh-CN" sz="1600" b="0" dirty="0">
                <a:effectLst/>
                <a:latin typeface="Consolas" panose="020B0609020204030204" pitchFamily="49" charset="0"/>
                <a:ea typeface="微软雅黑" panose="020B0503020204020204" pitchFamily="34" charset="-122"/>
              </a:rPr>
              <a:t>    case '+': $$ = $1 + $3; break;</a:t>
            </a:r>
          </a:p>
          <a:p>
            <a:r>
              <a:rPr lang="en-US" altLang="zh-CN" sz="1600" b="0" dirty="0">
                <a:effectLst/>
                <a:latin typeface="Consolas" panose="020B0609020204030204" pitchFamily="49" charset="0"/>
                <a:ea typeface="微软雅黑" panose="020B0503020204020204" pitchFamily="34" charset="-122"/>
              </a:rPr>
              <a:t>    case '-': $$ = $1 - $3; break;</a:t>
            </a:r>
          </a:p>
          <a:p>
            <a:r>
              <a:rPr lang="en-US" altLang="zh-CN" sz="1600" b="0" dirty="0">
                <a:effectLst/>
                <a:latin typeface="Consolas" panose="020B0609020204030204" pitchFamily="49" charset="0"/>
                <a:ea typeface="微软雅黑" panose="020B0503020204020204" pitchFamily="34" charset="-122"/>
              </a:rPr>
              <a:t>    }</a:t>
            </a:r>
          </a:p>
          <a:p>
            <a:r>
              <a:rPr lang="en-US" altLang="zh-CN" sz="1600" b="0" dirty="0">
                <a:effectLst/>
                <a:latin typeface="Consolas" panose="020B0609020204030204" pitchFamily="49" charset="0"/>
                <a:ea typeface="微软雅黑" panose="020B0503020204020204" pitchFamily="34" charset="-122"/>
              </a:rPr>
              <a:t>}</a:t>
            </a:r>
          </a:p>
        </p:txBody>
      </p:sp>
      <p:sp>
        <p:nvSpPr>
          <p:cNvPr id="5" name="文本框 4">
            <a:extLst>
              <a:ext uri="{FF2B5EF4-FFF2-40B4-BE49-F238E27FC236}">
                <a16:creationId xmlns:a16="http://schemas.microsoft.com/office/drawing/2014/main" id="{CB2F7517-2B33-4925-BA0C-6BD7330B6A39}"/>
              </a:ext>
            </a:extLst>
          </p:cNvPr>
          <p:cNvSpPr txBox="1"/>
          <p:nvPr/>
        </p:nvSpPr>
        <p:spPr>
          <a:xfrm>
            <a:off x="2726987" y="994995"/>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规则部分</a:t>
            </a:r>
          </a:p>
        </p:txBody>
      </p:sp>
      <p:sp>
        <p:nvSpPr>
          <p:cNvPr id="6" name="Rectangle 1">
            <a:extLst>
              <a:ext uri="{FF2B5EF4-FFF2-40B4-BE49-F238E27FC236}">
                <a16:creationId xmlns:a16="http://schemas.microsoft.com/office/drawing/2014/main" id="{1C9CB033-FCA5-4AAB-AC86-E490E2D8FAF3}"/>
              </a:ext>
            </a:extLst>
          </p:cNvPr>
          <p:cNvSpPr>
            <a:spLocks noChangeArrowheads="1"/>
          </p:cNvSpPr>
          <p:nvPr/>
        </p:nvSpPr>
        <p:spPr bwMode="auto">
          <a:xfrm>
            <a:off x="8884601" y="2705725"/>
            <a:ext cx="3195105"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sz="2200" dirty="0">
                <a:solidFill>
                  <a:srgbClr val="333333"/>
                </a:solidFill>
                <a:latin typeface="Arial" panose="020B0604020202020204" pitchFamily="34" charset="0"/>
              </a:rPr>
              <a:t>$$  </a:t>
            </a:r>
            <a:r>
              <a:rPr lang="zh-CN" altLang="en-US" sz="2200" dirty="0">
                <a:solidFill>
                  <a:srgbClr val="333333"/>
                </a:solidFill>
                <a:latin typeface="Arial" panose="020B0604020202020204" pitchFamily="34" charset="0"/>
              </a:rPr>
              <a:t>当前节点</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en-US" altLang="zh-CN" sz="2200" dirty="0">
                <a:solidFill>
                  <a:srgbClr val="333333"/>
                </a:solidFill>
                <a:latin typeface="Arial" panose="020B0604020202020204" pitchFamily="34" charset="0"/>
              </a:rPr>
              <a:t>$1  </a:t>
            </a:r>
            <a:r>
              <a:rPr lang="zh-CN" altLang="en-US" sz="2200" dirty="0">
                <a:solidFill>
                  <a:srgbClr val="333333"/>
                </a:solidFill>
                <a:latin typeface="Arial" panose="020B0604020202020204" pitchFamily="34" charset="0"/>
              </a:rPr>
              <a:t>已解析的第一个节点</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en-US" altLang="zh-CN" sz="2200" dirty="0">
                <a:solidFill>
                  <a:srgbClr val="333333"/>
                </a:solidFill>
                <a:latin typeface="Arial" panose="020B0604020202020204" pitchFamily="34" charset="0"/>
              </a:rPr>
              <a:t>$2  </a:t>
            </a:r>
            <a:r>
              <a:rPr lang="zh-CN" altLang="en-US" sz="2200" dirty="0">
                <a:solidFill>
                  <a:srgbClr val="333333"/>
                </a:solidFill>
                <a:latin typeface="Arial" panose="020B0604020202020204" pitchFamily="34" charset="0"/>
              </a:rPr>
              <a:t>已解析的第二个节点</a:t>
            </a:r>
            <a:endParaRPr lang="en-US" altLang="zh-CN" sz="2200" dirty="0">
              <a:solidFill>
                <a:srgbClr val="333333"/>
              </a:solidFill>
              <a:latin typeface="Arial" panose="020B0604020202020204" pitchFamily="34" charset="0"/>
            </a:endParaRPr>
          </a:p>
          <a:p>
            <a:pPr eaLnBrk="0" fontAlgn="base" hangingPunct="0">
              <a:spcBef>
                <a:spcPct val="0"/>
              </a:spcBef>
              <a:spcAft>
                <a:spcPct val="0"/>
              </a:spcAft>
            </a:pPr>
            <a:r>
              <a:rPr lang="en-US" altLang="zh-CN" sz="2200" dirty="0">
                <a:solidFill>
                  <a:srgbClr val="333333"/>
                </a:solidFill>
                <a:latin typeface="Arial" panose="020B0604020202020204" pitchFamily="34" charset="0"/>
              </a:rPr>
              <a:t>…</a:t>
            </a:r>
          </a:p>
        </p:txBody>
      </p:sp>
      <p:sp>
        <p:nvSpPr>
          <p:cNvPr id="13" name="圆角矩形 21">
            <a:extLst>
              <a:ext uri="{FF2B5EF4-FFF2-40B4-BE49-F238E27FC236}">
                <a16:creationId xmlns:a16="http://schemas.microsoft.com/office/drawing/2014/main" id="{84738489-7A3D-40E9-921D-B91138AEB4F1}"/>
              </a:ext>
            </a:extLst>
          </p:cNvPr>
          <p:cNvSpPr/>
          <p:nvPr/>
        </p:nvSpPr>
        <p:spPr>
          <a:xfrm>
            <a:off x="7078475" y="5253176"/>
            <a:ext cx="323852" cy="340490"/>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22AC8E74-05D0-4023-B173-2E9ED79475E9}"/>
              </a:ext>
            </a:extLst>
          </p:cNvPr>
          <p:cNvCxnSpPr>
            <a:cxnSpLocks/>
            <a:stCxn id="13" idx="0"/>
          </p:cNvCxnSpPr>
          <p:nvPr/>
        </p:nvCxnSpPr>
        <p:spPr>
          <a:xfrm flipH="1" flipV="1">
            <a:off x="6186791" y="4854102"/>
            <a:ext cx="1053610" cy="399074"/>
          </a:xfrm>
          <a:prstGeom prst="straightConnector1">
            <a:avLst/>
          </a:prstGeom>
          <a:ln w="28575">
            <a:solidFill>
              <a:srgbClr val="FF330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内容占位符 4">
            <a:extLst>
              <a:ext uri="{FF2B5EF4-FFF2-40B4-BE49-F238E27FC236}">
                <a16:creationId xmlns:a16="http://schemas.microsoft.com/office/drawing/2014/main" id="{08838323-AE23-42CB-900B-1CFE12F63DA9}"/>
              </a:ext>
            </a:extLst>
          </p:cNvPr>
          <p:cNvSpPr>
            <a:spLocks noGrp="1"/>
          </p:cNvSpPr>
          <p:nvPr>
            <p:ph sz="quarter" idx="13"/>
          </p:nvPr>
        </p:nvSpPr>
        <p:spPr>
          <a:xfrm>
            <a:off x="190005" y="1052944"/>
            <a:ext cx="11792198" cy="5229103"/>
          </a:xfrm>
        </p:spPr>
        <p:txBody>
          <a:bodyPr>
            <a:normAutofit/>
          </a:bodyPr>
          <a:lstStyle/>
          <a:p>
            <a:pPr marL="0" lvl="1" indent="0">
              <a:lnSpc>
                <a:spcPct val="120000"/>
              </a:lnSpc>
              <a:buNone/>
            </a:pPr>
            <a:r>
              <a:rPr lang="en-US" altLang="zh-CN" dirty="0" err="1"/>
              <a:t>calc.y</a:t>
            </a:r>
            <a:r>
              <a:rPr lang="en-US" altLang="zh-CN" dirty="0"/>
              <a:t>	bison</a:t>
            </a:r>
            <a:r>
              <a:rPr lang="zh-CN" altLang="en-US" dirty="0"/>
              <a:t>文件</a:t>
            </a:r>
            <a:endParaRPr lang="en-US" altLang="zh-CN" dirty="0"/>
          </a:p>
        </p:txBody>
      </p:sp>
    </p:spTree>
    <p:extLst>
      <p:ext uri="{BB962C8B-B14F-4D97-AF65-F5344CB8AC3E}">
        <p14:creationId xmlns:p14="http://schemas.microsoft.com/office/powerpoint/2010/main" val="317504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18" name="文本框 17">
            <a:extLst>
              <a:ext uri="{FF2B5EF4-FFF2-40B4-BE49-F238E27FC236}">
                <a16:creationId xmlns:a16="http://schemas.microsoft.com/office/drawing/2014/main" id="{CC81A8B6-539F-4475-A944-DFE43446A1A5}"/>
              </a:ext>
            </a:extLst>
          </p:cNvPr>
          <p:cNvSpPr txBox="1"/>
          <p:nvPr/>
        </p:nvSpPr>
        <p:spPr>
          <a:xfrm>
            <a:off x="3513069" y="1040364"/>
            <a:ext cx="7722378" cy="5509200"/>
          </a:xfrm>
          <a:prstGeom prst="rect">
            <a:avLst/>
          </a:prstGeom>
          <a:noFill/>
        </p:spPr>
        <p:txBody>
          <a:bodyPr wrap="square">
            <a:spAutoFit/>
          </a:bodyPr>
          <a:lstStyle/>
          <a:p>
            <a:r>
              <a:rPr lang="en-US" altLang="zh-CN" sz="1600" b="0" dirty="0">
                <a:effectLst/>
                <a:latin typeface="Consolas" panose="020B0609020204030204" pitchFamily="49" charset="0"/>
                <a:ea typeface="微软雅黑" panose="020B0503020204020204" pitchFamily="34" charset="-122"/>
              </a:rPr>
              <a:t>term : factor</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 = $1;</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term MULOP factor</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switch ($2) {</a:t>
            </a:r>
          </a:p>
          <a:p>
            <a:r>
              <a:rPr lang="en-US" altLang="zh-CN" sz="1600" b="0" dirty="0">
                <a:effectLst/>
                <a:latin typeface="Consolas" panose="020B0609020204030204" pitchFamily="49" charset="0"/>
                <a:ea typeface="微软雅黑" panose="020B0503020204020204" pitchFamily="34" charset="-122"/>
              </a:rPr>
              <a:t>    case '*': $$ = $1 * $3; break;</a:t>
            </a:r>
          </a:p>
          <a:p>
            <a:r>
              <a:rPr lang="en-US" altLang="zh-CN" sz="1600" b="0" dirty="0">
                <a:effectLst/>
                <a:latin typeface="Consolas" panose="020B0609020204030204" pitchFamily="49" charset="0"/>
                <a:ea typeface="微软雅黑" panose="020B0503020204020204" pitchFamily="34" charset="-122"/>
              </a:rPr>
              <a:t>    case '/': $$ = $1 / $3; break; // </a:t>
            </a:r>
            <a:r>
              <a:rPr lang="zh-CN" altLang="en-US" sz="1600" b="0" dirty="0">
                <a:effectLst/>
                <a:latin typeface="Consolas" panose="020B0609020204030204" pitchFamily="49" charset="0"/>
                <a:ea typeface="微软雅黑" panose="020B0503020204020204" pitchFamily="34" charset="-122"/>
              </a:rPr>
              <a:t>这里会出什么问题？</a:t>
            </a:r>
          </a:p>
          <a:p>
            <a:r>
              <a:rPr lang="zh-CN" altLang="en-US" sz="1600" b="0" dirty="0">
                <a:effectLst/>
                <a:latin typeface="Consolas" panose="020B0609020204030204" pitchFamily="49" charset="0"/>
                <a:ea typeface="微软雅黑" panose="020B0503020204020204" pitchFamily="34" charset="-122"/>
              </a:rPr>
              <a:t>    </a:t>
            </a:r>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factor : LPAREN expr RPAREN</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 = $2;</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NUMBER</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 = $1;</a:t>
            </a:r>
          </a:p>
          <a:p>
            <a:r>
              <a:rPr lang="en-US" altLang="zh-CN" sz="1600" b="0" dirty="0">
                <a:effectLst/>
                <a:latin typeface="Consolas" panose="020B0609020204030204" pitchFamily="49" charset="0"/>
                <a:ea typeface="微软雅黑" panose="020B0503020204020204" pitchFamily="34" charset="-122"/>
              </a:rPr>
              <a:t>}</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a:t>
            </a:r>
          </a:p>
        </p:txBody>
      </p:sp>
      <p:sp>
        <p:nvSpPr>
          <p:cNvPr id="5" name="内容占位符 4">
            <a:extLst>
              <a:ext uri="{FF2B5EF4-FFF2-40B4-BE49-F238E27FC236}">
                <a16:creationId xmlns:a16="http://schemas.microsoft.com/office/drawing/2014/main" id="{ACA127C3-074A-407D-ABD1-ED188D129D4E}"/>
              </a:ext>
            </a:extLst>
          </p:cNvPr>
          <p:cNvSpPr>
            <a:spLocks noGrp="1"/>
          </p:cNvSpPr>
          <p:nvPr>
            <p:ph sz="quarter" idx="13"/>
          </p:nvPr>
        </p:nvSpPr>
        <p:spPr>
          <a:xfrm>
            <a:off x="190005" y="1052944"/>
            <a:ext cx="11792198" cy="5229103"/>
          </a:xfrm>
        </p:spPr>
        <p:txBody>
          <a:bodyPr>
            <a:normAutofit/>
          </a:bodyPr>
          <a:lstStyle/>
          <a:p>
            <a:pPr marL="0" lvl="1" indent="0">
              <a:lnSpc>
                <a:spcPct val="120000"/>
              </a:lnSpc>
              <a:buNone/>
            </a:pPr>
            <a:r>
              <a:rPr lang="en-US" altLang="zh-CN" dirty="0" err="1"/>
              <a:t>calc.y</a:t>
            </a:r>
            <a:r>
              <a:rPr lang="en-US" altLang="zh-CN" dirty="0"/>
              <a:t>	bison</a:t>
            </a:r>
            <a:r>
              <a:rPr lang="zh-CN" altLang="en-US" dirty="0"/>
              <a:t>文件</a:t>
            </a:r>
            <a:endParaRPr lang="en-US" altLang="zh-CN" dirty="0"/>
          </a:p>
        </p:txBody>
      </p:sp>
    </p:spTree>
    <p:extLst>
      <p:ext uri="{BB962C8B-B14F-4D97-AF65-F5344CB8AC3E}">
        <p14:creationId xmlns:p14="http://schemas.microsoft.com/office/powerpoint/2010/main" val="24804973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20" name="文本框 19">
            <a:extLst>
              <a:ext uri="{FF2B5EF4-FFF2-40B4-BE49-F238E27FC236}">
                <a16:creationId xmlns:a16="http://schemas.microsoft.com/office/drawing/2014/main" id="{4EE9B877-0777-4F6C-9002-54F298070704}"/>
              </a:ext>
            </a:extLst>
          </p:cNvPr>
          <p:cNvSpPr txBox="1"/>
          <p:nvPr/>
        </p:nvSpPr>
        <p:spPr>
          <a:xfrm>
            <a:off x="4323261" y="2105561"/>
            <a:ext cx="3545478" cy="1323439"/>
          </a:xfrm>
          <a:prstGeom prst="rect">
            <a:avLst/>
          </a:prstGeom>
          <a:noFill/>
        </p:spPr>
        <p:txBody>
          <a:bodyPr wrap="square">
            <a:spAutoFit/>
          </a:bodyPr>
          <a:lstStyle/>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void </a:t>
            </a:r>
            <a:r>
              <a:rPr lang="en-US" altLang="zh-CN" sz="1600" b="0" dirty="0" err="1">
                <a:effectLst/>
                <a:latin typeface="Consolas" panose="020B0609020204030204" pitchFamily="49" charset="0"/>
                <a:ea typeface="微软雅黑" panose="020B0503020204020204" pitchFamily="34" charset="-122"/>
              </a:rPr>
              <a:t>yyerror</a:t>
            </a:r>
            <a:r>
              <a:rPr lang="en-US" altLang="zh-CN" sz="1600" b="0" dirty="0">
                <a:effectLst/>
                <a:latin typeface="Consolas" panose="020B0609020204030204" pitchFamily="49" charset="0"/>
                <a:ea typeface="微软雅黑" panose="020B0503020204020204" pitchFamily="34" charset="-122"/>
              </a:rPr>
              <a:t>(const char *s)</a:t>
            </a: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a:t>
            </a:r>
            <a:r>
              <a:rPr lang="en-US" altLang="zh-CN" sz="1600" b="0" dirty="0" err="1">
                <a:effectLst/>
                <a:latin typeface="Consolas" panose="020B0609020204030204" pitchFamily="49" charset="0"/>
                <a:ea typeface="微软雅黑" panose="020B0503020204020204" pitchFamily="34" charset="-122"/>
              </a:rPr>
              <a:t>fprintf</a:t>
            </a:r>
            <a:r>
              <a:rPr lang="en-US" altLang="zh-CN" sz="1600" b="0" dirty="0">
                <a:effectLst/>
                <a:latin typeface="Consolas" panose="020B0609020204030204" pitchFamily="49" charset="0"/>
                <a:ea typeface="微软雅黑" panose="020B0503020204020204" pitchFamily="34" charset="-122"/>
              </a:rPr>
              <a:t>(stderr, "%s\n", s);</a:t>
            </a:r>
          </a:p>
          <a:p>
            <a:r>
              <a:rPr lang="en-US" altLang="zh-CN" sz="1600" b="0" dirty="0">
                <a:effectLst/>
                <a:latin typeface="Consolas" panose="020B0609020204030204" pitchFamily="49" charset="0"/>
                <a:ea typeface="微软雅黑" panose="020B0503020204020204" pitchFamily="34" charset="-122"/>
              </a:rPr>
              <a:t>}</a:t>
            </a:r>
          </a:p>
        </p:txBody>
      </p:sp>
      <p:sp>
        <p:nvSpPr>
          <p:cNvPr id="5" name="文本框 4">
            <a:extLst>
              <a:ext uri="{FF2B5EF4-FFF2-40B4-BE49-F238E27FC236}">
                <a16:creationId xmlns:a16="http://schemas.microsoft.com/office/drawing/2014/main" id="{651CA12D-80CC-48C9-8699-8CE446234295}"/>
              </a:ext>
            </a:extLst>
          </p:cNvPr>
          <p:cNvSpPr txBox="1"/>
          <p:nvPr/>
        </p:nvSpPr>
        <p:spPr>
          <a:xfrm>
            <a:off x="2520663" y="1342351"/>
            <a:ext cx="1263487"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C</a:t>
            </a:r>
            <a:r>
              <a:rPr lang="zh-CN" altLang="en-US" b="1" dirty="0">
                <a:solidFill>
                  <a:srgbClr val="FF0000"/>
                </a:solidFill>
                <a:latin typeface="微软雅黑" panose="020B0503020204020204" pitchFamily="34" charset="-122"/>
                <a:ea typeface="微软雅黑" panose="020B0503020204020204" pitchFamily="34" charset="-122"/>
              </a:rPr>
              <a:t>代码部分</a:t>
            </a:r>
          </a:p>
        </p:txBody>
      </p:sp>
      <p:sp>
        <p:nvSpPr>
          <p:cNvPr id="6" name="内容占位符 4">
            <a:extLst>
              <a:ext uri="{FF2B5EF4-FFF2-40B4-BE49-F238E27FC236}">
                <a16:creationId xmlns:a16="http://schemas.microsoft.com/office/drawing/2014/main" id="{0A4600CC-8518-4811-8B37-2654EDCCF584}"/>
              </a:ext>
            </a:extLst>
          </p:cNvPr>
          <p:cNvSpPr>
            <a:spLocks noGrp="1"/>
          </p:cNvSpPr>
          <p:nvPr>
            <p:ph sz="quarter" idx="13"/>
          </p:nvPr>
        </p:nvSpPr>
        <p:spPr>
          <a:xfrm>
            <a:off x="190005" y="1052944"/>
            <a:ext cx="11792198" cy="5229103"/>
          </a:xfrm>
        </p:spPr>
        <p:txBody>
          <a:bodyPr>
            <a:normAutofit/>
          </a:bodyPr>
          <a:lstStyle/>
          <a:p>
            <a:pPr marL="0" lvl="1" indent="0">
              <a:lnSpc>
                <a:spcPct val="120000"/>
              </a:lnSpc>
              <a:buNone/>
            </a:pPr>
            <a:r>
              <a:rPr lang="en-US" altLang="zh-CN" dirty="0" err="1"/>
              <a:t>calc.y</a:t>
            </a:r>
            <a:r>
              <a:rPr lang="en-US" altLang="zh-CN" dirty="0"/>
              <a:t>	bison</a:t>
            </a:r>
            <a:r>
              <a:rPr lang="zh-CN" altLang="en-US" dirty="0"/>
              <a:t>文件</a:t>
            </a:r>
            <a:endParaRPr lang="en-US" altLang="zh-CN" dirty="0"/>
          </a:p>
        </p:txBody>
      </p:sp>
    </p:spTree>
    <p:extLst>
      <p:ext uri="{BB962C8B-B14F-4D97-AF65-F5344CB8AC3E}">
        <p14:creationId xmlns:p14="http://schemas.microsoft.com/office/powerpoint/2010/main" val="8166425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20" name="文本框 19">
            <a:extLst>
              <a:ext uri="{FF2B5EF4-FFF2-40B4-BE49-F238E27FC236}">
                <a16:creationId xmlns:a16="http://schemas.microsoft.com/office/drawing/2014/main" id="{4EE9B877-0777-4F6C-9002-54F298070704}"/>
              </a:ext>
            </a:extLst>
          </p:cNvPr>
          <p:cNvSpPr txBox="1"/>
          <p:nvPr/>
        </p:nvSpPr>
        <p:spPr>
          <a:xfrm>
            <a:off x="2828442" y="1648361"/>
            <a:ext cx="9363558" cy="4770537"/>
          </a:xfrm>
          <a:prstGeom prst="rect">
            <a:avLst/>
          </a:prstGeom>
          <a:noFill/>
        </p:spPr>
        <p:txBody>
          <a:bodyPr wrap="square">
            <a:spAutoFit/>
          </a:bodyPr>
          <a:lstStyle/>
          <a:p>
            <a:r>
              <a:rPr lang="en-US" altLang="zh-CN" sz="1600" b="0" dirty="0">
                <a:effectLst/>
                <a:latin typeface="Consolas" panose="020B0609020204030204" pitchFamily="49" charset="0"/>
                <a:ea typeface="微软雅黑" panose="020B0503020204020204" pitchFamily="34" charset="-122"/>
              </a:rPr>
              <a:t>/* </a:t>
            </a:r>
            <a:r>
              <a:rPr lang="en-US" altLang="zh-CN" sz="1600" b="0" dirty="0" err="1">
                <a:effectLst/>
                <a:latin typeface="Consolas" panose="020B0609020204030204" pitchFamily="49" charset="0"/>
                <a:ea typeface="微软雅黑" panose="020B0503020204020204" pitchFamily="34" charset="-122"/>
              </a:rPr>
              <a:t>calc.l</a:t>
            </a:r>
            <a:r>
              <a:rPr lang="en-US" altLang="zh-CN" sz="1600" b="0" dirty="0">
                <a:effectLst/>
                <a:latin typeface="Consolas" panose="020B0609020204030204" pitchFamily="49" charset="0"/>
                <a:ea typeface="微软雅黑" panose="020B0503020204020204" pitchFamily="34" charset="-122"/>
              </a:rPr>
              <a:t> */</a:t>
            </a:r>
          </a:p>
          <a:p>
            <a:r>
              <a:rPr lang="en-US" altLang="zh-CN" sz="1600" b="0" dirty="0">
                <a:effectLst/>
                <a:latin typeface="Consolas" panose="020B0609020204030204" pitchFamily="49" charset="0"/>
                <a:ea typeface="微软雅黑" panose="020B0503020204020204" pitchFamily="34" charset="-122"/>
              </a:rPr>
              <a:t>%option </a:t>
            </a:r>
            <a:r>
              <a:rPr lang="en-US" altLang="zh-CN" sz="1600" b="0" dirty="0" err="1">
                <a:effectLst/>
                <a:latin typeface="Consolas" panose="020B0609020204030204" pitchFamily="49" charset="0"/>
                <a:ea typeface="微软雅黑" panose="020B0503020204020204" pitchFamily="34" charset="-122"/>
              </a:rPr>
              <a:t>noyywrap</a:t>
            </a:r>
            <a:endParaRPr lang="en-US" altLang="zh-CN" sz="1600" b="0" dirty="0">
              <a:effectLst/>
              <a:latin typeface="Consolas" panose="020B0609020204030204" pitchFamily="49" charset="0"/>
              <a:ea typeface="微软雅黑" panose="020B0503020204020204" pitchFamily="34" charset="-122"/>
            </a:endParaRP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a:t>
            </a:r>
            <a:r>
              <a:rPr lang="zh-CN" altLang="en-US" sz="1600" b="0" dirty="0">
                <a:effectLst/>
                <a:latin typeface="Consolas" panose="020B0609020204030204" pitchFamily="49" charset="0"/>
                <a:ea typeface="微软雅黑" panose="020B0503020204020204" pitchFamily="34" charset="-122"/>
              </a:rPr>
              <a:t>引入 </a:t>
            </a:r>
            <a:r>
              <a:rPr lang="en-US" altLang="zh-CN" sz="1600" b="0" dirty="0" err="1">
                <a:effectLst/>
                <a:latin typeface="Consolas" panose="020B0609020204030204" pitchFamily="49" charset="0"/>
                <a:ea typeface="微软雅黑" panose="020B0503020204020204" pitchFamily="34" charset="-122"/>
              </a:rPr>
              <a:t>calc.y</a:t>
            </a:r>
            <a:r>
              <a:rPr lang="en-US" altLang="zh-CN" sz="1600" b="0" dirty="0">
                <a:effectLst/>
                <a:latin typeface="Consolas" panose="020B0609020204030204" pitchFamily="49" charset="0"/>
                <a:ea typeface="微软雅黑" panose="020B0503020204020204" pitchFamily="34" charset="-122"/>
              </a:rPr>
              <a:t> </a:t>
            </a:r>
            <a:r>
              <a:rPr lang="zh-CN" altLang="en-US" sz="1600" b="0" dirty="0">
                <a:effectLst/>
                <a:latin typeface="Consolas" panose="020B0609020204030204" pitchFamily="49" charset="0"/>
                <a:ea typeface="微软雅黑" panose="020B0503020204020204" pitchFamily="34" charset="-122"/>
              </a:rPr>
              <a:t>定义的 </a:t>
            </a:r>
            <a:r>
              <a:rPr lang="en-US" altLang="zh-CN" sz="1600" b="0" dirty="0">
                <a:effectLst/>
                <a:latin typeface="Consolas" panose="020B0609020204030204" pitchFamily="49" charset="0"/>
                <a:ea typeface="微软雅黑" panose="020B0503020204020204" pitchFamily="34" charset="-122"/>
              </a:rPr>
              <a:t>token */</a:t>
            </a:r>
          </a:p>
          <a:p>
            <a:r>
              <a:rPr lang="en-US" altLang="zh-CN" sz="1600" b="0" dirty="0">
                <a:effectLst/>
                <a:latin typeface="Consolas" panose="020B0609020204030204" pitchFamily="49" charset="0"/>
                <a:ea typeface="微软雅黑" panose="020B0503020204020204" pitchFamily="34" charset="-122"/>
              </a:rPr>
              <a:t>#include "</a:t>
            </a:r>
            <a:r>
              <a:rPr lang="en-US" altLang="zh-CN" sz="1600" b="0" dirty="0" err="1">
                <a:effectLst/>
                <a:latin typeface="Consolas" panose="020B0609020204030204" pitchFamily="49" charset="0"/>
                <a:ea typeface="微软雅黑" panose="020B0503020204020204" pitchFamily="34" charset="-122"/>
              </a:rPr>
              <a:t>calc.tab.h</a:t>
            </a:r>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 { return LPAREN; }</a:t>
            </a:r>
          </a:p>
          <a:p>
            <a:r>
              <a:rPr lang="en-US" altLang="zh-CN" sz="1600" b="0" dirty="0">
                <a:effectLst/>
                <a:latin typeface="Consolas" panose="020B0609020204030204" pitchFamily="49" charset="0"/>
                <a:ea typeface="微软雅黑" panose="020B0503020204020204" pitchFamily="34" charset="-122"/>
              </a:rPr>
              <a:t>\) { return RPAREN; }</a:t>
            </a:r>
          </a:p>
          <a:p>
            <a:r>
              <a:rPr lang="en-US" altLang="zh-CN" sz="1600" b="0" dirty="0">
                <a:effectLst/>
                <a:latin typeface="Consolas" panose="020B0609020204030204" pitchFamily="49" charset="0"/>
                <a:ea typeface="微软雅黑" panose="020B0503020204020204" pitchFamily="34" charset="-122"/>
              </a:rPr>
              <a:t>"+"|"-" { </a:t>
            </a:r>
            <a:r>
              <a:rPr lang="en-US" altLang="zh-CN" sz="1600" b="0" dirty="0" err="1">
                <a:effectLst/>
                <a:latin typeface="Consolas" panose="020B0609020204030204" pitchFamily="49" charset="0"/>
                <a:ea typeface="微软雅黑" panose="020B0503020204020204" pitchFamily="34" charset="-122"/>
              </a:rPr>
              <a:t>yylval.op</a:t>
            </a:r>
            <a:r>
              <a:rPr lang="en-US" altLang="zh-CN" sz="1600" b="0" dirty="0">
                <a:effectLst/>
                <a:latin typeface="Consolas" panose="020B0609020204030204" pitchFamily="49" charset="0"/>
                <a:ea typeface="微软雅黑" panose="020B0503020204020204" pitchFamily="34" charset="-122"/>
              </a:rPr>
              <a:t> = </a:t>
            </a:r>
            <a:r>
              <a:rPr lang="en-US" altLang="zh-CN" sz="1600" b="0" dirty="0" err="1">
                <a:effectLst/>
                <a:latin typeface="Consolas" panose="020B0609020204030204" pitchFamily="49" charset="0"/>
                <a:ea typeface="微软雅黑" panose="020B0503020204020204" pitchFamily="34" charset="-122"/>
              </a:rPr>
              <a:t>yytext</a:t>
            </a:r>
            <a:r>
              <a:rPr lang="en-US" altLang="zh-CN" sz="1600" b="0" dirty="0">
                <a:effectLst/>
                <a:latin typeface="Consolas" panose="020B0609020204030204" pitchFamily="49" charset="0"/>
                <a:ea typeface="微软雅黑" panose="020B0503020204020204" pitchFamily="34" charset="-122"/>
              </a:rPr>
              <a:t>[0]; return ADDOP; }</a:t>
            </a:r>
          </a:p>
          <a:p>
            <a:r>
              <a:rPr lang="en-US" altLang="zh-CN" sz="1600" b="0" dirty="0">
                <a:effectLst/>
                <a:latin typeface="Consolas" panose="020B0609020204030204" pitchFamily="49" charset="0"/>
                <a:ea typeface="微软雅黑" panose="020B0503020204020204" pitchFamily="34" charset="-122"/>
              </a:rPr>
              <a:t>"*"|"/" { </a:t>
            </a:r>
            <a:r>
              <a:rPr lang="en-US" altLang="zh-CN" sz="1600" b="0" dirty="0" err="1">
                <a:effectLst/>
                <a:latin typeface="Consolas" panose="020B0609020204030204" pitchFamily="49" charset="0"/>
                <a:ea typeface="微软雅黑" panose="020B0503020204020204" pitchFamily="34" charset="-122"/>
              </a:rPr>
              <a:t>yylval.op</a:t>
            </a:r>
            <a:r>
              <a:rPr lang="en-US" altLang="zh-CN" sz="1600" b="0" dirty="0">
                <a:effectLst/>
                <a:latin typeface="Consolas" panose="020B0609020204030204" pitchFamily="49" charset="0"/>
                <a:ea typeface="微软雅黑" panose="020B0503020204020204" pitchFamily="34" charset="-122"/>
              </a:rPr>
              <a:t> = </a:t>
            </a:r>
            <a:r>
              <a:rPr lang="en-US" altLang="zh-CN" sz="1600" b="0" dirty="0" err="1">
                <a:effectLst/>
                <a:latin typeface="Consolas" panose="020B0609020204030204" pitchFamily="49" charset="0"/>
                <a:ea typeface="微软雅黑" panose="020B0503020204020204" pitchFamily="34" charset="-122"/>
              </a:rPr>
              <a:t>yytext</a:t>
            </a:r>
            <a:r>
              <a:rPr lang="en-US" altLang="zh-CN" sz="1600" b="0" dirty="0">
                <a:effectLst/>
                <a:latin typeface="Consolas" panose="020B0609020204030204" pitchFamily="49" charset="0"/>
                <a:ea typeface="微软雅黑" panose="020B0503020204020204" pitchFamily="34" charset="-122"/>
              </a:rPr>
              <a:t>[0]; return MULOP; }</a:t>
            </a:r>
          </a:p>
          <a:p>
            <a:r>
              <a:rPr lang="en-US" altLang="zh-CN" sz="1600" b="0" dirty="0">
                <a:effectLst/>
                <a:latin typeface="Consolas" panose="020B0609020204030204" pitchFamily="49" charset="0"/>
                <a:ea typeface="微软雅黑" panose="020B0503020204020204" pitchFamily="34" charset="-122"/>
              </a:rPr>
              <a:t>[0-9]+|[0-9]+\.[0-9]*|[0-9]*\.[0-9]+ { </a:t>
            </a:r>
            <a:r>
              <a:rPr lang="en-US" altLang="zh-CN" sz="1600" b="0" dirty="0" err="1">
                <a:effectLst/>
                <a:latin typeface="Consolas" panose="020B0609020204030204" pitchFamily="49" charset="0"/>
                <a:ea typeface="微软雅黑" panose="020B0503020204020204" pitchFamily="34" charset="-122"/>
              </a:rPr>
              <a:t>yylval.num</a:t>
            </a:r>
            <a:r>
              <a:rPr lang="en-US" altLang="zh-CN" sz="1600" b="0" dirty="0">
                <a:effectLst/>
                <a:latin typeface="Consolas" panose="020B0609020204030204" pitchFamily="49" charset="0"/>
                <a:ea typeface="微软雅黑" panose="020B0503020204020204" pitchFamily="34" charset="-122"/>
              </a:rPr>
              <a:t> = </a:t>
            </a:r>
            <a:r>
              <a:rPr lang="en-US" altLang="zh-CN" sz="1600" b="0" dirty="0" err="1">
                <a:effectLst/>
                <a:latin typeface="Consolas" panose="020B0609020204030204" pitchFamily="49" charset="0"/>
                <a:ea typeface="微软雅黑" panose="020B0503020204020204" pitchFamily="34" charset="-122"/>
              </a:rPr>
              <a:t>atof</a:t>
            </a:r>
            <a:r>
              <a:rPr lang="en-US" altLang="zh-CN" sz="1600" b="0" dirty="0">
                <a:effectLst/>
                <a:latin typeface="Consolas" panose="020B0609020204030204" pitchFamily="49" charset="0"/>
                <a:ea typeface="微软雅黑" panose="020B0503020204020204" pitchFamily="34" charset="-122"/>
              </a:rPr>
              <a:t>(</a:t>
            </a:r>
            <a:r>
              <a:rPr lang="en-US" altLang="zh-CN" sz="1600" b="0" dirty="0" err="1">
                <a:effectLst/>
                <a:latin typeface="Consolas" panose="020B0609020204030204" pitchFamily="49" charset="0"/>
                <a:ea typeface="微软雅黑" panose="020B0503020204020204" pitchFamily="34" charset="-122"/>
              </a:rPr>
              <a:t>yytext</a:t>
            </a:r>
            <a:r>
              <a:rPr lang="en-US" altLang="zh-CN" sz="1600" b="0" dirty="0">
                <a:effectLst/>
                <a:latin typeface="Consolas" panose="020B0609020204030204" pitchFamily="49" charset="0"/>
                <a:ea typeface="微软雅黑" panose="020B0503020204020204" pitchFamily="34" charset="-122"/>
              </a:rPr>
              <a:t>); return NUMBER; }</a:t>
            </a:r>
          </a:p>
          <a:p>
            <a:r>
              <a:rPr lang="en-US" altLang="zh-CN" sz="1600" b="0" dirty="0">
                <a:effectLst/>
                <a:latin typeface="Consolas" panose="020B0609020204030204" pitchFamily="49" charset="0"/>
                <a:ea typeface="微软雅黑" panose="020B0503020204020204" pitchFamily="34" charset="-122"/>
              </a:rPr>
              <a:t>" "|\t {  }</a:t>
            </a:r>
          </a:p>
          <a:p>
            <a:r>
              <a:rPr lang="en-US" altLang="zh-CN" sz="1600" b="0" dirty="0">
                <a:effectLst/>
                <a:latin typeface="Consolas" panose="020B0609020204030204" pitchFamily="49" charset="0"/>
                <a:ea typeface="微软雅黑" panose="020B0503020204020204" pitchFamily="34" charset="-122"/>
              </a:rPr>
              <a:t>\r\n|\n|\r { return RET; }</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a:t>
            </a:r>
          </a:p>
        </p:txBody>
      </p:sp>
      <p:sp>
        <p:nvSpPr>
          <p:cNvPr id="6" name="内容占位符 4">
            <a:extLst>
              <a:ext uri="{FF2B5EF4-FFF2-40B4-BE49-F238E27FC236}">
                <a16:creationId xmlns:a16="http://schemas.microsoft.com/office/drawing/2014/main" id="{0A4600CC-8518-4811-8B37-2654EDCCF584}"/>
              </a:ext>
            </a:extLst>
          </p:cNvPr>
          <p:cNvSpPr>
            <a:spLocks noGrp="1"/>
          </p:cNvSpPr>
          <p:nvPr>
            <p:ph sz="quarter" idx="13"/>
          </p:nvPr>
        </p:nvSpPr>
        <p:spPr>
          <a:xfrm>
            <a:off x="190005" y="1052944"/>
            <a:ext cx="3010395" cy="5229103"/>
          </a:xfrm>
        </p:spPr>
        <p:txBody>
          <a:bodyPr>
            <a:normAutofit/>
          </a:bodyPr>
          <a:lstStyle/>
          <a:p>
            <a:pPr marL="0" lvl="1" indent="0">
              <a:lnSpc>
                <a:spcPct val="120000"/>
              </a:lnSpc>
              <a:buNone/>
            </a:pPr>
            <a:r>
              <a:rPr lang="en-US" altLang="zh-CN" dirty="0" err="1"/>
              <a:t>calc.l</a:t>
            </a:r>
            <a:r>
              <a:rPr lang="en-US" altLang="zh-CN" dirty="0"/>
              <a:t>	flex</a:t>
            </a:r>
            <a:r>
              <a:rPr lang="zh-CN" altLang="en-US" dirty="0"/>
              <a:t>文件</a:t>
            </a:r>
            <a:endParaRPr lang="en-US" altLang="zh-CN" dirty="0"/>
          </a:p>
        </p:txBody>
      </p:sp>
      <p:graphicFrame>
        <p:nvGraphicFramePr>
          <p:cNvPr id="2" name="表格 1">
            <a:extLst>
              <a:ext uri="{FF2B5EF4-FFF2-40B4-BE49-F238E27FC236}">
                <a16:creationId xmlns:a16="http://schemas.microsoft.com/office/drawing/2014/main" id="{09DCF229-766D-4224-BDA1-A8A4F678691D}"/>
              </a:ext>
            </a:extLst>
          </p:cNvPr>
          <p:cNvGraphicFramePr>
            <a:graphicFrameLocks noGrp="1"/>
          </p:cNvGraphicFramePr>
          <p:nvPr/>
        </p:nvGraphicFramePr>
        <p:xfrm>
          <a:off x="190005" y="2667000"/>
          <a:ext cx="2035545" cy="1524000"/>
        </p:xfrm>
        <a:graphic>
          <a:graphicData uri="http://schemas.openxmlformats.org/drawingml/2006/table">
            <a:tbl>
              <a:tblPr firstRow="1" firstCol="1" bandRow="1">
                <a:tableStyleId>{5C22544A-7EE6-4342-B048-85BDC9FD1C3A}</a:tableStyleId>
              </a:tblPr>
              <a:tblGrid>
                <a:gridCol w="2035545">
                  <a:extLst>
                    <a:ext uri="{9D8B030D-6E8A-4147-A177-3AD203B41FA5}">
                      <a16:colId xmlns:a16="http://schemas.microsoft.com/office/drawing/2014/main" val="1191640255"/>
                    </a:ext>
                  </a:extLst>
                </a:gridCol>
              </a:tblGrid>
              <a:tr h="0">
                <a:tc>
                  <a:txBody>
                    <a:bodyPr/>
                    <a:lstStyle/>
                    <a:p>
                      <a:pPr marR="133350" algn="just"/>
                      <a:r>
                        <a:rPr lang="zh-CN" sz="2000" kern="0" dirty="0">
                          <a:solidFill>
                            <a:schemeClr val="tx1"/>
                          </a:solidFill>
                          <a:effectLst/>
                          <a:latin typeface="Consolas" panose="020B0609020204030204" pitchFamily="49" charset="0"/>
                        </a:rPr>
                        <a:t>声明部分</a:t>
                      </a:r>
                      <a:endParaRPr lang="zh-CN" sz="2000" kern="100" dirty="0">
                        <a:solidFill>
                          <a:schemeClr val="tx1"/>
                        </a:solidFill>
                        <a:effectLst/>
                        <a:latin typeface="Consolas" panose="020B0609020204030204" pitchFamily="49" charset="0"/>
                      </a:endParaRPr>
                    </a:p>
                    <a:p>
                      <a:pPr marR="133350" algn="just"/>
                      <a:r>
                        <a:rPr lang="en-US" sz="2000" kern="0" dirty="0">
                          <a:solidFill>
                            <a:schemeClr val="tx1"/>
                          </a:solidFill>
                          <a:effectLst/>
                          <a:latin typeface="Consolas" panose="020B0609020204030204" pitchFamily="49" charset="0"/>
                        </a:rPr>
                        <a:t>%%</a:t>
                      </a:r>
                      <a:endParaRPr lang="zh-CN" sz="2000" kern="100" dirty="0">
                        <a:solidFill>
                          <a:schemeClr val="tx1"/>
                        </a:solidFill>
                        <a:effectLst/>
                        <a:latin typeface="Consolas" panose="020B0609020204030204" pitchFamily="49" charset="0"/>
                      </a:endParaRPr>
                    </a:p>
                    <a:p>
                      <a:pPr marR="133350" algn="just"/>
                      <a:r>
                        <a:rPr lang="zh-CN" sz="2000" kern="0" dirty="0">
                          <a:solidFill>
                            <a:schemeClr val="tx1"/>
                          </a:solidFill>
                          <a:effectLst/>
                          <a:latin typeface="Consolas" panose="020B0609020204030204" pitchFamily="49" charset="0"/>
                        </a:rPr>
                        <a:t>规则部分</a:t>
                      </a:r>
                      <a:endParaRPr lang="zh-CN" sz="2000" kern="100" dirty="0">
                        <a:solidFill>
                          <a:schemeClr val="tx1"/>
                        </a:solidFill>
                        <a:effectLst/>
                        <a:latin typeface="Consolas" panose="020B0609020204030204" pitchFamily="49" charset="0"/>
                      </a:endParaRPr>
                    </a:p>
                    <a:p>
                      <a:pPr marR="133350" algn="just"/>
                      <a:r>
                        <a:rPr lang="en-US" sz="2000" kern="0" dirty="0">
                          <a:solidFill>
                            <a:schemeClr val="tx1"/>
                          </a:solidFill>
                          <a:effectLst/>
                          <a:latin typeface="Consolas" panose="020B0609020204030204" pitchFamily="49" charset="0"/>
                        </a:rPr>
                        <a:t>%%</a:t>
                      </a:r>
                      <a:endParaRPr lang="zh-CN" sz="2000" kern="100" dirty="0">
                        <a:solidFill>
                          <a:schemeClr val="tx1"/>
                        </a:solidFill>
                        <a:effectLst/>
                        <a:latin typeface="Consolas" panose="020B0609020204030204" pitchFamily="49" charset="0"/>
                      </a:endParaRPr>
                    </a:p>
                    <a:p>
                      <a:pPr marR="133350" algn="just"/>
                      <a:r>
                        <a:rPr lang="en-US" sz="2000" kern="0" dirty="0">
                          <a:solidFill>
                            <a:schemeClr val="tx1"/>
                          </a:solidFill>
                          <a:effectLst/>
                          <a:latin typeface="Consolas" panose="020B0609020204030204" pitchFamily="49" charset="0"/>
                        </a:rPr>
                        <a:t>C</a:t>
                      </a:r>
                      <a:r>
                        <a:rPr lang="zh-CN" sz="2000" kern="0" dirty="0">
                          <a:solidFill>
                            <a:schemeClr val="tx1"/>
                          </a:solidFill>
                          <a:effectLst/>
                          <a:latin typeface="Consolas" panose="020B0609020204030204" pitchFamily="49" charset="0"/>
                        </a:rPr>
                        <a:t>代码部分</a:t>
                      </a:r>
                      <a:endParaRPr lang="zh-CN" sz="2000" kern="1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943624902"/>
                  </a:ext>
                </a:extLst>
              </a:tr>
            </a:tbl>
          </a:graphicData>
        </a:graphic>
      </p:graphicFrame>
    </p:spTree>
    <p:extLst>
      <p:ext uri="{BB962C8B-B14F-4D97-AF65-F5344CB8AC3E}">
        <p14:creationId xmlns:p14="http://schemas.microsoft.com/office/powerpoint/2010/main" val="26005385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rPr>
              <a:t>Flex &amp; Bison demo</a:t>
            </a:r>
            <a:endParaRPr lang="en-US" dirty="0">
              <a:latin typeface="微软雅黑" panose="020B0503020204020204" pitchFamily="34" charset="-122"/>
            </a:endParaRPr>
          </a:p>
        </p:txBody>
      </p:sp>
      <p:sp>
        <p:nvSpPr>
          <p:cNvPr id="20" name="文本框 19">
            <a:extLst>
              <a:ext uri="{FF2B5EF4-FFF2-40B4-BE49-F238E27FC236}">
                <a16:creationId xmlns:a16="http://schemas.microsoft.com/office/drawing/2014/main" id="{4EE9B877-0777-4F6C-9002-54F298070704}"/>
              </a:ext>
            </a:extLst>
          </p:cNvPr>
          <p:cNvSpPr txBox="1"/>
          <p:nvPr/>
        </p:nvSpPr>
        <p:spPr>
          <a:xfrm>
            <a:off x="2828442" y="1648361"/>
            <a:ext cx="9363558" cy="4770537"/>
          </a:xfrm>
          <a:prstGeom prst="rect">
            <a:avLst/>
          </a:prstGeom>
          <a:noFill/>
        </p:spPr>
        <p:txBody>
          <a:bodyPr wrap="square">
            <a:spAutoFit/>
          </a:bodyPr>
          <a:lstStyle/>
          <a:p>
            <a:r>
              <a:rPr lang="en-US" altLang="zh-CN" sz="1600" b="0" dirty="0">
                <a:effectLst/>
                <a:latin typeface="Consolas" panose="020B0609020204030204" pitchFamily="49" charset="0"/>
                <a:ea typeface="微软雅黑" panose="020B0503020204020204" pitchFamily="34" charset="-122"/>
              </a:rPr>
              <a:t>/* </a:t>
            </a:r>
            <a:r>
              <a:rPr lang="en-US" altLang="zh-CN" sz="1600" b="0" dirty="0" err="1">
                <a:effectLst/>
                <a:latin typeface="Consolas" panose="020B0609020204030204" pitchFamily="49" charset="0"/>
                <a:ea typeface="微软雅黑" panose="020B0503020204020204" pitchFamily="34" charset="-122"/>
              </a:rPr>
              <a:t>calc.l</a:t>
            </a:r>
            <a:r>
              <a:rPr lang="en-US" altLang="zh-CN" sz="1600" b="0" dirty="0">
                <a:effectLst/>
                <a:latin typeface="Consolas" panose="020B0609020204030204" pitchFamily="49" charset="0"/>
                <a:ea typeface="微软雅黑" panose="020B0503020204020204" pitchFamily="34" charset="-122"/>
              </a:rPr>
              <a:t> */</a:t>
            </a:r>
          </a:p>
          <a:p>
            <a:r>
              <a:rPr lang="en-US" altLang="zh-CN" sz="1600" b="0" dirty="0">
                <a:effectLst/>
                <a:latin typeface="Consolas" panose="020B0609020204030204" pitchFamily="49" charset="0"/>
                <a:ea typeface="微软雅黑" panose="020B0503020204020204" pitchFamily="34" charset="-122"/>
              </a:rPr>
              <a:t>%option </a:t>
            </a:r>
            <a:r>
              <a:rPr lang="en-US" altLang="zh-CN" sz="1600" b="0" dirty="0" err="1">
                <a:effectLst/>
                <a:latin typeface="Consolas" panose="020B0609020204030204" pitchFamily="49" charset="0"/>
                <a:ea typeface="微软雅黑" panose="020B0503020204020204" pitchFamily="34" charset="-122"/>
              </a:rPr>
              <a:t>noyywrap</a:t>
            </a:r>
            <a:endParaRPr lang="en-US" altLang="zh-CN" sz="1600" b="0" dirty="0">
              <a:effectLst/>
              <a:latin typeface="Consolas" panose="020B0609020204030204" pitchFamily="49" charset="0"/>
              <a:ea typeface="微软雅黑" panose="020B0503020204020204" pitchFamily="34" charset="-122"/>
            </a:endParaRP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 </a:t>
            </a:r>
            <a:r>
              <a:rPr lang="zh-CN" altLang="en-US" sz="1600" b="0" dirty="0">
                <a:effectLst/>
                <a:latin typeface="Consolas" panose="020B0609020204030204" pitchFamily="49" charset="0"/>
                <a:ea typeface="微软雅黑" panose="020B0503020204020204" pitchFamily="34" charset="-122"/>
              </a:rPr>
              <a:t>引入 </a:t>
            </a:r>
            <a:r>
              <a:rPr lang="en-US" altLang="zh-CN" sz="1600" b="0" dirty="0" err="1">
                <a:effectLst/>
                <a:latin typeface="Consolas" panose="020B0609020204030204" pitchFamily="49" charset="0"/>
                <a:ea typeface="微软雅黑" panose="020B0503020204020204" pitchFamily="34" charset="-122"/>
              </a:rPr>
              <a:t>calc.y</a:t>
            </a:r>
            <a:r>
              <a:rPr lang="en-US" altLang="zh-CN" sz="1600" b="0" dirty="0">
                <a:effectLst/>
                <a:latin typeface="Consolas" panose="020B0609020204030204" pitchFamily="49" charset="0"/>
                <a:ea typeface="微软雅黑" panose="020B0503020204020204" pitchFamily="34" charset="-122"/>
              </a:rPr>
              <a:t> </a:t>
            </a:r>
            <a:r>
              <a:rPr lang="zh-CN" altLang="en-US" sz="1600" b="0" dirty="0">
                <a:effectLst/>
                <a:latin typeface="Consolas" panose="020B0609020204030204" pitchFamily="49" charset="0"/>
                <a:ea typeface="微软雅黑" panose="020B0503020204020204" pitchFamily="34" charset="-122"/>
              </a:rPr>
              <a:t>定义的 </a:t>
            </a:r>
            <a:r>
              <a:rPr lang="en-US" altLang="zh-CN" sz="1600" b="0" dirty="0">
                <a:effectLst/>
                <a:latin typeface="Consolas" panose="020B0609020204030204" pitchFamily="49" charset="0"/>
                <a:ea typeface="微软雅黑" panose="020B0503020204020204" pitchFamily="34" charset="-122"/>
              </a:rPr>
              <a:t>token */</a:t>
            </a:r>
          </a:p>
          <a:p>
            <a:r>
              <a:rPr lang="en-US" altLang="zh-CN" sz="1600" b="0" dirty="0">
                <a:effectLst/>
                <a:latin typeface="Consolas" panose="020B0609020204030204" pitchFamily="49" charset="0"/>
                <a:ea typeface="微软雅黑" panose="020B0503020204020204" pitchFamily="34" charset="-122"/>
              </a:rPr>
              <a:t>#include "</a:t>
            </a:r>
            <a:r>
              <a:rPr lang="en-US" altLang="zh-CN" sz="1600" b="0" dirty="0" err="1">
                <a:effectLst/>
                <a:latin typeface="Consolas" panose="020B0609020204030204" pitchFamily="49" charset="0"/>
                <a:ea typeface="微软雅黑" panose="020B0503020204020204" pitchFamily="34" charset="-122"/>
              </a:rPr>
              <a:t>calc.tab.h</a:t>
            </a:r>
            <a:r>
              <a:rPr lang="en-US" altLang="zh-CN" sz="1600" b="0" dirty="0">
                <a:effectLst/>
                <a:latin typeface="Consolas" panose="020B0609020204030204" pitchFamily="49" charset="0"/>
                <a:ea typeface="微软雅黑" panose="020B0503020204020204" pitchFamily="34" charset="-122"/>
              </a:rPr>
              <a:t>"</a:t>
            </a:r>
          </a:p>
          <a:p>
            <a:r>
              <a:rPr lang="en-US" altLang="zh-CN" sz="1600" b="0" dirty="0">
                <a:effectLst/>
                <a:latin typeface="Consolas" panose="020B0609020204030204" pitchFamily="49" charset="0"/>
                <a:ea typeface="微软雅黑" panose="020B0503020204020204" pitchFamily="34" charset="-122"/>
              </a:rPr>
              <a:t>%}</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 { return LPAREN; }</a:t>
            </a:r>
          </a:p>
          <a:p>
            <a:r>
              <a:rPr lang="en-US" altLang="zh-CN" sz="1600" b="0" dirty="0">
                <a:effectLst/>
                <a:latin typeface="Consolas" panose="020B0609020204030204" pitchFamily="49" charset="0"/>
                <a:ea typeface="微软雅黑" panose="020B0503020204020204" pitchFamily="34" charset="-122"/>
              </a:rPr>
              <a:t>\) { return RPAREN; }</a:t>
            </a:r>
          </a:p>
          <a:p>
            <a:r>
              <a:rPr lang="en-US" altLang="zh-CN" sz="1600" b="0" dirty="0">
                <a:effectLst/>
                <a:latin typeface="Consolas" panose="020B0609020204030204" pitchFamily="49" charset="0"/>
                <a:ea typeface="微软雅黑" panose="020B0503020204020204" pitchFamily="34" charset="-122"/>
              </a:rPr>
              <a:t>"+"|"-" { </a:t>
            </a:r>
            <a:r>
              <a:rPr lang="en-US" altLang="zh-CN" sz="1600" b="0" dirty="0" err="1">
                <a:effectLst/>
                <a:latin typeface="Consolas" panose="020B0609020204030204" pitchFamily="49" charset="0"/>
                <a:ea typeface="微软雅黑" panose="020B0503020204020204" pitchFamily="34" charset="-122"/>
              </a:rPr>
              <a:t>yylval.op</a:t>
            </a:r>
            <a:r>
              <a:rPr lang="en-US" altLang="zh-CN" sz="1600" b="0" dirty="0">
                <a:effectLst/>
                <a:latin typeface="Consolas" panose="020B0609020204030204" pitchFamily="49" charset="0"/>
                <a:ea typeface="微软雅黑" panose="020B0503020204020204" pitchFamily="34" charset="-122"/>
              </a:rPr>
              <a:t> = </a:t>
            </a:r>
            <a:r>
              <a:rPr lang="en-US" altLang="zh-CN" sz="1600" b="0" dirty="0" err="1">
                <a:effectLst/>
                <a:latin typeface="Consolas" panose="020B0609020204030204" pitchFamily="49" charset="0"/>
                <a:ea typeface="微软雅黑" panose="020B0503020204020204" pitchFamily="34" charset="-122"/>
              </a:rPr>
              <a:t>yytext</a:t>
            </a:r>
            <a:r>
              <a:rPr lang="en-US" altLang="zh-CN" sz="1600" b="0" dirty="0">
                <a:effectLst/>
                <a:latin typeface="Consolas" panose="020B0609020204030204" pitchFamily="49" charset="0"/>
                <a:ea typeface="微软雅黑" panose="020B0503020204020204" pitchFamily="34" charset="-122"/>
              </a:rPr>
              <a:t>[0]; return ADDOP; }</a:t>
            </a:r>
          </a:p>
          <a:p>
            <a:r>
              <a:rPr lang="en-US" altLang="zh-CN" sz="1600" b="0" dirty="0">
                <a:effectLst/>
                <a:latin typeface="Consolas" panose="020B0609020204030204" pitchFamily="49" charset="0"/>
                <a:ea typeface="微软雅黑" panose="020B0503020204020204" pitchFamily="34" charset="-122"/>
              </a:rPr>
              <a:t>"*"|"/" { </a:t>
            </a:r>
            <a:r>
              <a:rPr lang="en-US" altLang="zh-CN" sz="1600" b="0" dirty="0" err="1">
                <a:effectLst/>
                <a:latin typeface="Consolas" panose="020B0609020204030204" pitchFamily="49" charset="0"/>
                <a:ea typeface="微软雅黑" panose="020B0503020204020204" pitchFamily="34" charset="-122"/>
              </a:rPr>
              <a:t>yylval.op</a:t>
            </a:r>
            <a:r>
              <a:rPr lang="en-US" altLang="zh-CN" sz="1600" b="0" dirty="0">
                <a:effectLst/>
                <a:latin typeface="Consolas" panose="020B0609020204030204" pitchFamily="49" charset="0"/>
                <a:ea typeface="微软雅黑" panose="020B0503020204020204" pitchFamily="34" charset="-122"/>
              </a:rPr>
              <a:t> = </a:t>
            </a:r>
            <a:r>
              <a:rPr lang="en-US" altLang="zh-CN" sz="1600" b="0" dirty="0" err="1">
                <a:effectLst/>
                <a:latin typeface="Consolas" panose="020B0609020204030204" pitchFamily="49" charset="0"/>
                <a:ea typeface="微软雅黑" panose="020B0503020204020204" pitchFamily="34" charset="-122"/>
              </a:rPr>
              <a:t>yytext</a:t>
            </a:r>
            <a:r>
              <a:rPr lang="en-US" altLang="zh-CN" sz="1600" b="0" dirty="0">
                <a:effectLst/>
                <a:latin typeface="Consolas" panose="020B0609020204030204" pitchFamily="49" charset="0"/>
                <a:ea typeface="微软雅黑" panose="020B0503020204020204" pitchFamily="34" charset="-122"/>
              </a:rPr>
              <a:t>[0]; return MULOP; }</a:t>
            </a:r>
          </a:p>
          <a:p>
            <a:r>
              <a:rPr lang="en-US" altLang="zh-CN" sz="1600" b="0" dirty="0">
                <a:effectLst/>
                <a:latin typeface="Consolas" panose="020B0609020204030204" pitchFamily="49" charset="0"/>
                <a:ea typeface="微软雅黑" panose="020B0503020204020204" pitchFamily="34" charset="-122"/>
              </a:rPr>
              <a:t>[0-9]+|[0-9]+\.[0-9]*|[0-9]*\.[0-9]+ { </a:t>
            </a:r>
            <a:r>
              <a:rPr lang="en-US" altLang="zh-CN" sz="1600" b="0" dirty="0" err="1">
                <a:effectLst/>
                <a:latin typeface="Consolas" panose="020B0609020204030204" pitchFamily="49" charset="0"/>
                <a:ea typeface="微软雅黑" panose="020B0503020204020204" pitchFamily="34" charset="-122"/>
              </a:rPr>
              <a:t>yylval.num</a:t>
            </a:r>
            <a:r>
              <a:rPr lang="en-US" altLang="zh-CN" sz="1600" b="0" dirty="0">
                <a:effectLst/>
                <a:latin typeface="Consolas" panose="020B0609020204030204" pitchFamily="49" charset="0"/>
                <a:ea typeface="微软雅黑" panose="020B0503020204020204" pitchFamily="34" charset="-122"/>
              </a:rPr>
              <a:t> = </a:t>
            </a:r>
            <a:r>
              <a:rPr lang="en-US" altLang="zh-CN" sz="1600" b="0" dirty="0" err="1">
                <a:effectLst/>
                <a:latin typeface="Consolas" panose="020B0609020204030204" pitchFamily="49" charset="0"/>
                <a:ea typeface="微软雅黑" panose="020B0503020204020204" pitchFamily="34" charset="-122"/>
              </a:rPr>
              <a:t>atof</a:t>
            </a:r>
            <a:r>
              <a:rPr lang="en-US" altLang="zh-CN" sz="1600" b="0" dirty="0">
                <a:effectLst/>
                <a:latin typeface="Consolas" panose="020B0609020204030204" pitchFamily="49" charset="0"/>
                <a:ea typeface="微软雅黑" panose="020B0503020204020204" pitchFamily="34" charset="-122"/>
              </a:rPr>
              <a:t>(</a:t>
            </a:r>
            <a:r>
              <a:rPr lang="en-US" altLang="zh-CN" sz="1600" b="0" dirty="0" err="1">
                <a:effectLst/>
                <a:latin typeface="Consolas" panose="020B0609020204030204" pitchFamily="49" charset="0"/>
                <a:ea typeface="微软雅黑" panose="020B0503020204020204" pitchFamily="34" charset="-122"/>
              </a:rPr>
              <a:t>yytext</a:t>
            </a:r>
            <a:r>
              <a:rPr lang="en-US" altLang="zh-CN" sz="1600" b="0" dirty="0">
                <a:effectLst/>
                <a:latin typeface="Consolas" panose="020B0609020204030204" pitchFamily="49" charset="0"/>
                <a:ea typeface="微软雅黑" panose="020B0503020204020204" pitchFamily="34" charset="-122"/>
              </a:rPr>
              <a:t>); return NUMBER; }</a:t>
            </a:r>
          </a:p>
          <a:p>
            <a:r>
              <a:rPr lang="en-US" altLang="zh-CN" sz="1600" b="0" dirty="0">
                <a:effectLst/>
                <a:latin typeface="Consolas" panose="020B0609020204030204" pitchFamily="49" charset="0"/>
                <a:ea typeface="微软雅黑" panose="020B0503020204020204" pitchFamily="34" charset="-122"/>
              </a:rPr>
              <a:t>" "|\t {  }</a:t>
            </a:r>
          </a:p>
          <a:p>
            <a:r>
              <a:rPr lang="en-US" altLang="zh-CN" sz="1600" b="0" dirty="0">
                <a:effectLst/>
                <a:latin typeface="Consolas" panose="020B0609020204030204" pitchFamily="49" charset="0"/>
                <a:ea typeface="微软雅黑" panose="020B0503020204020204" pitchFamily="34" charset="-122"/>
              </a:rPr>
              <a:t>\r\n|\n|\r { return RET; }</a:t>
            </a:r>
          </a:p>
          <a:p>
            <a:endParaRPr lang="en-US" altLang="zh-CN" sz="1600" b="0" dirty="0">
              <a:effectLst/>
              <a:latin typeface="Consolas" panose="020B0609020204030204" pitchFamily="49" charset="0"/>
              <a:ea typeface="微软雅黑" panose="020B0503020204020204" pitchFamily="34" charset="-122"/>
            </a:endParaRPr>
          </a:p>
          <a:p>
            <a:r>
              <a:rPr lang="en-US" altLang="zh-CN" sz="1600" b="0" dirty="0">
                <a:effectLst/>
                <a:latin typeface="Consolas" panose="020B0609020204030204" pitchFamily="49" charset="0"/>
                <a:ea typeface="微软雅黑" panose="020B0503020204020204" pitchFamily="34" charset="-122"/>
              </a:rPr>
              <a:t>%%</a:t>
            </a:r>
          </a:p>
        </p:txBody>
      </p:sp>
      <p:sp>
        <p:nvSpPr>
          <p:cNvPr id="6" name="内容占位符 4">
            <a:extLst>
              <a:ext uri="{FF2B5EF4-FFF2-40B4-BE49-F238E27FC236}">
                <a16:creationId xmlns:a16="http://schemas.microsoft.com/office/drawing/2014/main" id="{0A4600CC-8518-4811-8B37-2654EDCCF584}"/>
              </a:ext>
            </a:extLst>
          </p:cNvPr>
          <p:cNvSpPr>
            <a:spLocks noGrp="1"/>
          </p:cNvSpPr>
          <p:nvPr>
            <p:ph sz="quarter" idx="13"/>
          </p:nvPr>
        </p:nvSpPr>
        <p:spPr>
          <a:xfrm>
            <a:off x="190005" y="1052944"/>
            <a:ext cx="3010395" cy="5229103"/>
          </a:xfrm>
        </p:spPr>
        <p:txBody>
          <a:bodyPr>
            <a:normAutofit/>
          </a:bodyPr>
          <a:lstStyle/>
          <a:p>
            <a:pPr marL="0" lvl="1" indent="0">
              <a:lnSpc>
                <a:spcPct val="120000"/>
              </a:lnSpc>
              <a:buNone/>
            </a:pPr>
            <a:r>
              <a:rPr lang="en-US" altLang="zh-CN" dirty="0" err="1"/>
              <a:t>calc.l</a:t>
            </a:r>
            <a:r>
              <a:rPr lang="en-US" altLang="zh-CN" dirty="0"/>
              <a:t>	flex</a:t>
            </a:r>
            <a:r>
              <a:rPr lang="zh-CN" altLang="en-US" dirty="0"/>
              <a:t>文件</a:t>
            </a:r>
            <a:endParaRPr lang="en-US" altLang="zh-CN" dirty="0"/>
          </a:p>
        </p:txBody>
      </p:sp>
      <p:graphicFrame>
        <p:nvGraphicFramePr>
          <p:cNvPr id="2" name="表格 1">
            <a:extLst>
              <a:ext uri="{FF2B5EF4-FFF2-40B4-BE49-F238E27FC236}">
                <a16:creationId xmlns:a16="http://schemas.microsoft.com/office/drawing/2014/main" id="{09DCF229-766D-4224-BDA1-A8A4F678691D}"/>
              </a:ext>
            </a:extLst>
          </p:cNvPr>
          <p:cNvGraphicFramePr>
            <a:graphicFrameLocks noGrp="1"/>
          </p:cNvGraphicFramePr>
          <p:nvPr>
            <p:extLst>
              <p:ext uri="{D42A27DB-BD31-4B8C-83A1-F6EECF244321}">
                <p14:modId xmlns:p14="http://schemas.microsoft.com/office/powerpoint/2010/main" val="574894923"/>
              </p:ext>
            </p:extLst>
          </p:nvPr>
        </p:nvGraphicFramePr>
        <p:xfrm>
          <a:off x="190005" y="2667000"/>
          <a:ext cx="2035545" cy="1524000"/>
        </p:xfrm>
        <a:graphic>
          <a:graphicData uri="http://schemas.openxmlformats.org/drawingml/2006/table">
            <a:tbl>
              <a:tblPr firstRow="1" firstCol="1" bandRow="1">
                <a:tableStyleId>{5C22544A-7EE6-4342-B048-85BDC9FD1C3A}</a:tableStyleId>
              </a:tblPr>
              <a:tblGrid>
                <a:gridCol w="2035545">
                  <a:extLst>
                    <a:ext uri="{9D8B030D-6E8A-4147-A177-3AD203B41FA5}">
                      <a16:colId xmlns:a16="http://schemas.microsoft.com/office/drawing/2014/main" val="1191640255"/>
                    </a:ext>
                  </a:extLst>
                </a:gridCol>
              </a:tblGrid>
              <a:tr h="0">
                <a:tc>
                  <a:txBody>
                    <a:bodyPr/>
                    <a:lstStyle/>
                    <a:p>
                      <a:pPr marR="133350" algn="just"/>
                      <a:r>
                        <a:rPr lang="zh-CN" sz="2000" kern="0" dirty="0">
                          <a:solidFill>
                            <a:schemeClr val="tx1"/>
                          </a:solidFill>
                          <a:effectLst/>
                          <a:latin typeface="Consolas" panose="020B0609020204030204" pitchFamily="49" charset="0"/>
                        </a:rPr>
                        <a:t>声明部分</a:t>
                      </a:r>
                      <a:endParaRPr lang="zh-CN" sz="2000" kern="100" dirty="0">
                        <a:solidFill>
                          <a:schemeClr val="tx1"/>
                        </a:solidFill>
                        <a:effectLst/>
                        <a:latin typeface="Consolas" panose="020B0609020204030204" pitchFamily="49" charset="0"/>
                      </a:endParaRPr>
                    </a:p>
                    <a:p>
                      <a:pPr marR="133350" algn="just"/>
                      <a:r>
                        <a:rPr lang="en-US" sz="2000" kern="0" dirty="0">
                          <a:solidFill>
                            <a:schemeClr val="tx1"/>
                          </a:solidFill>
                          <a:effectLst/>
                          <a:latin typeface="Consolas" panose="020B0609020204030204" pitchFamily="49" charset="0"/>
                        </a:rPr>
                        <a:t>%%</a:t>
                      </a:r>
                      <a:endParaRPr lang="zh-CN" sz="2000" kern="100" dirty="0">
                        <a:solidFill>
                          <a:schemeClr val="tx1"/>
                        </a:solidFill>
                        <a:effectLst/>
                        <a:latin typeface="Consolas" panose="020B0609020204030204" pitchFamily="49" charset="0"/>
                      </a:endParaRPr>
                    </a:p>
                    <a:p>
                      <a:pPr marR="133350" algn="just"/>
                      <a:r>
                        <a:rPr lang="zh-CN" sz="2000" kern="0" dirty="0">
                          <a:solidFill>
                            <a:schemeClr val="tx1"/>
                          </a:solidFill>
                          <a:effectLst/>
                          <a:latin typeface="Consolas" panose="020B0609020204030204" pitchFamily="49" charset="0"/>
                        </a:rPr>
                        <a:t>规则部分</a:t>
                      </a:r>
                      <a:endParaRPr lang="zh-CN" sz="2000" kern="100" dirty="0">
                        <a:solidFill>
                          <a:schemeClr val="tx1"/>
                        </a:solidFill>
                        <a:effectLst/>
                        <a:latin typeface="Consolas" panose="020B0609020204030204" pitchFamily="49" charset="0"/>
                      </a:endParaRPr>
                    </a:p>
                    <a:p>
                      <a:pPr marR="133350" algn="just"/>
                      <a:r>
                        <a:rPr lang="en-US" sz="2000" kern="0" dirty="0">
                          <a:solidFill>
                            <a:schemeClr val="tx1"/>
                          </a:solidFill>
                          <a:effectLst/>
                          <a:latin typeface="Consolas" panose="020B0609020204030204" pitchFamily="49" charset="0"/>
                        </a:rPr>
                        <a:t>%%</a:t>
                      </a:r>
                      <a:endParaRPr lang="zh-CN" sz="2000" kern="100" dirty="0">
                        <a:solidFill>
                          <a:schemeClr val="tx1"/>
                        </a:solidFill>
                        <a:effectLst/>
                        <a:latin typeface="Consolas" panose="020B0609020204030204" pitchFamily="49" charset="0"/>
                      </a:endParaRPr>
                    </a:p>
                    <a:p>
                      <a:pPr marR="133350" algn="just"/>
                      <a:r>
                        <a:rPr lang="en-US" sz="2000" kern="0" dirty="0">
                          <a:solidFill>
                            <a:schemeClr val="tx1"/>
                          </a:solidFill>
                          <a:effectLst/>
                          <a:latin typeface="Consolas" panose="020B0609020204030204" pitchFamily="49" charset="0"/>
                        </a:rPr>
                        <a:t>C</a:t>
                      </a:r>
                      <a:r>
                        <a:rPr lang="zh-CN" sz="2000" kern="0" dirty="0">
                          <a:solidFill>
                            <a:schemeClr val="tx1"/>
                          </a:solidFill>
                          <a:effectLst/>
                          <a:latin typeface="Consolas" panose="020B0609020204030204" pitchFamily="49" charset="0"/>
                        </a:rPr>
                        <a:t>代码部分</a:t>
                      </a:r>
                      <a:endParaRPr lang="zh-CN" sz="2000" kern="100" dirty="0">
                        <a:solidFill>
                          <a:schemeClr val="tx1"/>
                        </a:solidFill>
                        <a:effectLst/>
                        <a:latin typeface="Consolas" panose="020B0609020204030204" pitchFamily="49" charset="0"/>
                        <a:ea typeface="等线" panose="02010600030101010101" pitchFamily="2" charset="-122"/>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943624902"/>
                  </a:ext>
                </a:extLst>
              </a:tr>
            </a:tbl>
          </a:graphicData>
        </a:graphic>
      </p:graphicFrame>
      <p:sp>
        <p:nvSpPr>
          <p:cNvPr id="7" name="圆角矩形 4">
            <a:extLst>
              <a:ext uri="{FF2B5EF4-FFF2-40B4-BE49-F238E27FC236}">
                <a16:creationId xmlns:a16="http://schemas.microsoft.com/office/drawing/2014/main" id="{467E2EBA-FFB1-46CA-A2B6-920B951C5142}"/>
              </a:ext>
            </a:extLst>
          </p:cNvPr>
          <p:cNvSpPr/>
          <p:nvPr/>
        </p:nvSpPr>
        <p:spPr>
          <a:xfrm>
            <a:off x="2828442" y="2848885"/>
            <a:ext cx="3861905" cy="341566"/>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对话气泡: 矩形 14">
            <a:extLst>
              <a:ext uri="{FF2B5EF4-FFF2-40B4-BE49-F238E27FC236}">
                <a16:creationId xmlns:a16="http://schemas.microsoft.com/office/drawing/2014/main" id="{78116B12-669D-45FA-A4C7-388BF0692B38}"/>
              </a:ext>
            </a:extLst>
          </p:cNvPr>
          <p:cNvSpPr/>
          <p:nvPr/>
        </p:nvSpPr>
        <p:spPr>
          <a:xfrm>
            <a:off x="1207777" y="1871546"/>
            <a:ext cx="1490177" cy="795454"/>
          </a:xfrm>
          <a:prstGeom prst="wedgeRectCallout">
            <a:avLst>
              <a:gd name="adj1" fmla="val 55223"/>
              <a:gd name="adj2" fmla="val 8399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与</a:t>
            </a:r>
            <a:r>
              <a:rPr lang="en-US" altLang="zh-CN" b="1" dirty="0">
                <a:solidFill>
                  <a:srgbClr val="FF0000"/>
                </a:solidFill>
              </a:rPr>
              <a:t>Bison</a:t>
            </a:r>
            <a:r>
              <a:rPr lang="zh-CN" altLang="en-US" b="1" dirty="0">
                <a:solidFill>
                  <a:srgbClr val="FF0000"/>
                </a:solidFill>
              </a:rPr>
              <a:t>文件交互</a:t>
            </a:r>
          </a:p>
        </p:txBody>
      </p:sp>
    </p:spTree>
    <p:extLst>
      <p:ext uri="{BB962C8B-B14F-4D97-AF65-F5344CB8AC3E}">
        <p14:creationId xmlns:p14="http://schemas.microsoft.com/office/powerpoint/2010/main" val="237711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14286</TotalTime>
  <Words>14019</Words>
  <Application>Microsoft Office PowerPoint</Application>
  <PresentationFormat>宽屏</PresentationFormat>
  <Paragraphs>1999</Paragraphs>
  <Slides>133</Slides>
  <Notes>86</Notes>
  <HiddenSlides>0</HiddenSlides>
  <MMClips>2</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133</vt:i4>
      </vt:variant>
    </vt:vector>
  </HeadingPairs>
  <TitlesOfParts>
    <vt:vector size="148" baseType="lpstr">
      <vt:lpstr>-apple-system</vt:lpstr>
      <vt:lpstr>等线</vt:lpstr>
      <vt:lpstr>楷体</vt:lpstr>
      <vt:lpstr>宋体</vt:lpstr>
      <vt:lpstr>微软雅黑</vt:lpstr>
      <vt:lpstr>Arial</vt:lpstr>
      <vt:lpstr>Calibri</vt:lpstr>
      <vt:lpstr>Consolas</vt:lpstr>
      <vt:lpstr>Gill Sans MT</vt:lpstr>
      <vt:lpstr>Lucida Console</vt:lpstr>
      <vt:lpstr>Times New Roman</vt:lpstr>
      <vt:lpstr>Wingdings</vt:lpstr>
      <vt:lpstr>1_Office 主题​​</vt:lpstr>
      <vt:lpstr>Visio</vt:lpstr>
      <vt:lpstr>Document</vt:lpstr>
      <vt:lpstr>PowerPoint 演示文稿</vt:lpstr>
      <vt:lpstr>实验讲解</vt:lpstr>
      <vt:lpstr>实验体系总览</vt:lpstr>
      <vt:lpstr>实验体系总览</vt:lpstr>
      <vt:lpstr>实验框架图</vt:lpstr>
      <vt:lpstr>Lab 0 环境搭建</vt:lpstr>
      <vt:lpstr>Lab 1 语言解析器</vt:lpstr>
      <vt:lpstr>Lab 1 语言解析器</vt:lpstr>
      <vt:lpstr>Lab 2 IR自动生成</vt:lpstr>
      <vt:lpstr>Lab 2 IR自动生成</vt:lpstr>
      <vt:lpstr>Lab 3 LA64代码生成</vt:lpstr>
      <vt:lpstr>Lab 3 LA64代码生成</vt:lpstr>
      <vt:lpstr>Lab 3 LA64代码生成</vt:lpstr>
      <vt:lpstr>Lab 3 LA64代码生成</vt:lpstr>
      <vt:lpstr>Lab 4 转换为SSA IR</vt:lpstr>
      <vt:lpstr>Lab 5 机器无关优化</vt:lpstr>
      <vt:lpstr>Lab 5 机器无关优化</vt:lpstr>
      <vt:lpstr>Lab 6 寄存器分配与整合</vt:lpstr>
      <vt:lpstr>Lab 6 寄存器分配与整合</vt:lpstr>
      <vt:lpstr>模块化的现代编译实践架构与自组织形态</vt:lpstr>
      <vt:lpstr>实验讲解</vt:lpstr>
      <vt:lpstr>语言解析器实验</vt:lpstr>
      <vt:lpstr>正则表达式</vt:lpstr>
      <vt:lpstr>正则表达式</vt:lpstr>
      <vt:lpstr>正则表达式</vt:lpstr>
      <vt:lpstr>正则表达式</vt:lpstr>
      <vt:lpstr>语言解析器实验</vt:lpstr>
      <vt:lpstr>Flex</vt:lpstr>
      <vt:lpstr>Flex</vt:lpstr>
      <vt:lpstr>Flex</vt:lpstr>
      <vt:lpstr>Flex demo</vt:lpstr>
      <vt:lpstr>Flex demo</vt:lpstr>
      <vt:lpstr>Flex声明部分</vt:lpstr>
      <vt:lpstr>Flex规则部分</vt:lpstr>
      <vt:lpstr>Flex规则部分</vt:lpstr>
      <vt:lpstr>Flex规则部分</vt:lpstr>
      <vt:lpstr>Flex规则部分</vt:lpstr>
      <vt:lpstr>Flex规则部分</vt:lpstr>
      <vt:lpstr>Flex C代码部分</vt:lpstr>
      <vt:lpstr>Flex C代码部分</vt:lpstr>
      <vt:lpstr>Flex中的关键变量</vt:lpstr>
      <vt:lpstr>Flex示例-统计单词和字母个数</vt:lpstr>
      <vt:lpstr>Flex示例-统计单词和字母个数</vt:lpstr>
      <vt:lpstr>Flex示例-稍复杂的词法解析示例</vt:lpstr>
      <vt:lpstr>Flex示例-稍复杂的词法解析示例</vt:lpstr>
      <vt:lpstr>Flex示例-稍复杂的词法解析示例</vt:lpstr>
      <vt:lpstr>Flex示例-稍复杂的词法解析示例</vt:lpstr>
      <vt:lpstr>Flex示例-稍复杂的词法解析示例</vt:lpstr>
      <vt:lpstr>Flex示例-稍复杂的词法解析示例</vt:lpstr>
      <vt:lpstr>Flex示例-稍复杂的词法解析示例</vt:lpstr>
      <vt:lpstr>Flex示例-稍复杂的词法解析示例</vt:lpstr>
      <vt:lpstr>Flex示例-稍复杂的词法解析示例</vt:lpstr>
      <vt:lpstr>Flex示例-稍复杂的词法解析示例</vt:lpstr>
      <vt:lpstr>Flex示例-稍复杂的词法解析示例</vt:lpstr>
      <vt:lpstr>Flex示例-稍复杂的词法解析示例</vt:lpstr>
      <vt:lpstr>语言解析器实验</vt:lpstr>
      <vt:lpstr>Bison</vt:lpstr>
      <vt:lpstr>Bison</vt:lpstr>
      <vt:lpstr>Bison</vt:lpstr>
      <vt:lpstr>Bison</vt:lpstr>
      <vt:lpstr>Bison demo</vt:lpstr>
      <vt:lpstr>Bison demo</vt:lpstr>
      <vt:lpstr>Bison demo</vt:lpstr>
      <vt:lpstr>Bison demo</vt:lpstr>
      <vt:lpstr>Bison demo</vt:lpstr>
      <vt:lpstr>Bison demo</vt:lpstr>
      <vt:lpstr>Bison demo</vt:lpstr>
      <vt:lpstr>Bison demo</vt:lpstr>
      <vt:lpstr>Bison二义性处理</vt:lpstr>
      <vt:lpstr>Bison二义性处理</vt:lpstr>
      <vt:lpstr>Bison二义性处理</vt:lpstr>
      <vt:lpstr>Bison二义性处理</vt:lpstr>
      <vt:lpstr>Bison二义性处理</vt:lpstr>
      <vt:lpstr>Bison二义性处理</vt:lpstr>
      <vt:lpstr>Bison二义性处理</vt:lpstr>
      <vt:lpstr>Bison二义性处理</vt:lpstr>
      <vt:lpstr>Bison二义性处理</vt:lpstr>
      <vt:lpstr>Bison二义性处理</vt:lpstr>
      <vt:lpstr>Bison二义性处理</vt:lpstr>
      <vt:lpstr>Bison二义性处理</vt:lpstr>
      <vt:lpstr>Bison二义性处理</vt:lpstr>
      <vt:lpstr>Bison二义性处理</vt:lpstr>
      <vt:lpstr>Bison二义性处理</vt:lpstr>
      <vt:lpstr>语言解析器实验</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Flex &amp; Bison demo</vt:lpstr>
      <vt:lpstr>语言解析器实验介绍</vt:lpstr>
      <vt:lpstr>语言解析器实验介绍</vt:lpstr>
      <vt:lpstr>语言解析器实验介绍</vt:lpstr>
      <vt:lpstr>语言解析器实验介绍</vt:lpstr>
      <vt:lpstr>语言解析器实验介绍</vt:lpstr>
      <vt:lpstr>语言解析器实验介绍</vt:lpstr>
      <vt:lpstr>语言解析器实验介绍</vt:lpstr>
      <vt:lpstr>语言解析器实验介绍</vt:lpstr>
      <vt:lpstr>语言解析器实验介绍</vt:lpstr>
      <vt:lpstr>语言解析器实验介绍</vt:lpstr>
      <vt:lpstr>语言解析器实验介绍</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Cheng Li</dc:creator>
  <cp:lastModifiedBy>Lenovo</cp:lastModifiedBy>
  <cp:revision>1482</cp:revision>
  <cp:lastPrinted>2018-07-10T14:59:54Z</cp:lastPrinted>
  <dcterms:created xsi:type="dcterms:W3CDTF">2013-05-07T11:05:13Z</dcterms:created>
  <dcterms:modified xsi:type="dcterms:W3CDTF">2025-03-19T07:42:54Z</dcterms:modified>
</cp:coreProperties>
</file>